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4" r:id="rId3"/>
    <p:sldMasterId id="2147483736" r:id="rId4"/>
    <p:sldMasterId id="2147483748" r:id="rId5"/>
    <p:sldMasterId id="2147483760" r:id="rId6"/>
    <p:sldMasterId id="2147483772" r:id="rId7"/>
    <p:sldMasterId id="2147483784" r:id="rId8"/>
    <p:sldMasterId id="2147483796" r:id="rId9"/>
    <p:sldMasterId id="2147483808" r:id="rId10"/>
    <p:sldMasterId id="2147483820" r:id="rId11"/>
    <p:sldMasterId id="2147483832" r:id="rId12"/>
    <p:sldMasterId id="2147483844" r:id="rId13"/>
    <p:sldMasterId id="2147483856" r:id="rId14"/>
    <p:sldMasterId id="2147483868" r:id="rId15"/>
    <p:sldMasterId id="2147483880" r:id="rId16"/>
    <p:sldMasterId id="2147483892" r:id="rId17"/>
  </p:sldMasterIdLst>
  <p:handoutMasterIdLst>
    <p:handoutMasterId r:id="rId84"/>
  </p:handoutMasterIdLst>
  <p:sldIdLst>
    <p:sldId id="560" r:id="rId18"/>
    <p:sldId id="531" r:id="rId19"/>
    <p:sldId id="578" r:id="rId20"/>
    <p:sldId id="562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92" r:id="rId33"/>
    <p:sldId id="593" r:id="rId34"/>
    <p:sldId id="594" r:id="rId35"/>
    <p:sldId id="595" r:id="rId36"/>
    <p:sldId id="596" r:id="rId37"/>
    <p:sldId id="597" r:id="rId38"/>
    <p:sldId id="598" r:id="rId39"/>
    <p:sldId id="599" r:id="rId40"/>
    <p:sldId id="600" r:id="rId41"/>
    <p:sldId id="601" r:id="rId42"/>
    <p:sldId id="602" r:id="rId43"/>
    <p:sldId id="603" r:id="rId44"/>
    <p:sldId id="604" r:id="rId45"/>
    <p:sldId id="605" r:id="rId46"/>
    <p:sldId id="606" r:id="rId47"/>
    <p:sldId id="607" r:id="rId48"/>
    <p:sldId id="608" r:id="rId49"/>
    <p:sldId id="609" r:id="rId50"/>
    <p:sldId id="610" r:id="rId51"/>
    <p:sldId id="611" r:id="rId52"/>
    <p:sldId id="612" r:id="rId53"/>
    <p:sldId id="613" r:id="rId54"/>
    <p:sldId id="614" r:id="rId55"/>
    <p:sldId id="616" r:id="rId56"/>
    <p:sldId id="617" r:id="rId57"/>
    <p:sldId id="618" r:id="rId58"/>
    <p:sldId id="619" r:id="rId59"/>
    <p:sldId id="620" r:id="rId60"/>
    <p:sldId id="621" r:id="rId61"/>
    <p:sldId id="622" r:id="rId62"/>
    <p:sldId id="623" r:id="rId63"/>
    <p:sldId id="625" r:id="rId64"/>
    <p:sldId id="626" r:id="rId65"/>
    <p:sldId id="627" r:id="rId66"/>
    <p:sldId id="628" r:id="rId67"/>
    <p:sldId id="629" r:id="rId68"/>
    <p:sldId id="630" r:id="rId69"/>
    <p:sldId id="631" r:id="rId70"/>
    <p:sldId id="632" r:id="rId71"/>
    <p:sldId id="633" r:id="rId72"/>
    <p:sldId id="634" r:id="rId73"/>
    <p:sldId id="635" r:id="rId74"/>
    <p:sldId id="636" r:id="rId75"/>
    <p:sldId id="637" r:id="rId76"/>
    <p:sldId id="638" r:id="rId77"/>
    <p:sldId id="639" r:id="rId78"/>
    <p:sldId id="640" r:id="rId79"/>
    <p:sldId id="641" r:id="rId80"/>
    <p:sldId id="642" r:id="rId81"/>
    <p:sldId id="643" r:id="rId82"/>
    <p:sldId id="644" r:id="rId83"/>
  </p:sldIdLst>
  <p:sldSz cx="9144000" cy="6858000" type="screen4x3"/>
  <p:notesSz cx="6858000" cy="91805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00"/>
    <a:srgbClr val="C0C0C0"/>
    <a:srgbClr val="3333FF"/>
    <a:srgbClr val="009900"/>
    <a:srgbClr val="777777"/>
    <a:srgbClr val="5F5F5F"/>
    <a:srgbClr val="FF3300"/>
    <a:srgbClr val="9900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49" autoAdjust="0"/>
    <p:restoredTop sz="99558" autoAdjust="0"/>
  </p:normalViewPr>
  <p:slideViewPr>
    <p:cSldViewPr snapToGrid="0">
      <p:cViewPr varScale="1">
        <p:scale>
          <a:sx n="74" d="100"/>
          <a:sy n="74" d="100"/>
        </p:scale>
        <p:origin x="12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6" Type="http://schemas.openxmlformats.org/officeDocument/2006/relationships/slide" Target="slides/slide59.xml"/><Relationship Id="rId8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89.wmf"/><Relationship Id="rId1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F293E8-94E4-44BB-ABD0-7260D849A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64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152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155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454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753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521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922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090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280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7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55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349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886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698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968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220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983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68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037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4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341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474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163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478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8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324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273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910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819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181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84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905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278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380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786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47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452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696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419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0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048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416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795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6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23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498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78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201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494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317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3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251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157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457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457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87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28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494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990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677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397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4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171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702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160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4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24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747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990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223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862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530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415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9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88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394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368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513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558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950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173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29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3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286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83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915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684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9884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448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291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880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713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934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05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6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71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12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58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94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34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17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4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45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53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82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5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76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21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53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68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6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6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76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91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41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47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43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73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56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4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1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5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14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70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14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38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632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78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34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54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021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741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31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6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19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6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4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334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856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6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21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382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091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89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374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20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510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75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088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5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97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00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990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633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64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55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28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595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965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48A8-EBD6-4FA2-87A0-90F9FE79F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8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3B55-DBD6-4037-8591-AED9745B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895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C5AC-F074-430F-9EE7-2BB7994CD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604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B96C-C82A-439F-A3B5-145636949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793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ED00-21D2-4E91-BDC6-DDAFD538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997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971B-1162-4DD9-8825-CFCD8366E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382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1EC0-BB3F-4AC4-ADE8-B4EFBCCE2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168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EC75-BE19-4DD9-939D-4BC722921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624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971B-3449-4DCE-9679-2985C4EEB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676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4BC-69A7-481A-9C68-A51A62BFB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517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524-16FE-4F58-916E-D9CB48A52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0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0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9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9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2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5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4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4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0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1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3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5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2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CE0E98-4C29-433D-9EC8-FDFB05679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4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9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6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7.wmf"/><Relationship Id="rId3" Type="http://schemas.openxmlformats.org/officeDocument/2006/relationships/image" Target="../media/image49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4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2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6.png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7.jpeg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3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88.wmf"/><Relationship Id="rId3" Type="http://schemas.openxmlformats.org/officeDocument/2006/relationships/image" Target="../media/image93.jpeg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9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4.jpeg"/><Relationship Id="rId4" Type="http://schemas.openxmlformats.org/officeDocument/2006/relationships/image" Target="../media/image8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8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00.wmf"/><Relationship Id="rId9" Type="http://schemas.openxmlformats.org/officeDocument/2006/relationships/image" Target="../media/image10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9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wmf"/><Relationship Id="rId7" Type="http://schemas.openxmlformats.org/officeDocument/2006/relationships/image" Target="../media/image113.jpeg"/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112.pn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Relationship Id="rId9" Type="http://schemas.openxmlformats.org/officeDocument/2006/relationships/image" Target="../media/image1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1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slideLayout" Target="../slideLayouts/slideLayout1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135.jpeg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14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134.wmf"/><Relationship Id="rId5" Type="http://schemas.openxmlformats.org/officeDocument/2006/relationships/image" Target="../media/image131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13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6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31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slideLayout" Target="../slideLayouts/slideLayout1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4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2" Type="http://schemas.openxmlformats.org/officeDocument/2006/relationships/image" Target="../media/image147.wmf"/><Relationship Id="rId1" Type="http://schemas.openxmlformats.org/officeDocument/2006/relationships/slideLayout" Target="../slideLayouts/slideLayout179.xml"/><Relationship Id="rId6" Type="http://schemas.openxmlformats.org/officeDocument/2006/relationships/image" Target="../media/image151.pn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http://www.techfresh.net/wp-content/uploads/2007/04/creative-aurvana-dj-headphon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64893">
            <a:off x="358775" y="4122738"/>
            <a:ext cx="2708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57600" y="2312988"/>
            <a:ext cx="2286000" cy="19494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>
                <a:latin typeface="Arial" charset="0"/>
              </a:rPr>
              <a:t>W</a:t>
            </a:r>
            <a:r>
              <a:rPr lang="en-US" sz="3600" b="1" dirty="0" smtClean="0">
                <a:latin typeface="Arial" charset="0"/>
              </a:rPr>
              <a:t>aves</a:t>
            </a:r>
            <a:endParaRPr lang="en-US" sz="36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>
                <a:latin typeface="Arial" charset="0"/>
              </a:rPr>
              <a:t>and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>
                <a:latin typeface="Arial" charset="0"/>
              </a:rPr>
              <a:t>Sound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pic>
        <p:nvPicPr>
          <p:cNvPr id="25604" name="Picture 6" descr="http://michellepalmer.files.wordpress.com/2008/10/dolphin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13" y="214313"/>
            <a:ext cx="2541587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http://www.fs.fed.us/r8/caribbean/wildlife-facts/2007/wildlife-facts_images_2007/2-brazilian_free-tailed_b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688" y="223838"/>
            <a:ext cx="27019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http://www1.uprh.edu/rsoto/water_wav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215900"/>
            <a:ext cx="3048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4" descr="http://no-onions-extra-pickles.com/wp-content/uploads/Bay-Bridge-Loma-Prieta-Damag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300" y="4518025"/>
            <a:ext cx="27432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6" descr="http://instructional1.calstatela.edu/sladoch/Geog101/EarthquakeHazards/LomaPriet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113" y="2798763"/>
            <a:ext cx="25717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8" descr="http://library.thinkquest.org/05aug/00330/MPj01785960000%5B1%5D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2474913"/>
            <a:ext cx="301783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36300" y="1286704"/>
            <a:ext cx="1828800" cy="2311400"/>
            <a:chOff x="3019425" y="873125"/>
            <a:chExt cx="1828800" cy="2311400"/>
          </a:xfrm>
        </p:grpSpPr>
        <p:sp>
          <p:nvSpPr>
            <p:cNvPr id="28676" name="Line 32"/>
            <p:cNvSpPr>
              <a:spLocks noChangeShapeType="1"/>
            </p:cNvSpPr>
            <p:nvPr/>
          </p:nvSpPr>
          <p:spPr bwMode="auto">
            <a:xfrm>
              <a:off x="3019425" y="987425"/>
              <a:ext cx="182880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77" name="AutoShape 33"/>
            <p:cNvSpPr>
              <a:spLocks noChangeArrowheads="1"/>
            </p:cNvSpPr>
            <p:nvPr/>
          </p:nvSpPr>
          <p:spPr bwMode="auto">
            <a:xfrm flipV="1">
              <a:off x="3705225" y="987425"/>
              <a:ext cx="228600" cy="1143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78" name="Line 34"/>
            <p:cNvSpPr>
              <a:spLocks noChangeShapeType="1"/>
            </p:cNvSpPr>
            <p:nvPr/>
          </p:nvSpPr>
          <p:spPr bwMode="auto">
            <a:xfrm>
              <a:off x="3819525" y="1101725"/>
              <a:ext cx="0" cy="19431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79" name="Oval 35"/>
            <p:cNvSpPr>
              <a:spLocks noChangeArrowheads="1"/>
            </p:cNvSpPr>
            <p:nvPr/>
          </p:nvSpPr>
          <p:spPr bwMode="auto">
            <a:xfrm>
              <a:off x="3705225" y="2955925"/>
              <a:ext cx="228600" cy="228600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0" name="Line 36"/>
            <p:cNvSpPr>
              <a:spLocks noChangeShapeType="1"/>
            </p:cNvSpPr>
            <p:nvPr/>
          </p:nvSpPr>
          <p:spPr bwMode="auto">
            <a:xfrm>
              <a:off x="3819525" y="1101725"/>
              <a:ext cx="685800" cy="18288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1" name="Line 37"/>
            <p:cNvSpPr>
              <a:spLocks noChangeShapeType="1"/>
            </p:cNvSpPr>
            <p:nvPr/>
          </p:nvSpPr>
          <p:spPr bwMode="auto">
            <a:xfrm flipH="1">
              <a:off x="3133725" y="1101725"/>
              <a:ext cx="685800" cy="18288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2" name="Oval 38" descr="30%"/>
            <p:cNvSpPr>
              <a:spLocks noChangeArrowheads="1"/>
            </p:cNvSpPr>
            <p:nvPr/>
          </p:nvSpPr>
          <p:spPr bwMode="auto">
            <a:xfrm>
              <a:off x="3019425" y="2841625"/>
              <a:ext cx="228600" cy="228600"/>
            </a:xfrm>
            <a:prstGeom prst="ellipse">
              <a:avLst/>
            </a:prstGeom>
            <a:pattFill prst="pct30">
              <a:fgClr>
                <a:srgbClr val="333333"/>
              </a:fgClr>
              <a:bgClr>
                <a:srgbClr val="FFFFFF"/>
              </a:bgClr>
            </a:patt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3" name="Oval 39" descr="30%"/>
            <p:cNvSpPr>
              <a:spLocks noChangeArrowheads="1"/>
            </p:cNvSpPr>
            <p:nvPr/>
          </p:nvSpPr>
          <p:spPr bwMode="auto">
            <a:xfrm>
              <a:off x="4391025" y="2841625"/>
              <a:ext cx="228600" cy="228600"/>
            </a:xfrm>
            <a:prstGeom prst="ellipse">
              <a:avLst/>
            </a:prstGeom>
            <a:pattFill prst="pct30">
              <a:fgClr>
                <a:srgbClr val="333333"/>
              </a:fgClr>
              <a:bgClr>
                <a:srgbClr val="FFFFFF"/>
              </a:bgClr>
            </a:patt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4" name="Line 40"/>
            <p:cNvSpPr>
              <a:spLocks noChangeShapeType="1"/>
            </p:cNvSpPr>
            <p:nvPr/>
          </p:nvSpPr>
          <p:spPr bwMode="auto">
            <a:xfrm flipH="1" flipV="1">
              <a:off x="3019425" y="873125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5" name="Line 41"/>
            <p:cNvSpPr>
              <a:spLocks noChangeShapeType="1"/>
            </p:cNvSpPr>
            <p:nvPr/>
          </p:nvSpPr>
          <p:spPr bwMode="auto">
            <a:xfrm flipH="1" flipV="1">
              <a:off x="3248025" y="873125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6" name="Line 42"/>
            <p:cNvSpPr>
              <a:spLocks noChangeShapeType="1"/>
            </p:cNvSpPr>
            <p:nvPr/>
          </p:nvSpPr>
          <p:spPr bwMode="auto">
            <a:xfrm flipH="1" flipV="1">
              <a:off x="3476625" y="873125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7" name="Line 43"/>
            <p:cNvSpPr>
              <a:spLocks noChangeShapeType="1"/>
            </p:cNvSpPr>
            <p:nvPr/>
          </p:nvSpPr>
          <p:spPr bwMode="auto">
            <a:xfrm flipH="1" flipV="1">
              <a:off x="3705225" y="873125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8" name="Line 44"/>
            <p:cNvSpPr>
              <a:spLocks noChangeShapeType="1"/>
            </p:cNvSpPr>
            <p:nvPr/>
          </p:nvSpPr>
          <p:spPr bwMode="auto">
            <a:xfrm flipH="1" flipV="1">
              <a:off x="3933825" y="873125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9" name="Line 45"/>
            <p:cNvSpPr>
              <a:spLocks noChangeShapeType="1"/>
            </p:cNvSpPr>
            <p:nvPr/>
          </p:nvSpPr>
          <p:spPr bwMode="auto">
            <a:xfrm flipH="1" flipV="1">
              <a:off x="4162425" y="873125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0" name="Line 46"/>
            <p:cNvSpPr>
              <a:spLocks noChangeShapeType="1"/>
            </p:cNvSpPr>
            <p:nvPr/>
          </p:nvSpPr>
          <p:spPr bwMode="auto">
            <a:xfrm flipH="1" flipV="1">
              <a:off x="4391025" y="873125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1" name="Line 47"/>
            <p:cNvSpPr>
              <a:spLocks noChangeShapeType="1"/>
            </p:cNvSpPr>
            <p:nvPr/>
          </p:nvSpPr>
          <p:spPr bwMode="auto">
            <a:xfrm flipH="1" flipV="1">
              <a:off x="4619625" y="873125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660289" y="3615620"/>
            <a:ext cx="5464175" cy="2473325"/>
            <a:chOff x="876" y="2552"/>
            <a:chExt cx="3442" cy="1558"/>
          </a:xfrm>
        </p:grpSpPr>
        <p:sp>
          <p:nvSpPr>
            <p:cNvPr id="28715" name="Rectangle 61"/>
            <p:cNvSpPr>
              <a:spLocks noChangeArrowheads="1"/>
            </p:cNvSpPr>
            <p:nvPr/>
          </p:nvSpPr>
          <p:spPr bwMode="auto">
            <a:xfrm>
              <a:off x="876" y="3049"/>
              <a:ext cx="1213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Energy (J) </a:t>
              </a:r>
            </a:p>
          </p:txBody>
        </p:sp>
        <p:sp>
          <p:nvSpPr>
            <p:cNvPr id="28716" name="Line 62"/>
            <p:cNvSpPr>
              <a:spLocks noChangeShapeType="1"/>
            </p:cNvSpPr>
            <p:nvPr/>
          </p:nvSpPr>
          <p:spPr bwMode="auto">
            <a:xfrm>
              <a:off x="2086" y="4110"/>
              <a:ext cx="223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17" name="Line 63"/>
            <p:cNvSpPr>
              <a:spLocks noChangeShapeType="1"/>
            </p:cNvSpPr>
            <p:nvPr/>
          </p:nvSpPr>
          <p:spPr bwMode="auto">
            <a:xfrm flipV="1">
              <a:off x="2086" y="2552"/>
              <a:ext cx="0" cy="155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5632" name="Line 64"/>
          <p:cNvSpPr>
            <a:spLocks noChangeShapeType="1"/>
          </p:cNvSpPr>
          <p:nvPr/>
        </p:nvSpPr>
        <p:spPr bwMode="auto">
          <a:xfrm>
            <a:off x="2581164" y="5569614"/>
            <a:ext cx="2286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5633" name="Freeform 65"/>
          <p:cNvSpPr>
            <a:spLocks/>
          </p:cNvSpPr>
          <p:nvPr/>
        </p:nvSpPr>
        <p:spPr bwMode="auto">
          <a:xfrm>
            <a:off x="2581164" y="5574595"/>
            <a:ext cx="2286000" cy="514350"/>
          </a:xfrm>
          <a:custGeom>
            <a:avLst/>
            <a:gdLst>
              <a:gd name="T0" fmla="*/ 2147483647 w 3600"/>
              <a:gd name="T1" fmla="*/ 0 h 2700"/>
              <a:gd name="T2" fmla="*/ 2147483647 w 3600"/>
              <a:gd name="T3" fmla="*/ 2147483647 h 2700"/>
              <a:gd name="T4" fmla="*/ 0 w 3600"/>
              <a:gd name="T5" fmla="*/ 0 h 2700"/>
              <a:gd name="T6" fmla="*/ 0 60000 65536"/>
              <a:gd name="T7" fmla="*/ 0 60000 65536"/>
              <a:gd name="T8" fmla="*/ 0 60000 65536"/>
              <a:gd name="T9" fmla="*/ 0 w 3600"/>
              <a:gd name="T10" fmla="*/ 0 h 2700"/>
              <a:gd name="T11" fmla="*/ 3600 w 3600"/>
              <a:gd name="T12" fmla="*/ 2700 h 2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0" h="2700">
                <a:moveTo>
                  <a:pt x="3600" y="0"/>
                </a:moveTo>
                <a:cubicBezTo>
                  <a:pt x="3000" y="1350"/>
                  <a:pt x="2400" y="2700"/>
                  <a:pt x="1800" y="2700"/>
                </a:cubicBezTo>
                <a:cubicBezTo>
                  <a:pt x="1200" y="2700"/>
                  <a:pt x="300" y="450"/>
                  <a:pt x="0" y="0"/>
                </a:cubicBezTo>
              </a:path>
            </a:pathLst>
          </a:custGeom>
          <a:noFill/>
          <a:ln w="22225" cap="flat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5634" name="Freeform 66"/>
          <p:cNvSpPr>
            <a:spLocks/>
          </p:cNvSpPr>
          <p:nvPr/>
        </p:nvSpPr>
        <p:spPr bwMode="auto">
          <a:xfrm>
            <a:off x="2581164" y="5574595"/>
            <a:ext cx="2286000" cy="514350"/>
          </a:xfrm>
          <a:custGeom>
            <a:avLst/>
            <a:gdLst>
              <a:gd name="T0" fmla="*/ 0 w 3600"/>
              <a:gd name="T1" fmla="*/ 2147483647 h 2700"/>
              <a:gd name="T2" fmla="*/ 2147483647 w 3600"/>
              <a:gd name="T3" fmla="*/ 0 h 2700"/>
              <a:gd name="T4" fmla="*/ 2147483647 w 3600"/>
              <a:gd name="T5" fmla="*/ 2147483647 h 2700"/>
              <a:gd name="T6" fmla="*/ 0 60000 65536"/>
              <a:gd name="T7" fmla="*/ 0 60000 65536"/>
              <a:gd name="T8" fmla="*/ 0 60000 65536"/>
              <a:gd name="T9" fmla="*/ 0 w 3600"/>
              <a:gd name="T10" fmla="*/ 0 h 2700"/>
              <a:gd name="T11" fmla="*/ 3600 w 3600"/>
              <a:gd name="T12" fmla="*/ 2700 h 2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0" h="2700">
                <a:moveTo>
                  <a:pt x="0" y="2700"/>
                </a:moveTo>
                <a:cubicBezTo>
                  <a:pt x="600" y="1350"/>
                  <a:pt x="1200" y="0"/>
                  <a:pt x="1800" y="0"/>
                </a:cubicBezTo>
                <a:cubicBezTo>
                  <a:pt x="2400" y="0"/>
                  <a:pt x="3000" y="1350"/>
                  <a:pt x="3600" y="270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295664" y="4640410"/>
            <a:ext cx="1028700" cy="927100"/>
            <a:chOff x="3166" y="2552"/>
            <a:chExt cx="648" cy="584"/>
          </a:xfrm>
        </p:grpSpPr>
        <p:sp>
          <p:nvSpPr>
            <p:cNvPr id="28713" name="Line 68"/>
            <p:cNvSpPr>
              <a:spLocks noChangeShapeType="1"/>
            </p:cNvSpPr>
            <p:nvPr/>
          </p:nvSpPr>
          <p:spPr bwMode="auto">
            <a:xfrm flipH="1">
              <a:off x="3382" y="2552"/>
              <a:ext cx="43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14" name="Line 69"/>
            <p:cNvSpPr>
              <a:spLocks noChangeShapeType="1"/>
            </p:cNvSpPr>
            <p:nvPr/>
          </p:nvSpPr>
          <p:spPr bwMode="auto">
            <a:xfrm flipH="1">
              <a:off x="3166" y="2552"/>
              <a:ext cx="216" cy="5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 flipH="1">
            <a:off x="617517" y="5501484"/>
            <a:ext cx="2230284" cy="656712"/>
            <a:chOff x="3382" y="3113"/>
            <a:chExt cx="782" cy="153"/>
          </a:xfrm>
        </p:grpSpPr>
        <p:sp>
          <p:nvSpPr>
            <p:cNvPr id="28711" name="Line 71"/>
            <p:cNvSpPr>
              <a:spLocks noChangeShapeType="1"/>
            </p:cNvSpPr>
            <p:nvPr/>
          </p:nvSpPr>
          <p:spPr bwMode="auto">
            <a:xfrm flipH="1">
              <a:off x="3958" y="3113"/>
              <a:ext cx="206" cy="15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12" name="Line 72"/>
            <p:cNvSpPr>
              <a:spLocks noChangeShapeType="1"/>
            </p:cNvSpPr>
            <p:nvPr/>
          </p:nvSpPr>
          <p:spPr bwMode="auto">
            <a:xfrm flipH="1" flipV="1">
              <a:off x="3382" y="3169"/>
              <a:ext cx="576" cy="9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5641" name="Rectangle 73"/>
          <p:cNvSpPr>
            <a:spLocks noChangeArrowheads="1"/>
          </p:cNvSpPr>
          <p:nvPr/>
        </p:nvSpPr>
        <p:spPr bwMode="auto">
          <a:xfrm>
            <a:off x="5352939" y="4354660"/>
            <a:ext cx="214471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total energy </a:t>
            </a:r>
          </a:p>
        </p:txBody>
      </p: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4664785" y="5458816"/>
            <a:ext cx="1143000" cy="511175"/>
            <a:chOff x="3558" y="3671"/>
            <a:chExt cx="720" cy="322"/>
          </a:xfrm>
        </p:grpSpPr>
        <p:sp>
          <p:nvSpPr>
            <p:cNvPr id="28709" name="Line 76"/>
            <p:cNvSpPr>
              <a:spLocks noChangeShapeType="1"/>
            </p:cNvSpPr>
            <p:nvPr/>
          </p:nvSpPr>
          <p:spPr bwMode="auto">
            <a:xfrm flipH="1">
              <a:off x="4030" y="3671"/>
              <a:ext cx="248" cy="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10" name="Line 77"/>
            <p:cNvSpPr>
              <a:spLocks noChangeShapeType="1"/>
            </p:cNvSpPr>
            <p:nvPr/>
          </p:nvSpPr>
          <p:spPr bwMode="auto">
            <a:xfrm flipH="1">
              <a:off x="3558" y="3720"/>
              <a:ext cx="472" cy="2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5646" name="Rectangle 78"/>
          <p:cNvSpPr>
            <a:spLocks noChangeArrowheads="1"/>
          </p:cNvSpPr>
          <p:nvPr/>
        </p:nvSpPr>
        <p:spPr bwMode="auto">
          <a:xfrm>
            <a:off x="5786497" y="5165034"/>
            <a:ext cx="7556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KE </a:t>
            </a:r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5875229" y="5168194"/>
            <a:ext cx="1833563" cy="922337"/>
            <a:chOff x="4386" y="3503"/>
            <a:chExt cx="1155" cy="581"/>
          </a:xfrm>
        </p:grpSpPr>
        <p:sp>
          <p:nvSpPr>
            <p:cNvPr id="28707" name="Line 80"/>
            <p:cNvSpPr>
              <a:spLocks noChangeShapeType="1"/>
            </p:cNvSpPr>
            <p:nvPr/>
          </p:nvSpPr>
          <p:spPr bwMode="auto">
            <a:xfrm flipH="1">
              <a:off x="4386" y="3823"/>
              <a:ext cx="636" cy="26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8" name="Rectangle 81"/>
            <p:cNvSpPr>
              <a:spLocks noChangeArrowheads="1"/>
            </p:cNvSpPr>
            <p:nvPr/>
          </p:nvSpPr>
          <p:spPr bwMode="auto">
            <a:xfrm>
              <a:off x="4813" y="3503"/>
              <a:ext cx="728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en-US" dirty="0" err="1">
                  <a:solidFill>
                    <a:srgbClr val="000000"/>
                  </a:solidFill>
                </a:rPr>
                <a:t>PE</a:t>
              </a:r>
              <a:r>
                <a:rPr lang="en-US" baseline="-25000" dirty="0" err="1">
                  <a:solidFill>
                    <a:srgbClr val="000000"/>
                  </a:solidFill>
                </a:rPr>
                <a:t>elas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65642" name="Rectangle 74"/>
          <p:cNvSpPr>
            <a:spLocks noChangeArrowheads="1"/>
          </p:cNvSpPr>
          <p:nvPr/>
        </p:nvSpPr>
        <p:spPr bwMode="auto">
          <a:xfrm>
            <a:off x="324941" y="5022124"/>
            <a:ext cx="894797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PE</a:t>
            </a:r>
            <a:r>
              <a:rPr lang="en-US" baseline="-25000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2516810" y="5483240"/>
            <a:ext cx="136478" cy="136478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657981" y="6015802"/>
            <a:ext cx="136478" cy="136478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784522" y="5483240"/>
            <a:ext cx="136478" cy="136478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054539" y="5043261"/>
            <a:ext cx="1293944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err="1" smtClean="0">
                <a:solidFill>
                  <a:srgbClr val="000000"/>
                </a:solidFill>
              </a:rPr>
              <a:t>mgh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0" name="Rectangle 73"/>
          <p:cNvSpPr>
            <a:spLocks noChangeArrowheads="1"/>
          </p:cNvSpPr>
          <p:nvPr/>
        </p:nvSpPr>
        <p:spPr bwMode="auto">
          <a:xfrm>
            <a:off x="3310384" y="4047503"/>
            <a:ext cx="811441" cy="132343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8000" b="1" dirty="0" smtClean="0">
                <a:solidFill>
                  <a:srgbClr val="000000"/>
                </a:solidFill>
              </a:rPr>
              <a:t>?</a:t>
            </a:r>
            <a:endParaRPr lang="en-US" sz="8000" b="1" dirty="0">
              <a:solidFill>
                <a:srgbClr val="000000"/>
              </a:solidFill>
            </a:endParaRPr>
          </a:p>
        </p:txBody>
      </p:sp>
      <p:sp>
        <p:nvSpPr>
          <p:cNvPr id="63" name="Rectangle 73"/>
          <p:cNvSpPr>
            <a:spLocks noChangeArrowheads="1"/>
          </p:cNvSpPr>
          <p:nvPr/>
        </p:nvSpPr>
        <p:spPr bwMode="auto">
          <a:xfrm>
            <a:off x="2398724" y="5799570"/>
            <a:ext cx="364202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Rectangle 73"/>
          <p:cNvSpPr>
            <a:spLocks noChangeArrowheads="1"/>
          </p:cNvSpPr>
          <p:nvPr/>
        </p:nvSpPr>
        <p:spPr bwMode="auto">
          <a:xfrm>
            <a:off x="4699798" y="5799570"/>
            <a:ext cx="364202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Rectangle 73"/>
          <p:cNvSpPr>
            <a:spLocks noChangeArrowheads="1"/>
          </p:cNvSpPr>
          <p:nvPr/>
        </p:nvSpPr>
        <p:spPr bwMode="auto">
          <a:xfrm>
            <a:off x="3544239" y="5267008"/>
            <a:ext cx="364202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2293" y="468901"/>
            <a:ext cx="8788844" cy="6186299"/>
            <a:chOff x="192293" y="706401"/>
            <a:chExt cx="8788844" cy="6186299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147" y="706401"/>
              <a:ext cx="3305958" cy="2892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48683" y="3697660"/>
              <a:ext cx="1332454" cy="3195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93" y="1325527"/>
              <a:ext cx="1927960" cy="29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5627" name="Rectangle 59"/>
          <p:cNvSpPr>
            <a:spLocks noChangeArrowheads="1"/>
          </p:cNvSpPr>
          <p:nvPr/>
        </p:nvSpPr>
        <p:spPr bwMode="auto">
          <a:xfrm>
            <a:off x="349953" y="155034"/>
            <a:ext cx="48958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Energy of a Simple Pendulum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7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36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36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36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632" grpId="0" animBg="1"/>
      <p:bldP spid="365633" grpId="0" animBg="1"/>
      <p:bldP spid="365634" grpId="0" animBg="1"/>
      <p:bldP spid="365641" grpId="0"/>
      <p:bldP spid="365646" grpId="0"/>
      <p:bldP spid="365642" grpId="0"/>
      <p:bldP spid="56" grpId="0" animBg="1"/>
      <p:bldP spid="57" grpId="0" animBg="1"/>
      <p:bldP spid="58" grpId="0" animBg="1"/>
      <p:bldP spid="59" grpId="0"/>
      <p:bldP spid="60" grpId="0"/>
      <p:bldP spid="60" grpId="1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6969944" y="416050"/>
            <a:ext cx="1219200" cy="11588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5353" name="Rectangle 25"/>
          <p:cNvSpPr>
            <a:spLocks noChangeArrowheads="1"/>
          </p:cNvSpPr>
          <p:nvPr/>
        </p:nvSpPr>
        <p:spPr bwMode="auto">
          <a:xfrm>
            <a:off x="7046144" y="504950"/>
            <a:ext cx="1060450" cy="10001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2000019" y="876474"/>
            <a:ext cx="1787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period, </a:t>
            </a:r>
            <a:r>
              <a:rPr lang="en-US" i="1" u="sng">
                <a:solidFill>
                  <a:srgbClr val="FF0000"/>
                </a:solidFill>
              </a:rPr>
              <a:t>T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55339" name="Rectangle 11"/>
          <p:cNvSpPr>
            <a:spLocks noChangeArrowheads="1"/>
          </p:cNvSpPr>
          <p:nvPr/>
        </p:nvSpPr>
        <p:spPr bwMode="auto">
          <a:xfrm>
            <a:off x="1623917" y="2000935"/>
            <a:ext cx="2241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frequency, </a:t>
            </a:r>
            <a:r>
              <a:rPr lang="en-US" i="1" u="sng">
                <a:solidFill>
                  <a:srgbClr val="FF0000"/>
                </a:solidFill>
              </a:rPr>
              <a:t>f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55342" name="Rectangle 14"/>
          <p:cNvSpPr>
            <a:spLocks noChangeArrowheads="1"/>
          </p:cNvSpPr>
          <p:nvPr/>
        </p:nvSpPr>
        <p:spPr bwMode="auto">
          <a:xfrm>
            <a:off x="3782782" y="862187"/>
            <a:ext cx="282416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time to complete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one cycle </a:t>
            </a:r>
          </a:p>
        </p:txBody>
      </p:sp>
      <p:sp>
        <p:nvSpPr>
          <p:cNvPr id="355343" name="Rectangle 15"/>
          <p:cNvSpPr>
            <a:spLocks noChangeArrowheads="1"/>
          </p:cNvSpPr>
          <p:nvPr/>
        </p:nvSpPr>
        <p:spPr bwMode="auto">
          <a:xfrm>
            <a:off x="3832129" y="2035860"/>
            <a:ext cx="2503488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# of cycles per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second (Hz) </a:t>
            </a:r>
          </a:p>
        </p:txBody>
      </p:sp>
      <p:graphicFrame>
        <p:nvGraphicFramePr>
          <p:cNvPr id="3553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66318"/>
              </p:ext>
            </p:extLst>
          </p:nvPr>
        </p:nvGraphicFramePr>
        <p:xfrm>
          <a:off x="6803257" y="574800"/>
          <a:ext cx="15700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3" imgW="1574640" imgH="838080" progId="Equation.3">
                  <p:embed/>
                </p:oleObj>
              </mc:Choice>
              <mc:Fallback>
                <p:oleObj name="Equation" r:id="rId3" imgW="15746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257" y="574800"/>
                        <a:ext cx="1570037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49" name="Rectangle 21"/>
          <p:cNvSpPr>
            <a:spLocks noChangeArrowheads="1"/>
          </p:cNvSpPr>
          <p:nvPr/>
        </p:nvSpPr>
        <p:spPr bwMode="auto">
          <a:xfrm>
            <a:off x="5403619" y="1300337"/>
            <a:ext cx="6000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(s)</a:t>
            </a:r>
          </a:p>
        </p:txBody>
      </p:sp>
      <p:pic>
        <p:nvPicPr>
          <p:cNvPr id="15" name="Picture 4" descr="http://t2.gstatic.com/images?q=tbn:ANd9GcTJEYErcsglDo3G2D_Yv0w_U-CegwjdqMX5U_u3lx9lK_EXvEQu&amp;t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739" y="1807524"/>
            <a:ext cx="2170138" cy="132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creativebits.org/files/stopwatch_widget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71" y="261914"/>
            <a:ext cx="1393327" cy="161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388588" y="4144391"/>
            <a:ext cx="2103438" cy="13112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483838" y="4228528"/>
            <a:ext cx="1917700" cy="1144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18"/>
          <p:cNvSpPr>
            <a:spLocks noChangeArrowheads="1"/>
          </p:cNvSpPr>
          <p:nvPr/>
        </p:nvSpPr>
        <p:spPr bwMode="auto">
          <a:xfrm>
            <a:off x="207619" y="3384975"/>
            <a:ext cx="4400564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For mass-spring systems: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18917"/>
              </p:ext>
            </p:extLst>
          </p:nvPr>
        </p:nvGraphicFramePr>
        <p:xfrm>
          <a:off x="1250476" y="4371403"/>
          <a:ext cx="23955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7" imgW="2400120" imgH="876240" progId="Equation.3">
                  <p:embed/>
                </p:oleObj>
              </mc:Choice>
              <mc:Fallback>
                <p:oleObj name="Equation" r:id="rId7" imgW="24001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476" y="4371403"/>
                        <a:ext cx="2395537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1"/>
          <p:cNvSpPr>
            <a:spLocks noChangeArrowheads="1"/>
          </p:cNvSpPr>
          <p:nvPr/>
        </p:nvSpPr>
        <p:spPr bwMode="auto">
          <a:xfrm>
            <a:off x="726869" y="5685666"/>
            <a:ext cx="2547938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m = mass (kg) </a:t>
            </a:r>
          </a:p>
        </p:txBody>
      </p:sp>
      <p:sp>
        <p:nvSpPr>
          <p:cNvPr id="21" name="Rectangle 122"/>
          <p:cNvSpPr>
            <a:spLocks noChangeArrowheads="1"/>
          </p:cNvSpPr>
          <p:nvPr/>
        </p:nvSpPr>
        <p:spPr bwMode="auto">
          <a:xfrm>
            <a:off x="837994" y="6138103"/>
            <a:ext cx="427037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k = spring constant (N/m) </a:t>
            </a:r>
          </a:p>
        </p:txBody>
      </p:sp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4833252" y="3428252"/>
            <a:ext cx="3973339" cy="1149350"/>
            <a:chOff x="1494" y="1479"/>
            <a:chExt cx="2278" cy="504"/>
          </a:xfrm>
        </p:grpSpPr>
        <p:sp>
          <p:nvSpPr>
            <p:cNvPr id="23" name="Line 52"/>
            <p:cNvSpPr>
              <a:spLocks noChangeShapeType="1"/>
            </p:cNvSpPr>
            <p:nvPr/>
          </p:nvSpPr>
          <p:spPr bwMode="auto">
            <a:xfrm>
              <a:off x="1583" y="1983"/>
              <a:ext cx="21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2917" y="1551"/>
              <a:ext cx="534" cy="432"/>
            </a:xfrm>
            <a:prstGeom prst="rect">
              <a:avLst/>
            </a:prstGeom>
            <a:pattFill prst="wdDnDiag">
              <a:fgClr>
                <a:srgbClr val="003399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Line 54"/>
            <p:cNvSpPr>
              <a:spLocks noChangeShapeType="1"/>
            </p:cNvSpPr>
            <p:nvPr/>
          </p:nvSpPr>
          <p:spPr bwMode="auto">
            <a:xfrm flipV="1">
              <a:off x="1583" y="1479"/>
              <a:ext cx="0" cy="5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55"/>
            <p:cNvSpPr>
              <a:spLocks noChangeShapeType="1"/>
            </p:cNvSpPr>
            <p:nvPr/>
          </p:nvSpPr>
          <p:spPr bwMode="auto">
            <a:xfrm flipH="1" flipV="1">
              <a:off x="1494" y="1551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56"/>
            <p:cNvSpPr>
              <a:spLocks noChangeShapeType="1"/>
            </p:cNvSpPr>
            <p:nvPr/>
          </p:nvSpPr>
          <p:spPr bwMode="auto">
            <a:xfrm flipH="1" flipV="1">
              <a:off x="1494" y="1623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Line 57"/>
            <p:cNvSpPr>
              <a:spLocks noChangeShapeType="1"/>
            </p:cNvSpPr>
            <p:nvPr/>
          </p:nvSpPr>
          <p:spPr bwMode="auto">
            <a:xfrm flipH="1" flipV="1">
              <a:off x="1494" y="1695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 flipH="1" flipV="1">
              <a:off x="1494" y="1767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59"/>
            <p:cNvSpPr>
              <a:spLocks noChangeShapeType="1"/>
            </p:cNvSpPr>
            <p:nvPr/>
          </p:nvSpPr>
          <p:spPr bwMode="auto">
            <a:xfrm flipH="1" flipV="1">
              <a:off x="1494" y="1839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60"/>
            <p:cNvSpPr>
              <a:spLocks noChangeShapeType="1"/>
            </p:cNvSpPr>
            <p:nvPr/>
          </p:nvSpPr>
          <p:spPr bwMode="auto">
            <a:xfrm flipH="1" flipV="1">
              <a:off x="1494" y="1479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2" name="Group 61"/>
            <p:cNvGrpSpPr>
              <a:grpSpLocks/>
            </p:cNvGrpSpPr>
            <p:nvPr/>
          </p:nvGrpSpPr>
          <p:grpSpPr bwMode="auto">
            <a:xfrm>
              <a:off x="1577" y="1665"/>
              <a:ext cx="2161" cy="198"/>
              <a:chOff x="1056" y="522"/>
              <a:chExt cx="2161" cy="198"/>
            </a:xfrm>
          </p:grpSpPr>
          <p:sp>
            <p:nvSpPr>
              <p:cNvPr id="33" name="Line 62"/>
              <p:cNvSpPr>
                <a:spLocks noChangeShapeType="1"/>
              </p:cNvSpPr>
              <p:nvPr/>
            </p:nvSpPr>
            <p:spPr bwMode="auto">
              <a:xfrm flipH="1">
                <a:off x="2160" y="62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63"/>
              <p:cNvSpPr>
                <a:spLocks noChangeShapeType="1"/>
              </p:cNvSpPr>
              <p:nvPr/>
            </p:nvSpPr>
            <p:spPr bwMode="auto">
              <a:xfrm flipH="1" flipV="1">
                <a:off x="2112" y="52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Line 64"/>
              <p:cNvSpPr>
                <a:spLocks noChangeShapeType="1"/>
              </p:cNvSpPr>
              <p:nvPr/>
            </p:nvSpPr>
            <p:spPr bwMode="auto">
              <a:xfrm flipH="1">
                <a:off x="2016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 flipH="1" flipV="1">
                <a:off x="1920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66"/>
              <p:cNvSpPr>
                <a:spLocks noChangeShapeType="1"/>
              </p:cNvSpPr>
              <p:nvPr/>
            </p:nvSpPr>
            <p:spPr bwMode="auto">
              <a:xfrm flipH="1">
                <a:off x="1824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Line 67"/>
              <p:cNvSpPr>
                <a:spLocks noChangeShapeType="1"/>
              </p:cNvSpPr>
              <p:nvPr/>
            </p:nvSpPr>
            <p:spPr bwMode="auto">
              <a:xfrm flipH="1">
                <a:off x="1632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Line 68"/>
              <p:cNvSpPr>
                <a:spLocks noChangeShapeType="1"/>
              </p:cNvSpPr>
              <p:nvPr/>
            </p:nvSpPr>
            <p:spPr bwMode="auto">
              <a:xfrm flipH="1">
                <a:off x="1440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Line 69"/>
              <p:cNvSpPr>
                <a:spLocks noChangeShapeType="1"/>
              </p:cNvSpPr>
              <p:nvPr/>
            </p:nvSpPr>
            <p:spPr bwMode="auto">
              <a:xfrm flipH="1" flipV="1">
                <a:off x="1728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Line 70"/>
              <p:cNvSpPr>
                <a:spLocks noChangeShapeType="1"/>
              </p:cNvSpPr>
              <p:nvPr/>
            </p:nvSpPr>
            <p:spPr bwMode="auto">
              <a:xfrm flipH="1" flipV="1">
                <a:off x="1536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71"/>
              <p:cNvSpPr>
                <a:spLocks noChangeShapeType="1"/>
              </p:cNvSpPr>
              <p:nvPr/>
            </p:nvSpPr>
            <p:spPr bwMode="auto">
              <a:xfrm flipH="1" flipV="1">
                <a:off x="1344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Line 72"/>
              <p:cNvSpPr>
                <a:spLocks noChangeShapeType="1"/>
              </p:cNvSpPr>
              <p:nvPr/>
            </p:nvSpPr>
            <p:spPr bwMode="auto">
              <a:xfrm flipH="1">
                <a:off x="1296" y="52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Line 73"/>
              <p:cNvSpPr>
                <a:spLocks noChangeShapeType="1"/>
              </p:cNvSpPr>
              <p:nvPr/>
            </p:nvSpPr>
            <p:spPr bwMode="auto">
              <a:xfrm flipH="1">
                <a:off x="1056" y="62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Line 73"/>
              <p:cNvSpPr>
                <a:spLocks noChangeShapeType="1"/>
              </p:cNvSpPr>
              <p:nvPr/>
            </p:nvSpPr>
            <p:spPr bwMode="auto">
              <a:xfrm flipH="1">
                <a:off x="2977" y="52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Line 73"/>
              <p:cNvSpPr>
                <a:spLocks noChangeShapeType="1"/>
              </p:cNvSpPr>
              <p:nvPr/>
            </p:nvSpPr>
            <p:spPr bwMode="auto">
              <a:xfrm flipH="1">
                <a:off x="2977" y="654"/>
                <a:ext cx="1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ne 73"/>
              <p:cNvSpPr>
                <a:spLocks noChangeShapeType="1"/>
              </p:cNvSpPr>
              <p:nvPr/>
            </p:nvSpPr>
            <p:spPr bwMode="auto">
              <a:xfrm flipH="1">
                <a:off x="2977" y="594"/>
                <a:ext cx="1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5326579" y="4932036"/>
            <a:ext cx="3682418" cy="1815882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Note that amplitude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does NOT affect the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period of a mass-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spring system.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5353" grpId="0" animBg="1"/>
      <p:bldP spid="355342" grpId="0"/>
      <p:bldP spid="355343" grpId="0"/>
      <p:bldP spid="355349" grpId="0"/>
      <p:bldP spid="16" grpId="0" animBg="1"/>
      <p:bldP spid="17" grpId="0" animBg="1"/>
      <p:bldP spid="18" grpId="0"/>
      <p:bldP spid="20" grpId="0"/>
      <p:bldP spid="21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bigoven.com/uploads/swisschees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525" y="4195763"/>
            <a:ext cx="14382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" descr="http://ontopinternetmarketing.com/wp-content/uploads/2010/09/mousetrap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4068763"/>
            <a:ext cx="3040062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7112000" y="2824163"/>
            <a:ext cx="1044575" cy="55086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6688138" y="5711825"/>
            <a:ext cx="1276350" cy="53657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211138" y="169863"/>
            <a:ext cx="6445250" cy="26543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 5.5 kg cat is attached to a fixed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horizontal spring of stiffness 22.8 N/m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and is set in motion on a frictionless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surface. Find the period of motion of…</a:t>
            </a:r>
          </a:p>
          <a:p>
            <a:pPr algn="l"/>
            <a:endParaRPr lang="en-US">
              <a:solidFill>
                <a:srgbClr val="FF0000"/>
              </a:solidFill>
            </a:endParaRPr>
          </a:p>
          <a:p>
            <a:pPr algn="l"/>
            <a:r>
              <a:rPr lang="en-US">
                <a:solidFill>
                  <a:srgbClr val="FF0000"/>
                </a:solidFill>
              </a:rPr>
              <a:t>…the cat. </a:t>
            </a:r>
          </a:p>
        </p:txBody>
      </p: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227013" y="3732213"/>
            <a:ext cx="851852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…a 120 g mouse, with the same spring and surface.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58414" name="Object 14"/>
          <p:cNvGraphicFramePr>
            <a:graphicFrameLocks noChangeAspect="1"/>
          </p:cNvGraphicFramePr>
          <p:nvPr/>
        </p:nvGraphicFramePr>
        <p:xfrm>
          <a:off x="2300288" y="2663825"/>
          <a:ext cx="19939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Equation" r:id="rId5" imgW="1993680" imgH="876240" progId="Equation.3">
                  <p:embed/>
                </p:oleObj>
              </mc:Choice>
              <mc:Fallback>
                <p:oleObj name="Equation" r:id="rId5" imgW="199368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2663825"/>
                        <a:ext cx="19939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6" name="Object 16"/>
          <p:cNvGraphicFramePr>
            <a:graphicFrameLocks noChangeAspect="1"/>
          </p:cNvGraphicFramePr>
          <p:nvPr/>
        </p:nvGraphicFramePr>
        <p:xfrm>
          <a:off x="4027488" y="2657475"/>
          <a:ext cx="23241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" name="Equation" r:id="rId7" imgW="2323800" imgH="1104840" progId="Equation.3">
                  <p:embed/>
                </p:oleObj>
              </mc:Choice>
              <mc:Fallback>
                <p:oleObj name="Equation" r:id="rId7" imgW="23238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2657475"/>
                        <a:ext cx="23241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7" name="Text Box 17"/>
          <p:cNvSpPr txBox="1">
            <a:spLocks noChangeArrowheads="1"/>
          </p:cNvSpPr>
          <p:nvPr/>
        </p:nvSpPr>
        <p:spPr bwMode="auto">
          <a:xfrm>
            <a:off x="6642100" y="2860675"/>
            <a:ext cx="1458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3.1 s</a:t>
            </a:r>
          </a:p>
        </p:txBody>
      </p:sp>
      <p:graphicFrame>
        <p:nvGraphicFramePr>
          <p:cNvPr id="358421" name="Object 21"/>
          <p:cNvGraphicFramePr>
            <a:graphicFrameLocks noChangeAspect="1"/>
          </p:cNvGraphicFramePr>
          <p:nvPr/>
        </p:nvGraphicFramePr>
        <p:xfrm>
          <a:off x="1914525" y="5545138"/>
          <a:ext cx="19939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Equation" r:id="rId9" imgW="1993680" imgH="876240" progId="Equation.3">
                  <p:embed/>
                </p:oleObj>
              </mc:Choice>
              <mc:Fallback>
                <p:oleObj name="Equation" r:id="rId9" imgW="199368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45138"/>
                        <a:ext cx="19939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2" name="Object 22"/>
          <p:cNvGraphicFramePr>
            <a:graphicFrameLocks noChangeAspect="1"/>
          </p:cNvGraphicFramePr>
          <p:nvPr/>
        </p:nvGraphicFramePr>
        <p:xfrm>
          <a:off x="3570288" y="5459413"/>
          <a:ext cx="24939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Equation" r:id="rId10" imgW="1054080" imgH="545760" progId="Equation.3">
                  <p:embed/>
                </p:oleObj>
              </mc:Choice>
              <mc:Fallback>
                <p:oleObj name="Equation" r:id="rId10" imgW="10540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459413"/>
                        <a:ext cx="249396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3" name="Text Box 23"/>
          <p:cNvSpPr txBox="1">
            <a:spLocks noChangeArrowheads="1"/>
          </p:cNvSpPr>
          <p:nvPr/>
        </p:nvSpPr>
        <p:spPr bwMode="auto">
          <a:xfrm>
            <a:off x="6256338" y="5741988"/>
            <a:ext cx="167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0.46 s</a:t>
            </a:r>
          </a:p>
        </p:txBody>
      </p:sp>
      <p:pic>
        <p:nvPicPr>
          <p:cNvPr id="3087" name="Picture 2" descr="http://www.dogbreedinfo.com/images18/CatFeralOneEyedHammy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338" y="166688"/>
            <a:ext cx="259238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 descr="http://farm3.static.flickr.com/2203/2129261865_67ae4a8986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213" y="4344988"/>
            <a:ext cx="14620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68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animBg="1"/>
      <p:bldP spid="358413" grpId="0" animBg="1"/>
      <p:bldP spid="358410" grpId="0"/>
      <p:bldP spid="358417" grpId="0"/>
      <p:bldP spid="3584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56" name="Picture 6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225562">
            <a:off x="7415154" y="4703410"/>
            <a:ext cx="1925637" cy="149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7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17808">
            <a:off x="7416011" y="1774728"/>
            <a:ext cx="1852956" cy="185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6161088" y="4184403"/>
            <a:ext cx="1743075" cy="5651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5713413" y="4235203"/>
            <a:ext cx="215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0.49 N/m</a:t>
            </a: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315913" y="400050"/>
            <a:ext cx="8613775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What stiffness must a spring have so that the period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of the mouse’s motion is the same as that of the cat? </a:t>
            </a:r>
          </a:p>
        </p:txBody>
      </p:sp>
      <p:graphicFrame>
        <p:nvGraphicFramePr>
          <p:cNvPr id="3594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250605"/>
              </p:ext>
            </p:extLst>
          </p:nvPr>
        </p:nvGraphicFramePr>
        <p:xfrm>
          <a:off x="3497263" y="1715841"/>
          <a:ext cx="159385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Equation" r:id="rId5" imgW="1638000" imgH="876240" progId="Equation.3">
                  <p:embed/>
                </p:oleObj>
              </mc:Choice>
              <mc:Fallback>
                <p:oleObj name="Equation" r:id="rId5" imgW="16380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1715841"/>
                        <a:ext cx="159385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191140"/>
              </p:ext>
            </p:extLst>
          </p:nvPr>
        </p:nvGraphicFramePr>
        <p:xfrm>
          <a:off x="1201738" y="2796928"/>
          <a:ext cx="186531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Equation" r:id="rId7" imgW="1917360" imgH="876240" progId="Equation.3">
                  <p:embed/>
                </p:oleObj>
              </mc:Choice>
              <mc:Fallback>
                <p:oleObj name="Equation" r:id="rId7" imgW="191736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796928"/>
                        <a:ext cx="1865312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23610"/>
              </p:ext>
            </p:extLst>
          </p:nvPr>
        </p:nvGraphicFramePr>
        <p:xfrm>
          <a:off x="3224213" y="2798516"/>
          <a:ext cx="17907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Equation" r:id="rId9" imgW="1841400" imgH="876240" progId="Equation.3">
                  <p:embed/>
                </p:oleObj>
              </mc:Choice>
              <mc:Fallback>
                <p:oleObj name="Equation" r:id="rId9" imgW="18414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2798516"/>
                        <a:ext cx="17907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156654"/>
              </p:ext>
            </p:extLst>
          </p:nvPr>
        </p:nvGraphicFramePr>
        <p:xfrm>
          <a:off x="5233988" y="2992191"/>
          <a:ext cx="22352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Equation" r:id="rId11" imgW="2298600" imgH="393480" progId="Equation.3">
                  <p:embed/>
                </p:oleObj>
              </mc:Choice>
              <mc:Fallback>
                <p:oleObj name="Equation" r:id="rId11" imgW="229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2992191"/>
                        <a:ext cx="2235200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013976"/>
              </p:ext>
            </p:extLst>
          </p:nvPr>
        </p:nvGraphicFramePr>
        <p:xfrm>
          <a:off x="835025" y="4030416"/>
          <a:ext cx="21018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Equation" r:id="rId13" imgW="2158920" imgH="876240" progId="Equation.3">
                  <p:embed/>
                </p:oleObj>
              </mc:Choice>
              <mc:Fallback>
                <p:oleObj name="Equation" r:id="rId13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4030416"/>
                        <a:ext cx="2101850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899106"/>
              </p:ext>
            </p:extLst>
          </p:nvPr>
        </p:nvGraphicFramePr>
        <p:xfrm>
          <a:off x="2978150" y="3981203"/>
          <a:ext cx="24939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3" name="Equation" r:id="rId15" imgW="1091880" imgH="469800" progId="Equation.3">
                  <p:embed/>
                </p:oleObj>
              </mc:Choice>
              <mc:Fallback>
                <p:oleObj name="Equation" r:id="rId15" imgW="1091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3981203"/>
                        <a:ext cx="24939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09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animBg="1"/>
      <p:bldP spid="3594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54622" y="1230924"/>
            <a:ext cx="7976864" cy="5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C00000"/>
                </a:solidFill>
              </a:rPr>
              <a:t>1. The </a:t>
            </a:r>
            <a:r>
              <a:rPr lang="en-US" sz="2600" u="sng" dirty="0">
                <a:solidFill>
                  <a:srgbClr val="C00000"/>
                </a:solidFill>
              </a:rPr>
              <a:t>p</a:t>
            </a:r>
            <a:r>
              <a:rPr lang="en-US" sz="2600" u="sng" dirty="0" smtClean="0">
                <a:solidFill>
                  <a:srgbClr val="C00000"/>
                </a:solidFill>
              </a:rPr>
              <a:t>eriod</a:t>
            </a:r>
            <a:r>
              <a:rPr lang="en-US" sz="2600" dirty="0" smtClean="0">
                <a:solidFill>
                  <a:srgbClr val="C00000"/>
                </a:solidFill>
              </a:rPr>
              <a:t> of a motion is the time for one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cycle; </a:t>
            </a:r>
            <a:r>
              <a:rPr lang="en-US" sz="2600" u="sng" dirty="0" smtClean="0">
                <a:solidFill>
                  <a:srgbClr val="C00000"/>
                </a:solidFill>
              </a:rPr>
              <a:t>frequency</a:t>
            </a:r>
            <a:r>
              <a:rPr lang="en-US" sz="2600" dirty="0" smtClean="0">
                <a:solidFill>
                  <a:srgbClr val="C00000"/>
                </a:solidFill>
              </a:rPr>
              <a:t> is the number of cycles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per unit time. For best results in using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equations, use the SI units for period (seconds, s)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and frequency (Hertz, Hz).</a:t>
            </a:r>
          </a:p>
          <a:p>
            <a:pPr marL="342900" indent="-342900" algn="l">
              <a:spcBef>
                <a:spcPct val="20000"/>
              </a:spcBef>
            </a:pPr>
            <a:endParaRPr lang="en-US" sz="1100" dirty="0" smtClean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C00000"/>
                </a:solidFill>
              </a:rPr>
              <a:t>2. The period of an oscillating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u="sng" dirty="0" smtClean="0">
                <a:solidFill>
                  <a:srgbClr val="C00000"/>
                </a:solidFill>
              </a:rPr>
              <a:t>mass-spring system</a:t>
            </a:r>
            <a:r>
              <a:rPr lang="en-US" sz="2600" dirty="0" smtClean="0">
                <a:solidFill>
                  <a:srgbClr val="C00000"/>
                </a:solidFill>
              </a:rPr>
              <a:t> is given by: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C00000"/>
                </a:solidFill>
              </a:rPr>
              <a:t>	Note that the amplitude of the mass’s motion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does NOT affect the time in which the mass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completes one full cycle.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8253" y="311909"/>
            <a:ext cx="75841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 dirty="0" smtClean="0">
                <a:solidFill>
                  <a:srgbClr val="000000"/>
                </a:solidFill>
              </a:rPr>
              <a:t>Mass-Spring Systems: Calculations, 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53599" y="3740340"/>
            <a:ext cx="1917700" cy="1144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52684"/>
              </p:ext>
            </p:extLst>
          </p:nvPr>
        </p:nvGraphicFramePr>
        <p:xfrm>
          <a:off x="6120237" y="3883215"/>
          <a:ext cx="23955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3" imgW="2400120" imgH="876240" progId="Equation.3">
                  <p:embed/>
                </p:oleObj>
              </mc:Choice>
              <mc:Fallback>
                <p:oleObj name="Equation" r:id="rId3" imgW="24001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237" y="3883215"/>
                        <a:ext cx="2395537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7389044" y="1369426"/>
            <a:ext cx="1060450" cy="10001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92404"/>
              </p:ext>
            </p:extLst>
          </p:nvPr>
        </p:nvGraphicFramePr>
        <p:xfrm>
          <a:off x="7146157" y="1439276"/>
          <a:ext cx="15700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5" imgW="1574640" imgH="838080" progId="Equation.3">
                  <p:embed/>
                </p:oleObj>
              </mc:Choice>
              <mc:Fallback>
                <p:oleObj name="Equation" r:id="rId5" imgW="15746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157" y="1439276"/>
                        <a:ext cx="1570037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11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73672" y="937948"/>
            <a:ext cx="7513595" cy="53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FFFFFF"/>
                </a:solidFill>
              </a:rPr>
              <a:t>The </a:t>
            </a:r>
            <a:r>
              <a:rPr lang="en-US" sz="2600" u="sng" dirty="0">
                <a:solidFill>
                  <a:srgbClr val="FFFFFF"/>
                </a:solidFill>
              </a:rPr>
              <a:t>p</a:t>
            </a:r>
            <a:r>
              <a:rPr lang="en-US" sz="2600" u="sng" dirty="0" smtClean="0">
                <a:solidFill>
                  <a:srgbClr val="FFFFFF"/>
                </a:solidFill>
              </a:rPr>
              <a:t>eriod</a:t>
            </a:r>
            <a:r>
              <a:rPr lang="en-US" sz="2600" dirty="0" smtClean="0">
                <a:solidFill>
                  <a:srgbClr val="FFFFFF"/>
                </a:solidFill>
              </a:rPr>
              <a:t> (in s) of a motion is the time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FFFFFF"/>
                </a:solidFill>
              </a:rPr>
              <a:t>for one complete cycle; </a:t>
            </a:r>
            <a:r>
              <a:rPr lang="en-US" sz="2600" u="sng" dirty="0" smtClean="0">
                <a:solidFill>
                  <a:srgbClr val="FFFFFF"/>
                </a:solidFill>
              </a:rPr>
              <a:t>frequency</a:t>
            </a:r>
            <a:r>
              <a:rPr lang="en-US" sz="2600" dirty="0" smtClean="0">
                <a:solidFill>
                  <a:srgbClr val="FFFFFF"/>
                </a:solidFill>
              </a:rPr>
              <a:t> (in Hz)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FFFFFF"/>
                </a:solidFill>
              </a:rPr>
              <a:t>is the number of cycles per second.</a:t>
            </a:r>
          </a:p>
          <a:p>
            <a:pPr marL="342900" indent="-342900" algn="l">
              <a:spcBef>
                <a:spcPct val="20000"/>
              </a:spcBef>
            </a:pPr>
            <a:endParaRPr lang="en-US" sz="1100" dirty="0" smtClean="0">
              <a:solidFill>
                <a:srgbClr val="FFFFFF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FFFFFF"/>
                </a:solidFill>
              </a:rPr>
              <a:t>The period of a </a:t>
            </a:r>
            <a:r>
              <a:rPr lang="en-US" sz="2600" u="sng" dirty="0" smtClean="0">
                <a:solidFill>
                  <a:srgbClr val="FFFFFF"/>
                </a:solidFill>
              </a:rPr>
              <a:t>mass-spring system</a:t>
            </a:r>
            <a:r>
              <a:rPr lang="en-US" sz="2600" dirty="0" smtClean="0">
                <a:solidFill>
                  <a:srgbClr val="FFFFFF"/>
                </a:solidFill>
              </a:rPr>
              <a:t> is given by: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>
              <a:solidFill>
                <a:srgbClr val="FFFFFF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sz="2600" dirty="0" smtClean="0">
              <a:solidFill>
                <a:srgbClr val="FFFFFF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sz="2600" dirty="0">
              <a:solidFill>
                <a:srgbClr val="FFFFFF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sz="2600" dirty="0" smtClean="0">
              <a:solidFill>
                <a:srgbClr val="FFFFFF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FFFFFF"/>
                </a:solidFill>
              </a:rPr>
              <a:t>	The amplitude of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FFFFFF"/>
                </a:solidFill>
              </a:rPr>
              <a:t>	mass’s motion does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FFFFFF"/>
                </a:solidFill>
              </a:rPr>
              <a:t>	NOT affect the period.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86194" y="217317"/>
            <a:ext cx="5548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REVIEW: </a:t>
            </a:r>
            <a:r>
              <a:rPr lang="en-US" b="1" u="sng" dirty="0" smtClean="0">
                <a:solidFill>
                  <a:srgbClr val="FFFF00"/>
                </a:solidFill>
              </a:rPr>
              <a:t>Mass-Spring Systems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00587" y="3314014"/>
            <a:ext cx="2395537" cy="1144588"/>
            <a:chOff x="10616037" y="799414"/>
            <a:chExt cx="2395537" cy="11445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849399" y="799414"/>
              <a:ext cx="1917700" cy="114458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6" name="Object 1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7897313"/>
                </p:ext>
              </p:extLst>
            </p:nvPr>
          </p:nvGraphicFramePr>
          <p:xfrm>
            <a:off x="10616037" y="942289"/>
            <a:ext cx="2395537" cy="881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2" name="Equation" r:id="rId3" imgW="2400120" imgH="876240" progId="Equation.3">
                    <p:embed/>
                  </p:oleObj>
                </mc:Choice>
                <mc:Fallback>
                  <p:oleObj name="Equation" r:id="rId3" imgW="2400120" imgH="876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16037" y="942289"/>
                          <a:ext cx="2395537" cy="881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7127107" y="1171700"/>
            <a:ext cx="1570037" cy="1000125"/>
            <a:chOff x="9622657" y="-1438150"/>
            <a:chExt cx="1570037" cy="1000125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9865544" y="-1438150"/>
              <a:ext cx="1060450" cy="100012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020471"/>
                </p:ext>
              </p:extLst>
            </p:nvPr>
          </p:nvGraphicFramePr>
          <p:xfrm>
            <a:off x="9622657" y="-1368300"/>
            <a:ext cx="1570037" cy="84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3" name="Equation" r:id="rId5" imgW="1574640" imgH="838080" progId="Equation.3">
                    <p:embed/>
                  </p:oleObj>
                </mc:Choice>
                <mc:Fallback>
                  <p:oleObj name="Equation" r:id="rId5" imgW="1574640" imgH="838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2657" y="-1368300"/>
                          <a:ext cx="1570037" cy="842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4509402" y="5009402"/>
            <a:ext cx="3973339" cy="1149350"/>
            <a:chOff x="1494" y="1479"/>
            <a:chExt cx="2278" cy="504"/>
          </a:xfrm>
        </p:grpSpPr>
        <p:sp>
          <p:nvSpPr>
            <p:cNvPr id="14" name="Line 52"/>
            <p:cNvSpPr>
              <a:spLocks noChangeShapeType="1"/>
            </p:cNvSpPr>
            <p:nvPr/>
          </p:nvSpPr>
          <p:spPr bwMode="auto">
            <a:xfrm>
              <a:off x="1583" y="1983"/>
              <a:ext cx="21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53"/>
            <p:cNvSpPr>
              <a:spLocks noChangeArrowheads="1"/>
            </p:cNvSpPr>
            <p:nvPr/>
          </p:nvSpPr>
          <p:spPr bwMode="auto">
            <a:xfrm>
              <a:off x="2917" y="1551"/>
              <a:ext cx="534" cy="432"/>
            </a:xfrm>
            <a:prstGeom prst="rect">
              <a:avLst/>
            </a:prstGeom>
            <a:pattFill prst="wdDnDiag">
              <a:fgClr>
                <a:srgbClr val="003399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54"/>
            <p:cNvSpPr>
              <a:spLocks noChangeShapeType="1"/>
            </p:cNvSpPr>
            <p:nvPr/>
          </p:nvSpPr>
          <p:spPr bwMode="auto">
            <a:xfrm flipV="1">
              <a:off x="1583" y="1479"/>
              <a:ext cx="0" cy="5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 flipH="1" flipV="1">
              <a:off x="1494" y="1551"/>
              <a:ext cx="89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 flipH="1" flipV="1">
              <a:off x="1494" y="1623"/>
              <a:ext cx="89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57"/>
            <p:cNvSpPr>
              <a:spLocks noChangeShapeType="1"/>
            </p:cNvSpPr>
            <p:nvPr/>
          </p:nvSpPr>
          <p:spPr bwMode="auto">
            <a:xfrm flipH="1" flipV="1">
              <a:off x="1494" y="1695"/>
              <a:ext cx="89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58"/>
            <p:cNvSpPr>
              <a:spLocks noChangeShapeType="1"/>
            </p:cNvSpPr>
            <p:nvPr/>
          </p:nvSpPr>
          <p:spPr bwMode="auto">
            <a:xfrm flipH="1" flipV="1">
              <a:off x="1494" y="1767"/>
              <a:ext cx="89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59"/>
            <p:cNvSpPr>
              <a:spLocks noChangeShapeType="1"/>
            </p:cNvSpPr>
            <p:nvPr/>
          </p:nvSpPr>
          <p:spPr bwMode="auto">
            <a:xfrm flipH="1" flipV="1">
              <a:off x="1494" y="1839"/>
              <a:ext cx="89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 flipH="1" flipV="1">
              <a:off x="1494" y="1479"/>
              <a:ext cx="89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3" name="Group 61"/>
            <p:cNvGrpSpPr>
              <a:grpSpLocks/>
            </p:cNvGrpSpPr>
            <p:nvPr/>
          </p:nvGrpSpPr>
          <p:grpSpPr bwMode="auto">
            <a:xfrm>
              <a:off x="1577" y="1665"/>
              <a:ext cx="2161" cy="198"/>
              <a:chOff x="1056" y="522"/>
              <a:chExt cx="2161" cy="198"/>
            </a:xfrm>
          </p:grpSpPr>
          <p:sp>
            <p:nvSpPr>
              <p:cNvPr id="24" name="Line 62"/>
              <p:cNvSpPr>
                <a:spLocks noChangeShapeType="1"/>
              </p:cNvSpPr>
              <p:nvPr/>
            </p:nvSpPr>
            <p:spPr bwMode="auto">
              <a:xfrm flipH="1">
                <a:off x="2160" y="624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Line 63"/>
              <p:cNvSpPr>
                <a:spLocks noChangeShapeType="1"/>
              </p:cNvSpPr>
              <p:nvPr/>
            </p:nvSpPr>
            <p:spPr bwMode="auto">
              <a:xfrm flipH="1" flipV="1">
                <a:off x="2112" y="52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64"/>
              <p:cNvSpPr>
                <a:spLocks noChangeShapeType="1"/>
              </p:cNvSpPr>
              <p:nvPr/>
            </p:nvSpPr>
            <p:spPr bwMode="auto">
              <a:xfrm flipH="1">
                <a:off x="2016" y="52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65"/>
              <p:cNvSpPr>
                <a:spLocks noChangeShapeType="1"/>
              </p:cNvSpPr>
              <p:nvPr/>
            </p:nvSpPr>
            <p:spPr bwMode="auto">
              <a:xfrm flipH="1" flipV="1">
                <a:off x="1920" y="52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66"/>
              <p:cNvSpPr>
                <a:spLocks noChangeShapeType="1"/>
              </p:cNvSpPr>
              <p:nvPr/>
            </p:nvSpPr>
            <p:spPr bwMode="auto">
              <a:xfrm flipH="1">
                <a:off x="1824" y="52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67"/>
              <p:cNvSpPr>
                <a:spLocks noChangeShapeType="1"/>
              </p:cNvSpPr>
              <p:nvPr/>
            </p:nvSpPr>
            <p:spPr bwMode="auto">
              <a:xfrm flipH="1">
                <a:off x="1632" y="52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68"/>
              <p:cNvSpPr>
                <a:spLocks noChangeShapeType="1"/>
              </p:cNvSpPr>
              <p:nvPr/>
            </p:nvSpPr>
            <p:spPr bwMode="auto">
              <a:xfrm flipH="1">
                <a:off x="1440" y="52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69"/>
              <p:cNvSpPr>
                <a:spLocks noChangeShapeType="1"/>
              </p:cNvSpPr>
              <p:nvPr/>
            </p:nvSpPr>
            <p:spPr bwMode="auto">
              <a:xfrm flipH="1" flipV="1">
                <a:off x="1728" y="52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70"/>
              <p:cNvSpPr>
                <a:spLocks noChangeShapeType="1"/>
              </p:cNvSpPr>
              <p:nvPr/>
            </p:nvSpPr>
            <p:spPr bwMode="auto">
              <a:xfrm flipH="1" flipV="1">
                <a:off x="1536" y="52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71"/>
              <p:cNvSpPr>
                <a:spLocks noChangeShapeType="1"/>
              </p:cNvSpPr>
              <p:nvPr/>
            </p:nvSpPr>
            <p:spPr bwMode="auto">
              <a:xfrm flipH="1" flipV="1">
                <a:off x="1344" y="52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72"/>
              <p:cNvSpPr>
                <a:spLocks noChangeShapeType="1"/>
              </p:cNvSpPr>
              <p:nvPr/>
            </p:nvSpPr>
            <p:spPr bwMode="auto">
              <a:xfrm flipH="1">
                <a:off x="1296" y="52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Line 73"/>
              <p:cNvSpPr>
                <a:spLocks noChangeShapeType="1"/>
              </p:cNvSpPr>
              <p:nvPr/>
            </p:nvSpPr>
            <p:spPr bwMode="auto">
              <a:xfrm flipH="1">
                <a:off x="1056" y="624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73"/>
              <p:cNvSpPr>
                <a:spLocks noChangeShapeType="1"/>
              </p:cNvSpPr>
              <p:nvPr/>
            </p:nvSpPr>
            <p:spPr bwMode="auto">
              <a:xfrm flipH="1">
                <a:off x="2977" y="52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73"/>
              <p:cNvSpPr>
                <a:spLocks noChangeShapeType="1"/>
              </p:cNvSpPr>
              <p:nvPr/>
            </p:nvSpPr>
            <p:spPr bwMode="auto">
              <a:xfrm flipH="1">
                <a:off x="2977" y="654"/>
                <a:ext cx="1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Line 73"/>
              <p:cNvSpPr>
                <a:spLocks noChangeShapeType="1"/>
              </p:cNvSpPr>
              <p:nvPr/>
            </p:nvSpPr>
            <p:spPr bwMode="auto">
              <a:xfrm flipH="1">
                <a:off x="2977" y="594"/>
                <a:ext cx="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" name="Rectangle 121"/>
          <p:cNvSpPr>
            <a:spLocks noChangeArrowheads="1"/>
          </p:cNvSpPr>
          <p:nvPr/>
        </p:nvSpPr>
        <p:spPr bwMode="auto">
          <a:xfrm>
            <a:off x="4019550" y="3393950"/>
            <a:ext cx="2398413" cy="49244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600" dirty="0">
                <a:solidFill>
                  <a:srgbClr val="FFFFFF"/>
                </a:solidFill>
              </a:rPr>
              <a:t>m = mass (kg) </a:t>
            </a:r>
          </a:p>
        </p:txBody>
      </p:sp>
      <p:sp>
        <p:nvSpPr>
          <p:cNvPr id="40" name="Rectangle 122"/>
          <p:cNvSpPr>
            <a:spLocks noChangeArrowheads="1"/>
          </p:cNvSpPr>
          <p:nvPr/>
        </p:nvSpPr>
        <p:spPr bwMode="auto">
          <a:xfrm>
            <a:off x="4130675" y="3846388"/>
            <a:ext cx="4014240" cy="49244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600" dirty="0">
                <a:solidFill>
                  <a:srgbClr val="FFFFFF"/>
                </a:solidFill>
              </a:rPr>
              <a:t>k = spring constant (N/m) </a:t>
            </a:r>
          </a:p>
        </p:txBody>
      </p:sp>
    </p:spTree>
    <p:extLst>
      <p:ext uri="{BB962C8B-B14F-4D97-AF65-F5344CB8AC3E}">
        <p14:creationId xmlns:p14="http://schemas.microsoft.com/office/powerpoint/2010/main" val="23559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122" y="189186"/>
            <a:ext cx="3776546" cy="293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7456" y="3254921"/>
            <a:ext cx="8805093" cy="3474326"/>
            <a:chOff x="137456" y="3254921"/>
            <a:chExt cx="8805093" cy="3474326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370"/>
            <a:stretch/>
          </p:blipFill>
          <p:spPr bwMode="auto">
            <a:xfrm>
              <a:off x="2917277" y="3294987"/>
              <a:ext cx="3247042" cy="2082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733" y="3307216"/>
              <a:ext cx="2623816" cy="2084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6" y="3254921"/>
              <a:ext cx="2605744" cy="347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0664" y="524453"/>
            <a:ext cx="3978974" cy="1985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b="1" dirty="0" err="1" smtClean="0">
                <a:solidFill>
                  <a:srgbClr val="000000"/>
                </a:solidFill>
              </a:rPr>
              <a:t>Mr</a:t>
            </a:r>
            <a:r>
              <a:rPr lang="en-US" b="1" dirty="0" smtClean="0">
                <a:solidFill>
                  <a:srgbClr val="000000"/>
                </a:solidFill>
              </a:rPr>
              <a:t>, B….</a:t>
            </a: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I forgot: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What are the units for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frequency?”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77775" y="5749357"/>
            <a:ext cx="631474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That hurts. I mean, that REALLY hurts.</a:t>
            </a:r>
            <a:endParaRPr lang="en-US" sz="3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56282" y="5746220"/>
            <a:ext cx="633397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That hertz. I mean, that </a:t>
            </a:r>
            <a:r>
              <a:rPr lang="en-US" sz="3200" b="1" dirty="0">
                <a:solidFill>
                  <a:srgbClr val="000000"/>
                </a:solidFill>
                <a:latin typeface="Arial Narrow" pitchFamily="34" charset="0"/>
              </a:rPr>
              <a:t>REALLY hertz.</a:t>
            </a:r>
            <a:endParaRPr lang="en-US" sz="32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2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7277100" y="5062704"/>
            <a:ext cx="1495425" cy="6096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6699250" y="5115092"/>
            <a:ext cx="2012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 0.98 Hz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42888" y="347663"/>
            <a:ext cx="8712200" cy="2678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 1645 kg car carries two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passengers with masses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75 kg and 86 kg. The car has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four shock absorbers, each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with a spring constant of 1.7 x 10</a:t>
            </a:r>
            <a:r>
              <a:rPr lang="en-US" baseline="30000">
                <a:solidFill>
                  <a:srgbClr val="FF0000"/>
                </a:solidFill>
              </a:rPr>
              <a:t>4</a:t>
            </a:r>
            <a:r>
              <a:rPr lang="en-US">
                <a:solidFill>
                  <a:srgbClr val="FF0000"/>
                </a:solidFill>
              </a:rPr>
              <a:t> N/m. Find the freq. of the vehicle’s motion after it hits a pothole.</a:t>
            </a:r>
          </a:p>
        </p:txBody>
      </p:sp>
      <p:graphicFrame>
        <p:nvGraphicFramePr>
          <p:cNvPr id="36047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168774"/>
              </p:ext>
            </p:extLst>
          </p:nvPr>
        </p:nvGraphicFramePr>
        <p:xfrm>
          <a:off x="2808288" y="4822992"/>
          <a:ext cx="3746500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3" imgW="1688760" imgH="660240" progId="Equation.3">
                  <p:embed/>
                </p:oleObj>
              </mc:Choice>
              <mc:Fallback>
                <p:oleObj name="Equation" r:id="rId3" imgW="1688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4822992"/>
                        <a:ext cx="3746500" cy="146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27020"/>
              </p:ext>
            </p:extLst>
          </p:nvPr>
        </p:nvGraphicFramePr>
        <p:xfrm>
          <a:off x="2066925" y="3513304"/>
          <a:ext cx="1600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5" imgW="1600200" imgH="876240" progId="Equation.3">
                  <p:embed/>
                </p:oleObj>
              </mc:Choice>
              <mc:Fallback>
                <p:oleObj name="Equation" r:id="rId5" imgW="1600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513304"/>
                        <a:ext cx="16002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590398"/>
              </p:ext>
            </p:extLst>
          </p:nvPr>
        </p:nvGraphicFramePr>
        <p:xfrm>
          <a:off x="371475" y="4865854"/>
          <a:ext cx="22352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7" imgW="2234880" imgH="1104840" progId="Equation.3">
                  <p:embed/>
                </p:oleObj>
              </mc:Choice>
              <mc:Fallback>
                <p:oleObj name="Equation" r:id="rId7" imgW="223488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4865854"/>
                        <a:ext cx="22352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14800" y="3583154"/>
            <a:ext cx="3214688" cy="842963"/>
            <a:chOff x="2877763" y="3217022"/>
            <a:chExt cx="3214341" cy="842963"/>
          </a:xfrm>
        </p:grpSpPr>
        <p:sp>
          <p:nvSpPr>
            <p:cNvPr id="5132" name="Rectangle 8"/>
            <p:cNvSpPr>
              <a:spLocks noChangeArrowheads="1"/>
            </p:cNvSpPr>
            <p:nvPr/>
          </p:nvSpPr>
          <p:spPr bwMode="auto">
            <a:xfrm>
              <a:off x="2877763" y="3334919"/>
              <a:ext cx="3214341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and                 so…</a:t>
              </a:r>
            </a:p>
          </p:txBody>
        </p:sp>
        <p:graphicFrame>
          <p:nvGraphicFramePr>
            <p:cNvPr id="355346" name="Object 18"/>
            <p:cNvGraphicFramePr>
              <a:graphicFrameLocks noChangeAspect="1"/>
            </p:cNvGraphicFramePr>
            <p:nvPr/>
          </p:nvGraphicFramePr>
          <p:xfrm>
            <a:off x="3627252" y="3217022"/>
            <a:ext cx="1570037" cy="84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5" name="Equation" r:id="rId9" imgW="1574640" imgH="838080" progId="Equation.3">
                    <p:embed/>
                  </p:oleObj>
                </mc:Choice>
                <mc:Fallback>
                  <p:oleObj name="Equation" r:id="rId9" imgW="1574640" imgH="838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7252" y="3217022"/>
                          <a:ext cx="1570037" cy="842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0" name="Rectangle 24"/>
          <p:cNvSpPr>
            <a:spLocks noChangeArrowheads="1"/>
          </p:cNvSpPr>
          <p:nvPr/>
        </p:nvSpPr>
        <p:spPr bwMode="auto">
          <a:xfrm>
            <a:off x="188913" y="4849979"/>
            <a:ext cx="523875" cy="820738"/>
          </a:xfrm>
          <a:prstGeom prst="rect">
            <a:avLst/>
          </a:prstGeom>
          <a:solidFill>
            <a:schemeClr val="bg1"/>
          </a:solidFill>
          <a:ln w="1587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31" name="Picture 8" descr="http://www.442.com/vcs/1973_pres/garycampbell2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738" y="282575"/>
            <a:ext cx="3771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916455" y="3302712"/>
            <a:ext cx="3888957" cy="1282891"/>
            <a:chOff x="773455" y="3002508"/>
            <a:chExt cx="3888957" cy="1282891"/>
          </a:xfrm>
        </p:grpSpPr>
        <p:sp>
          <p:nvSpPr>
            <p:cNvPr id="3" name="Arc 2"/>
            <p:cNvSpPr/>
            <p:nvPr/>
          </p:nvSpPr>
          <p:spPr bwMode="auto">
            <a:xfrm rot="703010" flipV="1">
              <a:off x="773455" y="3219676"/>
              <a:ext cx="3888957" cy="757451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1446661" y="3002508"/>
              <a:ext cx="1282891" cy="1282891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52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4" grpId="0" animBg="1"/>
      <p:bldP spid="3604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2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799" y="126029"/>
            <a:ext cx="1404831" cy="216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434528" y="379477"/>
            <a:ext cx="2133600" cy="1320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3587420" y="5982240"/>
            <a:ext cx="1192212" cy="59372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4510728" y="469965"/>
            <a:ext cx="1960562" cy="11461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258317" y="256253"/>
            <a:ext cx="3924472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For simple pendulums: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6601" name="Rectangle 9"/>
          <p:cNvSpPr>
            <a:spLocks noChangeArrowheads="1"/>
          </p:cNvSpPr>
          <p:nvPr/>
        </p:nvSpPr>
        <p:spPr bwMode="auto">
          <a:xfrm>
            <a:off x="250716" y="2979122"/>
            <a:ext cx="681672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The period of a pendulum is 5.2 s. Find… </a:t>
            </a:r>
          </a:p>
        </p:txBody>
      </p:sp>
      <p:sp>
        <p:nvSpPr>
          <p:cNvPr id="366602" name="Rectangle 10"/>
          <p:cNvSpPr>
            <a:spLocks noChangeArrowheads="1"/>
          </p:cNvSpPr>
          <p:nvPr/>
        </p:nvSpPr>
        <p:spPr bwMode="auto">
          <a:xfrm>
            <a:off x="328613" y="3631584"/>
            <a:ext cx="2497137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A. …its length </a:t>
            </a:r>
          </a:p>
        </p:txBody>
      </p:sp>
      <p:graphicFrame>
        <p:nvGraphicFramePr>
          <p:cNvPr id="3666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452640"/>
              </p:ext>
            </p:extLst>
          </p:nvPr>
        </p:nvGraphicFramePr>
        <p:xfrm>
          <a:off x="4234503" y="606490"/>
          <a:ext cx="25066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4" name="Equation" r:id="rId4" imgW="2501640" imgH="952200" progId="Equation.3">
                  <p:embed/>
                </p:oleObj>
              </mc:Choice>
              <mc:Fallback>
                <p:oleObj name="Equation" r:id="rId4" imgW="25016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503" y="606490"/>
                        <a:ext cx="2506662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606" name="Rectangle 14"/>
          <p:cNvSpPr>
            <a:spLocks noChangeArrowheads="1"/>
          </p:cNvSpPr>
          <p:nvPr/>
        </p:nvSpPr>
        <p:spPr bwMode="auto">
          <a:xfrm>
            <a:off x="465138" y="1881897"/>
            <a:ext cx="4730654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Period T is independent of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666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125471"/>
              </p:ext>
            </p:extLst>
          </p:nvPr>
        </p:nvGraphicFramePr>
        <p:xfrm>
          <a:off x="2924175" y="3688734"/>
          <a:ext cx="1803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5" name="Equation" r:id="rId6" imgW="1803240" imgH="952200" progId="Equation.3">
                  <p:embed/>
                </p:oleObj>
              </mc:Choice>
              <mc:Fallback>
                <p:oleObj name="Equation" r:id="rId6" imgW="18032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3688734"/>
                        <a:ext cx="18034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445862"/>
              </p:ext>
            </p:extLst>
          </p:nvPr>
        </p:nvGraphicFramePr>
        <p:xfrm>
          <a:off x="4695825" y="3683972"/>
          <a:ext cx="2019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6" name="Equation" r:id="rId8" imgW="2019240" imgH="952200" progId="Equation.3">
                  <p:embed/>
                </p:oleObj>
              </mc:Choice>
              <mc:Fallback>
                <p:oleObj name="Equation" r:id="rId8" imgW="20192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3683972"/>
                        <a:ext cx="20193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069099"/>
              </p:ext>
            </p:extLst>
          </p:nvPr>
        </p:nvGraphicFramePr>
        <p:xfrm>
          <a:off x="6834188" y="3682384"/>
          <a:ext cx="1828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" name="Equation" r:id="rId10" imgW="1828800" imgH="952200" progId="Equation.3">
                  <p:embed/>
                </p:oleObj>
              </mc:Choice>
              <mc:Fallback>
                <p:oleObj name="Equation" r:id="rId10" imgW="182880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3682384"/>
                        <a:ext cx="1828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603174"/>
              </p:ext>
            </p:extLst>
          </p:nvPr>
        </p:nvGraphicFramePr>
        <p:xfrm>
          <a:off x="2747962" y="4948340"/>
          <a:ext cx="15859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8" name="Equation" r:id="rId12" imgW="1587240" imgH="876240" progId="Equation.3">
                  <p:embed/>
                </p:oleObj>
              </mc:Choice>
              <mc:Fallback>
                <p:oleObj name="Equation" r:id="rId12" imgW="158724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2" y="4948340"/>
                        <a:ext cx="1585913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81030"/>
              </p:ext>
            </p:extLst>
          </p:nvPr>
        </p:nvGraphicFramePr>
        <p:xfrm>
          <a:off x="4459287" y="4791177"/>
          <a:ext cx="31464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9" name="Equation" r:id="rId14" imgW="3149280" imgH="1066680" progId="Equation.3">
                  <p:embed/>
                </p:oleObj>
              </mc:Choice>
              <mc:Fallback>
                <p:oleObj name="Equation" r:id="rId14" imgW="314928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7" y="4791177"/>
                        <a:ext cx="31464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615" name="Text Box 23"/>
          <p:cNvSpPr txBox="1">
            <a:spLocks noChangeArrowheads="1"/>
          </p:cNvSpPr>
          <p:nvPr/>
        </p:nvSpPr>
        <p:spPr bwMode="auto">
          <a:xfrm>
            <a:off x="3138157" y="6033040"/>
            <a:ext cx="157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6.7 m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4989839" y="1881899"/>
            <a:ext cx="1143262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mass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4989807" y="2339113"/>
            <a:ext cx="942887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AND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919980" y="2339113"/>
            <a:ext cx="1944763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amplitude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760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6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6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6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66598" grpId="0" animBg="1"/>
      <p:bldP spid="366597" grpId="0" animBg="1"/>
      <p:bldP spid="366601" grpId="0"/>
      <p:bldP spid="366602" grpId="0"/>
      <p:bldP spid="366606" grpId="0"/>
      <p:bldP spid="366615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17" name="Rectangle 25"/>
          <p:cNvSpPr>
            <a:spLocks noChangeArrowheads="1"/>
          </p:cNvSpPr>
          <p:nvPr/>
        </p:nvSpPr>
        <p:spPr bwMode="auto">
          <a:xfrm>
            <a:off x="2044700" y="908816"/>
            <a:ext cx="5284788" cy="53657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6603" name="Rectangle 11"/>
          <p:cNvSpPr>
            <a:spLocks noChangeArrowheads="1"/>
          </p:cNvSpPr>
          <p:nvPr/>
        </p:nvSpPr>
        <p:spPr bwMode="auto">
          <a:xfrm>
            <a:off x="331788" y="216666"/>
            <a:ext cx="4198937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B. …the mass of the bob </a:t>
            </a:r>
          </a:p>
        </p:txBody>
      </p:sp>
      <p:sp>
        <p:nvSpPr>
          <p:cNvPr id="366616" name="Rectangle 24"/>
          <p:cNvSpPr>
            <a:spLocks noChangeArrowheads="1"/>
          </p:cNvSpPr>
          <p:nvPr/>
        </p:nvSpPr>
        <p:spPr bwMode="auto">
          <a:xfrm>
            <a:off x="2119313" y="929454"/>
            <a:ext cx="528002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NOT ENOUGH INFORMATION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0482" y="1745038"/>
            <a:ext cx="8510663" cy="4650627"/>
            <a:chOff x="150482" y="1745038"/>
            <a:chExt cx="8510663" cy="4650627"/>
          </a:xfrm>
        </p:grpSpPr>
        <p:grpSp>
          <p:nvGrpSpPr>
            <p:cNvPr id="2" name="Group 1"/>
            <p:cNvGrpSpPr/>
            <p:nvPr/>
          </p:nvGrpSpPr>
          <p:grpSpPr>
            <a:xfrm>
              <a:off x="150482" y="1745038"/>
              <a:ext cx="8510663" cy="4650627"/>
              <a:chOff x="150482" y="1745038"/>
              <a:chExt cx="8510663" cy="4650627"/>
            </a:xfrm>
          </p:grpSpPr>
          <p:pic>
            <p:nvPicPr>
              <p:cNvPr id="2457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282" y="1745038"/>
                <a:ext cx="3173165" cy="39267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57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9833" y="1785232"/>
                <a:ext cx="3042744" cy="3897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150482" y="5687779"/>
                <a:ext cx="8510663" cy="707886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sz="4000" dirty="0" smtClean="0">
                    <a:solidFill>
                      <a:srgbClr val="000000"/>
                    </a:solidFill>
                  </a:rPr>
                  <a:t>The Bergmann-Chicken Equivalency</a:t>
                </a:r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265660" y="3179928"/>
                  <a:ext cx="7388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≡</m:t>
                        </m:r>
                      </m:oMath>
                    </m:oMathPara>
                  </a14:m>
                  <a:endParaRPr lang="en-US" sz="3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660" y="3179928"/>
                  <a:ext cx="73885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143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17" grpId="0" animBg="1"/>
      <p:bldP spid="3666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427038" y="121150"/>
            <a:ext cx="265906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>
                <a:solidFill>
                  <a:srgbClr val="FF0000"/>
                </a:solidFill>
              </a:rPr>
              <a:t>restoring force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681244" y="4503821"/>
            <a:ext cx="7803739" cy="138499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u="sng" dirty="0" smtClean="0">
                <a:solidFill>
                  <a:srgbClr val="FF0000"/>
                </a:solidFill>
              </a:rPr>
              <a:t>simple </a:t>
            </a:r>
            <a:r>
              <a:rPr lang="en-US" u="sng" dirty="0">
                <a:solidFill>
                  <a:srgbClr val="FF0000"/>
                </a:solidFill>
              </a:rPr>
              <a:t>harmonic motion (</a:t>
            </a:r>
            <a:r>
              <a:rPr lang="en-US" u="sng" dirty="0" err="1">
                <a:solidFill>
                  <a:srgbClr val="FF0000"/>
                </a:solidFill>
              </a:rPr>
              <a:t>SHM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, the restoring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force is directly proportional to the displacement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from equilibrium, i.e.,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1483" name="Rectangle 11"/>
          <p:cNvSpPr>
            <a:spLocks noChangeArrowheads="1"/>
          </p:cNvSpPr>
          <p:nvPr/>
        </p:nvSpPr>
        <p:spPr bwMode="auto">
          <a:xfrm>
            <a:off x="3074988" y="120347"/>
            <a:ext cx="5200463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a force that acts </a:t>
            </a:r>
            <a:r>
              <a:rPr lang="en-US" dirty="0"/>
              <a:t>to </a:t>
            </a:r>
            <a:r>
              <a:rPr lang="en-US" dirty="0" smtClean="0"/>
              <a:t>bring things </a:t>
            </a:r>
            <a:endParaRPr lang="en-US" dirty="0"/>
          </a:p>
          <a:p>
            <a:pPr algn="l"/>
            <a:r>
              <a:rPr lang="en-US" dirty="0"/>
              <a:t>back </a:t>
            </a:r>
            <a:r>
              <a:rPr lang="en-US" dirty="0" smtClean="0"/>
              <a:t>to a state of </a:t>
            </a:r>
            <a:r>
              <a:rPr lang="en-US" dirty="0"/>
              <a:t>equilibrium 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318142" y="5397073"/>
            <a:ext cx="2354262" cy="563565"/>
            <a:chOff x="3715" y="849"/>
            <a:chExt cx="1483" cy="355"/>
          </a:xfrm>
        </p:grpSpPr>
        <p:sp>
          <p:nvSpPr>
            <p:cNvPr id="6202" name="Rectangle 13"/>
            <p:cNvSpPr>
              <a:spLocks noChangeArrowheads="1"/>
            </p:cNvSpPr>
            <p:nvPr/>
          </p:nvSpPr>
          <p:spPr bwMode="auto">
            <a:xfrm>
              <a:off x="3715" y="877"/>
              <a:ext cx="790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cs typeface="Times New Roman" pitchFamily="18" charset="0"/>
                </a:rPr>
                <a:t>F</a:t>
              </a:r>
              <a:r>
                <a:rPr lang="en-US" baseline="-30000">
                  <a:cs typeface="Times New Roman" pitchFamily="18" charset="0"/>
                </a:rPr>
                <a:t>restore</a:t>
              </a:r>
              <a:r>
                <a:rPr lang="en-US">
                  <a:cs typeface="Times New Roman" pitchFamily="18" charset="0"/>
                </a:rPr>
                <a:t> </a:t>
              </a:r>
              <a:endParaRPr lang="en-US"/>
            </a:p>
          </p:txBody>
        </p:sp>
        <p:graphicFrame>
          <p:nvGraphicFramePr>
            <p:cNvPr id="614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7193128"/>
                </p:ext>
              </p:extLst>
            </p:nvPr>
          </p:nvGraphicFramePr>
          <p:xfrm>
            <a:off x="4432" y="919"/>
            <a:ext cx="254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5" name="Equation" r:id="rId3" imgW="203024" imgH="152268" progId="Equation.3">
                    <p:embed/>
                  </p:oleObj>
                </mc:Choice>
                <mc:Fallback>
                  <p:oleObj name="Equation" r:id="rId3" imgW="203024" imgH="152268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" y="919"/>
                          <a:ext cx="254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03" name="Rectangle 14"/>
            <p:cNvSpPr>
              <a:spLocks noChangeArrowheads="1"/>
            </p:cNvSpPr>
            <p:nvPr/>
          </p:nvSpPr>
          <p:spPr bwMode="auto">
            <a:xfrm>
              <a:off x="4709" y="849"/>
              <a:ext cx="489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cs typeface="Times New Roman" pitchFamily="18" charset="0"/>
                </a:rPr>
                <a:t> </a:t>
              </a:r>
              <a:r>
                <a:rPr lang="en-US" b="1" dirty="0" err="1">
                  <a:latin typeface="Symbol" pitchFamily="18" charset="2"/>
                  <a:cs typeface="Times New Roman" pitchFamily="18" charset="0"/>
                </a:rPr>
                <a:t>D</a:t>
              </a:r>
              <a:r>
                <a:rPr lang="en-US" dirty="0" err="1">
                  <a:cs typeface="Times New Roman" pitchFamily="18" charset="0"/>
                </a:rPr>
                <a:t>x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77100" y="6076906"/>
            <a:ext cx="7348165" cy="523454"/>
            <a:chOff x="688788" y="2098535"/>
            <a:chExt cx="7348981" cy="523033"/>
          </a:xfrm>
        </p:grpSpPr>
        <p:sp>
          <p:nvSpPr>
            <p:cNvPr id="6161" name="Text Box 20"/>
            <p:cNvSpPr txBox="1">
              <a:spLocks noChangeArrowheads="1"/>
            </p:cNvSpPr>
            <p:nvPr/>
          </p:nvSpPr>
          <p:spPr bwMode="auto">
            <a:xfrm>
              <a:off x="688788" y="2098769"/>
              <a:ext cx="7348981" cy="522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As </a:t>
              </a:r>
              <a:r>
                <a:rPr lang="en-US" b="1" dirty="0" err="1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dirty="0" err="1">
                  <a:solidFill>
                    <a:srgbClr val="FF0000"/>
                  </a:solidFill>
                </a:rPr>
                <a:t>x</a:t>
              </a:r>
              <a:r>
                <a:rPr lang="en-US" dirty="0">
                  <a:solidFill>
                    <a:srgbClr val="FF0000"/>
                  </a:solidFill>
                </a:rPr>
                <a:t>   , F   .   As </a:t>
              </a:r>
              <a:r>
                <a:rPr lang="en-US" b="1" dirty="0" err="1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dirty="0" err="1">
                  <a:solidFill>
                    <a:srgbClr val="FF0000"/>
                  </a:solidFill>
                </a:rPr>
                <a:t>x</a:t>
              </a:r>
              <a:r>
                <a:rPr lang="en-US" dirty="0">
                  <a:solidFill>
                    <a:srgbClr val="FF0000"/>
                  </a:solidFill>
                </a:rPr>
                <a:t>   , F   .   When </a:t>
              </a:r>
              <a:r>
                <a:rPr lang="en-US" b="1" dirty="0" err="1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dirty="0" err="1">
                  <a:solidFill>
                    <a:srgbClr val="FF0000"/>
                  </a:solidFill>
                </a:rPr>
                <a:t>x</a:t>
              </a:r>
              <a:r>
                <a:rPr lang="en-US" dirty="0">
                  <a:solidFill>
                    <a:srgbClr val="FF0000"/>
                  </a:solidFill>
                </a:rPr>
                <a:t> = 0, </a:t>
              </a:r>
              <a:r>
                <a:rPr lang="en-US" dirty="0" smtClean="0">
                  <a:solidFill>
                    <a:srgbClr val="FF0000"/>
                  </a:solidFill>
                </a:rPr>
                <a:t>F</a:t>
              </a:r>
              <a:endParaRPr lang="en-US" dirty="0"/>
            </a:p>
          </p:txBody>
        </p:sp>
        <p:cxnSp>
          <p:nvCxnSpPr>
            <p:cNvPr id="6162" name="Straight Arrow Connector 56"/>
            <p:cNvCxnSpPr>
              <a:cxnSpLocks noChangeShapeType="1"/>
            </p:cNvCxnSpPr>
            <p:nvPr/>
          </p:nvCxnSpPr>
          <p:spPr bwMode="auto">
            <a:xfrm rot="5400000" flipH="1" flipV="1">
              <a:off x="1606926" y="2346512"/>
              <a:ext cx="497541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6163" name="Straight Arrow Connector 57"/>
            <p:cNvCxnSpPr>
              <a:cxnSpLocks noChangeShapeType="1"/>
            </p:cNvCxnSpPr>
            <p:nvPr/>
          </p:nvCxnSpPr>
          <p:spPr bwMode="auto">
            <a:xfrm rot="16200000" flipH="1">
              <a:off x="3881800" y="2346513"/>
              <a:ext cx="497541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5400000" flipH="1" flipV="1">
            <a:off x="2315073" y="6324555"/>
            <a:ext cx="496888" cy="1588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 rot="16200000" flipH="1">
            <a:off x="4585307" y="6324555"/>
            <a:ext cx="496888" cy="1588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1195676" y="962507"/>
            <a:ext cx="2622834" cy="35394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When a stable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system  at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equilibrium is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tweaked, often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some kind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of restoring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force naturally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kicks in.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034572" y="5423133"/>
            <a:ext cx="311133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3941379" y="1105986"/>
            <a:ext cx="5029775" cy="3382069"/>
            <a:chOff x="3941379" y="1153284"/>
            <a:chExt cx="5029775" cy="3382069"/>
          </a:xfrm>
        </p:grpSpPr>
        <p:pic>
          <p:nvPicPr>
            <p:cNvPr id="6232" name="Picture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404" y="1153284"/>
              <a:ext cx="2298750" cy="3382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33" name="Picture 89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637"/>
            <a:stretch/>
          </p:blipFill>
          <p:spPr bwMode="auto">
            <a:xfrm>
              <a:off x="3941379" y="1169050"/>
              <a:ext cx="2605806" cy="167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35" name="Picture 91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1379" y="2973934"/>
              <a:ext cx="2621572" cy="1535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829394" y="6071885"/>
            <a:ext cx="7938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= </a:t>
            </a:r>
            <a:r>
              <a:rPr lang="en-US" dirty="0"/>
              <a:t>0.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1" grpId="0"/>
      <p:bldP spid="361483" grpId="0"/>
      <p:bldP spid="64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284672" y="255908"/>
            <a:ext cx="8280857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o, a moon of Jupiter, a 0.87 m pendulum has a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period of 8.74 s. What is g 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o?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666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18782"/>
              </p:ext>
            </p:extLst>
          </p:nvPr>
        </p:nvGraphicFramePr>
        <p:xfrm>
          <a:off x="453930" y="1360142"/>
          <a:ext cx="1803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2" name="Equation" r:id="rId3" imgW="1803240" imgH="952200" progId="Equation.3">
                  <p:embed/>
                </p:oleObj>
              </mc:Choice>
              <mc:Fallback>
                <p:oleObj name="Equation" r:id="rId3" imgW="18032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30" y="1360142"/>
                        <a:ext cx="18034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62527"/>
              </p:ext>
            </p:extLst>
          </p:nvPr>
        </p:nvGraphicFramePr>
        <p:xfrm>
          <a:off x="2225580" y="1355380"/>
          <a:ext cx="2019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3" name="Equation" r:id="rId5" imgW="2019240" imgH="952200" progId="Equation.3">
                  <p:embed/>
                </p:oleObj>
              </mc:Choice>
              <mc:Fallback>
                <p:oleObj name="Equation" r:id="rId5" imgW="20192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580" y="1355380"/>
                        <a:ext cx="20193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49461"/>
              </p:ext>
            </p:extLst>
          </p:nvPr>
        </p:nvGraphicFramePr>
        <p:xfrm>
          <a:off x="4363943" y="1353792"/>
          <a:ext cx="1828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4" name="Equation" r:id="rId7" imgW="1828800" imgH="952200" progId="Equation.3">
                  <p:embed/>
                </p:oleObj>
              </mc:Choice>
              <mc:Fallback>
                <p:oleObj name="Equation" r:id="rId7" imgW="182880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943" y="1353792"/>
                        <a:ext cx="1828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915072"/>
              </p:ext>
            </p:extLst>
          </p:nvPr>
        </p:nvGraphicFramePr>
        <p:xfrm>
          <a:off x="2156346" y="3345179"/>
          <a:ext cx="1479692" cy="97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5" name="Equation" r:id="rId9" imgW="634725" imgH="418918" progId="Equation.3">
                  <p:embed/>
                </p:oleObj>
              </mc:Choice>
              <mc:Fallback>
                <p:oleObj name="Equation" r:id="rId9" imgW="6347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346" y="3345179"/>
                        <a:ext cx="1479692" cy="97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2882"/>
              </p:ext>
            </p:extLst>
          </p:nvPr>
        </p:nvGraphicFramePr>
        <p:xfrm>
          <a:off x="1730020" y="2598323"/>
          <a:ext cx="1886636" cy="557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6" name="Equation" r:id="rId11" imgW="774364" imgH="228501" progId="Equation.3">
                  <p:embed/>
                </p:oleObj>
              </mc:Choice>
              <mc:Fallback>
                <p:oleObj name="Equation" r:id="rId11" imgW="77436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020" y="2598323"/>
                        <a:ext cx="1886636" cy="557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784139" y="5715855"/>
            <a:ext cx="1501258" cy="91695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92320" y="4512617"/>
            <a:ext cx="2889815" cy="1028187"/>
            <a:chOff x="5299539" y="3325258"/>
            <a:chExt cx="2889815" cy="1028187"/>
          </a:xfrm>
        </p:grpSpPr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6034597" y="3325258"/>
              <a:ext cx="2154757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</a:rPr>
                <a:t>4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r>
                <a:rPr lang="en-US" baseline="30000" dirty="0" err="1" smtClean="0">
                  <a:solidFill>
                    <a:srgbClr val="000000"/>
                  </a:solidFill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</a:rPr>
                <a:t> (0.87 m)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6296424" y="3830225"/>
              <a:ext cx="1537600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(8.74 s)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2</a:t>
              </a:r>
              <a:endParaRPr lang="en-US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5299539" y="3570917"/>
              <a:ext cx="694422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g =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6069598" y="3828540"/>
              <a:ext cx="2091763" cy="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grpSp>
        <p:nvGrpSpPr>
          <p:cNvPr id="29" name="Group 28"/>
          <p:cNvGrpSpPr/>
          <p:nvPr/>
        </p:nvGrpSpPr>
        <p:grpSpPr>
          <a:xfrm>
            <a:off x="2346469" y="5727278"/>
            <a:ext cx="1860518" cy="932651"/>
            <a:chOff x="5171560" y="5085830"/>
            <a:chExt cx="1860518" cy="932651"/>
          </a:xfrm>
        </p:grpSpPr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5171560" y="5263251"/>
              <a:ext cx="1393331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=   0.45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507552" y="5085830"/>
              <a:ext cx="524526" cy="932651"/>
              <a:chOff x="6957928" y="4580851"/>
              <a:chExt cx="524526" cy="932651"/>
            </a:xfrm>
          </p:grpSpPr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6957928" y="4580851"/>
                <a:ext cx="484427" cy="52322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m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6985202" y="4990282"/>
                <a:ext cx="497252" cy="52322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</a:rPr>
                  <a:t>s</a:t>
                </a:r>
                <a:r>
                  <a:rPr lang="en-US" baseline="30000" dirty="0" err="1" smtClean="0">
                    <a:solidFill>
                      <a:srgbClr val="000000"/>
                    </a:solidFill>
                  </a:rPr>
                  <a:t>2</a:t>
                </a:r>
                <a:endParaRPr lang="en-US" baseline="30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4" name="Straight Arrow Connector 33"/>
              <p:cNvCxnSpPr>
                <a:cxnSpLocks noChangeShapeType="1"/>
              </p:cNvCxnSpPr>
              <p:nvPr/>
            </p:nvCxnSpPr>
            <p:spPr bwMode="auto">
              <a:xfrm>
                <a:off x="6987657" y="5043191"/>
                <a:ext cx="464023" cy="0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</p:grpSp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122" y="94019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5" name="Picture 3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541" y="3502149"/>
            <a:ext cx="2910004" cy="291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2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6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78107" y="1356418"/>
            <a:ext cx="1917700" cy="1144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52998" y="1117892"/>
            <a:ext cx="5152373" cy="539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333399"/>
                </a:solidFill>
              </a:rPr>
              <a:t>1. Neither amplitude nor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333399"/>
                </a:solidFill>
              </a:rPr>
              <a:t>	</a:t>
            </a:r>
            <a:r>
              <a:rPr lang="en-US" dirty="0" smtClean="0">
                <a:solidFill>
                  <a:srgbClr val="333399"/>
                </a:solidFill>
              </a:rPr>
              <a:t>mass of the bob affect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333399"/>
                </a:solidFill>
              </a:rPr>
              <a:t>	</a:t>
            </a:r>
            <a:r>
              <a:rPr lang="en-US" dirty="0" smtClean="0">
                <a:solidFill>
                  <a:srgbClr val="333399"/>
                </a:solidFill>
              </a:rPr>
              <a:t>period of a simple pendulum.</a:t>
            </a:r>
          </a:p>
          <a:p>
            <a:pPr marL="342900" indent="-342900" algn="l">
              <a:spcBef>
                <a:spcPct val="20000"/>
              </a:spcBef>
            </a:pPr>
            <a:endParaRPr lang="en-US" sz="1200" dirty="0" smtClean="0">
              <a:solidFill>
                <a:srgbClr val="333399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333399"/>
                </a:solidFill>
              </a:rPr>
              <a:t>2. For a simple pendulum,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333399"/>
                </a:solidFill>
              </a:rPr>
              <a:t>	</a:t>
            </a:r>
            <a:r>
              <a:rPr lang="en-US" dirty="0" smtClean="0">
                <a:solidFill>
                  <a:srgbClr val="333399"/>
                </a:solidFill>
              </a:rPr>
              <a:t>because bobs can never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333399"/>
                </a:solidFill>
              </a:rPr>
              <a:t>	</a:t>
            </a:r>
            <a:r>
              <a:rPr lang="en-US" dirty="0" smtClean="0">
                <a:solidFill>
                  <a:srgbClr val="333399"/>
                </a:solidFill>
              </a:rPr>
              <a:t>quite be point masses,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333399"/>
                </a:solidFill>
              </a:rPr>
              <a:t>	</a:t>
            </a:r>
            <a:r>
              <a:rPr lang="en-US" dirty="0" smtClean="0">
                <a:solidFill>
                  <a:srgbClr val="333399"/>
                </a:solidFill>
              </a:rPr>
              <a:t>the length of the pendulum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333399"/>
                </a:solidFill>
              </a:rPr>
              <a:t>	</a:t>
            </a:r>
            <a:r>
              <a:rPr lang="en-US" dirty="0" smtClean="0">
                <a:solidFill>
                  <a:srgbClr val="333399"/>
                </a:solidFill>
              </a:rPr>
              <a:t>is best measured from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333399"/>
                </a:solidFill>
              </a:rPr>
              <a:t>	</a:t>
            </a:r>
            <a:r>
              <a:rPr lang="en-US" dirty="0" smtClean="0">
                <a:solidFill>
                  <a:srgbClr val="333399"/>
                </a:solidFill>
              </a:rPr>
              <a:t>pivot point to the center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333399"/>
                </a:solidFill>
              </a:rPr>
              <a:t>	</a:t>
            </a:r>
            <a:r>
              <a:rPr lang="en-US" dirty="0" smtClean="0">
                <a:solidFill>
                  <a:srgbClr val="333399"/>
                </a:solidFill>
              </a:rPr>
              <a:t>mass of the bob.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0235" y="312853"/>
            <a:ext cx="85801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FINAL THOUGHTS: </a:t>
            </a:r>
            <a:r>
              <a:rPr lang="en-US" sz="3200" b="1" u="sng" dirty="0" smtClean="0">
                <a:solidFill>
                  <a:srgbClr val="000000"/>
                </a:solidFill>
              </a:rPr>
              <a:t>Pendulum Calculations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7944"/>
              </p:ext>
            </p:extLst>
          </p:nvPr>
        </p:nvGraphicFramePr>
        <p:xfrm>
          <a:off x="5868203" y="1434265"/>
          <a:ext cx="25066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3" imgW="2501900" imgH="952500" progId="Equation.3">
                  <p:embed/>
                </p:oleObj>
              </mc:Choice>
              <mc:Fallback>
                <p:oleObj name="Equation" r:id="rId3" imgW="25019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203" y="1434265"/>
                        <a:ext cx="250666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0" name="Picture 10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7819" y="3141717"/>
            <a:ext cx="2435984" cy="312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0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977196">
            <a:off x="6022751" y="1292808"/>
            <a:ext cx="2340624" cy="280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79388" y="3402013"/>
            <a:ext cx="9056687" cy="3276600"/>
            <a:chOff x="180041" y="3402106"/>
            <a:chExt cx="9055251" cy="3276601"/>
          </a:xfrm>
        </p:grpSpPr>
        <p:grpSp>
          <p:nvGrpSpPr>
            <p:cNvPr id="29704" name="Group 13"/>
            <p:cNvGrpSpPr>
              <a:grpSpLocks/>
            </p:cNvGrpSpPr>
            <p:nvPr/>
          </p:nvGrpSpPr>
          <p:grpSpPr bwMode="auto">
            <a:xfrm>
              <a:off x="4681287" y="3402106"/>
              <a:ext cx="4554005" cy="3186766"/>
              <a:chOff x="4681287" y="3402106"/>
              <a:chExt cx="4554005" cy="3186766"/>
            </a:xfrm>
          </p:grpSpPr>
          <p:pic>
            <p:nvPicPr>
              <p:cNvPr id="29706" name="Picture 12" descr="http://slavic-inzenjering.net/wp-content/uploads/2010/11/harman-kardon-soundstick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287" y="3402106"/>
                <a:ext cx="4554005" cy="3186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7" name="Rectangle 8"/>
              <p:cNvSpPr>
                <a:spLocks noChangeArrowheads="1"/>
              </p:cNvSpPr>
              <p:nvPr/>
            </p:nvSpPr>
            <p:spPr bwMode="auto">
              <a:xfrm>
                <a:off x="5429063" y="6072624"/>
                <a:ext cx="3046027" cy="40011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0000"/>
                    </a:solidFill>
                    <a:latin typeface="Arial Narrow" pitchFamily="34" charset="0"/>
                  </a:rPr>
                  <a:t>Harman Kardon soundsticks</a:t>
                </a:r>
              </a:p>
            </p:txBody>
          </p:sp>
        </p:grpSp>
        <p:pic>
          <p:nvPicPr>
            <p:cNvPr id="29705" name="Picture 14" descr="http://www.doobybrain.com/wp-content/uploads/2009/02/gold-coast-surfin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41" y="3765177"/>
              <a:ext cx="4624289" cy="2913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3913188" y="215592"/>
            <a:ext cx="141128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Waves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9699" name="Group 16"/>
          <p:cNvGrpSpPr>
            <a:grpSpLocks/>
          </p:cNvGrpSpPr>
          <p:nvPr/>
        </p:nvGrpSpPr>
        <p:grpSpPr bwMode="auto">
          <a:xfrm>
            <a:off x="788988" y="789364"/>
            <a:ext cx="7462837" cy="519112"/>
            <a:chOff x="758" y="753"/>
            <a:chExt cx="4701" cy="327"/>
          </a:xfrm>
        </p:grpSpPr>
        <p:sp>
          <p:nvSpPr>
            <p:cNvPr id="29708" name="Rectangle 9"/>
            <p:cNvSpPr>
              <a:spLocks noChangeArrowheads="1"/>
            </p:cNvSpPr>
            <p:nvPr/>
          </p:nvSpPr>
          <p:spPr bwMode="auto">
            <a:xfrm>
              <a:off x="1126" y="753"/>
              <a:ext cx="4333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vibrations moving through space and time </a:t>
              </a:r>
            </a:p>
          </p:txBody>
        </p:sp>
        <p:sp>
          <p:nvSpPr>
            <p:cNvPr id="29709" name="Line 10"/>
            <p:cNvSpPr>
              <a:spLocks noChangeShapeType="1"/>
            </p:cNvSpPr>
            <p:nvPr/>
          </p:nvSpPr>
          <p:spPr bwMode="auto">
            <a:xfrm>
              <a:off x="758" y="913"/>
              <a:ext cx="310" cy="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7629" name="Rectangle 13"/>
          <p:cNvSpPr>
            <a:spLocks noChangeArrowheads="1"/>
          </p:cNvSpPr>
          <p:nvPr/>
        </p:nvSpPr>
        <p:spPr bwMode="auto">
          <a:xfrm>
            <a:off x="284921" y="2078406"/>
            <a:ext cx="5803192" cy="138499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medium</a:t>
            </a:r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: the matter through </a:t>
            </a:r>
            <a:endParaRPr lang="en-US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	 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 which </a:t>
            </a:r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the energy of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	      </a:t>
            </a:r>
            <a:r>
              <a:rPr lang="en-US" u="sng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mechanical waves</a:t>
            </a:r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moves</a:t>
            </a:r>
          </a:p>
        </p:txBody>
      </p:sp>
      <p:sp>
        <p:nvSpPr>
          <p:cNvPr id="367631" name="Rectangle 15"/>
          <p:cNvSpPr>
            <a:spLocks noChangeArrowheads="1"/>
          </p:cNvSpPr>
          <p:nvPr/>
        </p:nvSpPr>
        <p:spPr bwMode="auto">
          <a:xfrm>
            <a:off x="750277" y="1404253"/>
            <a:ext cx="7530651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Waves </a:t>
            </a:r>
            <a:r>
              <a:rPr lang="en-US" dirty="0" smtClean="0">
                <a:solidFill>
                  <a:srgbClr val="000000"/>
                </a:solidFill>
              </a:rPr>
              <a:t>primarily transmit </a:t>
            </a:r>
            <a:r>
              <a:rPr lang="en-US" dirty="0">
                <a:solidFill>
                  <a:srgbClr val="000000"/>
                </a:solidFill>
              </a:rPr>
              <a:t>energy, </a:t>
            </a:r>
            <a:r>
              <a:rPr lang="en-US" dirty="0" smtClean="0">
                <a:solidFill>
                  <a:srgbClr val="000000"/>
                </a:solidFill>
              </a:rPr>
              <a:t>NOT matter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655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9" grpId="0"/>
      <p:bldP spid="3676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16"/>
          <p:cNvGrpSpPr>
            <a:grpSpLocks/>
          </p:cNvGrpSpPr>
          <p:nvPr/>
        </p:nvGrpSpPr>
        <p:grpSpPr bwMode="auto">
          <a:xfrm>
            <a:off x="608013" y="369888"/>
            <a:ext cx="7704137" cy="946150"/>
            <a:chOff x="203" y="206"/>
            <a:chExt cx="4853" cy="596"/>
          </a:xfrm>
        </p:grpSpPr>
        <p:grpSp>
          <p:nvGrpSpPr>
            <p:cNvPr id="9248" name="Group 8"/>
            <p:cNvGrpSpPr>
              <a:grpSpLocks/>
            </p:cNvGrpSpPr>
            <p:nvPr/>
          </p:nvGrpSpPr>
          <p:grpSpPr bwMode="auto">
            <a:xfrm>
              <a:off x="4776" y="243"/>
              <a:ext cx="236" cy="218"/>
              <a:chOff x="4860" y="6552"/>
              <a:chExt cx="360" cy="360"/>
            </a:xfrm>
          </p:grpSpPr>
          <p:sp>
            <p:nvSpPr>
              <p:cNvPr id="9250" name="Line 10"/>
              <p:cNvSpPr>
                <a:spLocks noChangeShapeType="1"/>
              </p:cNvSpPr>
              <p:nvPr/>
            </p:nvSpPr>
            <p:spPr bwMode="auto">
              <a:xfrm>
                <a:off x="4860" y="6912"/>
                <a:ext cx="360" cy="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251" name="Line 9"/>
              <p:cNvSpPr>
                <a:spLocks noChangeShapeType="1"/>
              </p:cNvSpPr>
              <p:nvPr/>
            </p:nvSpPr>
            <p:spPr bwMode="auto">
              <a:xfrm flipV="1">
                <a:off x="5040" y="6552"/>
                <a:ext cx="0" cy="36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249" name="Rectangle 15"/>
            <p:cNvSpPr>
              <a:spLocks noChangeArrowheads="1"/>
            </p:cNvSpPr>
            <p:nvPr/>
          </p:nvSpPr>
          <p:spPr bwMode="auto">
            <a:xfrm>
              <a:off x="203" y="206"/>
              <a:ext cx="4853" cy="596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u="sng" dirty="0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transverse waves</a:t>
              </a:r>
              <a:r>
                <a:rPr lang="en-US" dirty="0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: particles of medium move     </a:t>
              </a:r>
            </a:p>
            <a:p>
              <a:pPr algn="l"/>
              <a:r>
                <a:rPr lang="en-US" dirty="0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			  to direction of wave travel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10816" y="2826273"/>
            <a:ext cx="5257800" cy="2057400"/>
            <a:chOff x="1176" y="1565"/>
            <a:chExt cx="3312" cy="1296"/>
          </a:xfrm>
        </p:grpSpPr>
        <p:sp>
          <p:nvSpPr>
            <p:cNvPr id="9246" name="Line 18"/>
            <p:cNvSpPr>
              <a:spLocks noChangeShapeType="1"/>
            </p:cNvSpPr>
            <p:nvPr/>
          </p:nvSpPr>
          <p:spPr bwMode="auto">
            <a:xfrm>
              <a:off x="1176" y="2213"/>
              <a:ext cx="33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Freeform 21"/>
            <p:cNvSpPr>
              <a:spLocks/>
            </p:cNvSpPr>
            <p:nvPr/>
          </p:nvSpPr>
          <p:spPr bwMode="auto">
            <a:xfrm>
              <a:off x="1176" y="1565"/>
              <a:ext cx="3024" cy="1296"/>
            </a:xfrm>
            <a:custGeom>
              <a:avLst/>
              <a:gdLst>
                <a:gd name="T0" fmla="*/ 0 w 7560"/>
                <a:gd name="T1" fmla="*/ 0 h 3240"/>
                <a:gd name="T2" fmla="*/ 0 w 7560"/>
                <a:gd name="T3" fmla="*/ 0 h 3240"/>
                <a:gd name="T4" fmla="*/ 0 w 7560"/>
                <a:gd name="T5" fmla="*/ 0 h 3240"/>
                <a:gd name="T6" fmla="*/ 0 w 7560"/>
                <a:gd name="T7" fmla="*/ 0 h 3240"/>
                <a:gd name="T8" fmla="*/ 0 w 7560"/>
                <a:gd name="T9" fmla="*/ 0 h 3240"/>
                <a:gd name="T10" fmla="*/ 0 w 7560"/>
                <a:gd name="T11" fmla="*/ 0 h 3240"/>
                <a:gd name="T12" fmla="*/ 0 w 7560"/>
                <a:gd name="T13" fmla="*/ 0 h 3240"/>
                <a:gd name="T14" fmla="*/ 0 w 7560"/>
                <a:gd name="T15" fmla="*/ 0 h 3240"/>
                <a:gd name="T16" fmla="*/ 0 w 7560"/>
                <a:gd name="T17" fmla="*/ 0 h 3240"/>
                <a:gd name="T18" fmla="*/ 0 w 7560"/>
                <a:gd name="T19" fmla="*/ 0 h 3240"/>
                <a:gd name="T20" fmla="*/ 0 w 7560"/>
                <a:gd name="T21" fmla="*/ 0 h 3240"/>
                <a:gd name="T22" fmla="*/ 0 w 7560"/>
                <a:gd name="T23" fmla="*/ 0 h 3240"/>
                <a:gd name="T24" fmla="*/ 0 w 7560"/>
                <a:gd name="T25" fmla="*/ 0 h 32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60"/>
                <a:gd name="T40" fmla="*/ 0 h 3240"/>
                <a:gd name="T41" fmla="*/ 7560 w 7560"/>
                <a:gd name="T42" fmla="*/ 3240 h 32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60" h="3240">
                  <a:moveTo>
                    <a:pt x="0" y="1620"/>
                  </a:moveTo>
                  <a:cubicBezTo>
                    <a:pt x="255" y="1125"/>
                    <a:pt x="510" y="630"/>
                    <a:pt x="720" y="360"/>
                  </a:cubicBezTo>
                  <a:cubicBezTo>
                    <a:pt x="930" y="90"/>
                    <a:pt x="1080" y="0"/>
                    <a:pt x="1260" y="0"/>
                  </a:cubicBezTo>
                  <a:cubicBezTo>
                    <a:pt x="1440" y="0"/>
                    <a:pt x="1590" y="90"/>
                    <a:pt x="1800" y="360"/>
                  </a:cubicBezTo>
                  <a:cubicBezTo>
                    <a:pt x="2010" y="630"/>
                    <a:pt x="2280" y="1200"/>
                    <a:pt x="2520" y="1620"/>
                  </a:cubicBezTo>
                  <a:cubicBezTo>
                    <a:pt x="2760" y="2040"/>
                    <a:pt x="3030" y="2610"/>
                    <a:pt x="3240" y="2880"/>
                  </a:cubicBezTo>
                  <a:cubicBezTo>
                    <a:pt x="3450" y="3150"/>
                    <a:pt x="3600" y="3240"/>
                    <a:pt x="3780" y="3240"/>
                  </a:cubicBezTo>
                  <a:cubicBezTo>
                    <a:pt x="3960" y="3240"/>
                    <a:pt x="4110" y="3150"/>
                    <a:pt x="4320" y="2880"/>
                  </a:cubicBezTo>
                  <a:cubicBezTo>
                    <a:pt x="4530" y="2610"/>
                    <a:pt x="4800" y="2040"/>
                    <a:pt x="5040" y="1620"/>
                  </a:cubicBezTo>
                  <a:cubicBezTo>
                    <a:pt x="5280" y="1200"/>
                    <a:pt x="5550" y="630"/>
                    <a:pt x="5760" y="360"/>
                  </a:cubicBezTo>
                  <a:cubicBezTo>
                    <a:pt x="5970" y="90"/>
                    <a:pt x="6120" y="0"/>
                    <a:pt x="6300" y="0"/>
                  </a:cubicBezTo>
                  <a:cubicBezTo>
                    <a:pt x="6480" y="0"/>
                    <a:pt x="6630" y="90"/>
                    <a:pt x="6840" y="360"/>
                  </a:cubicBezTo>
                  <a:cubicBezTo>
                    <a:pt x="7050" y="630"/>
                    <a:pt x="7380" y="1440"/>
                    <a:pt x="7560" y="1620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810816" y="3969273"/>
            <a:ext cx="3200400" cy="1714500"/>
            <a:chOff x="1176" y="2285"/>
            <a:chExt cx="2016" cy="1080"/>
          </a:xfrm>
        </p:grpSpPr>
        <p:sp>
          <p:nvSpPr>
            <p:cNvPr id="9242" name="Line 19"/>
            <p:cNvSpPr>
              <a:spLocks noChangeShapeType="1"/>
            </p:cNvSpPr>
            <p:nvPr/>
          </p:nvSpPr>
          <p:spPr bwMode="auto">
            <a:xfrm flipV="1">
              <a:off x="1176" y="2285"/>
              <a:ext cx="0" cy="10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3" name="Line 22"/>
            <p:cNvSpPr>
              <a:spLocks noChangeShapeType="1"/>
            </p:cNvSpPr>
            <p:nvPr/>
          </p:nvSpPr>
          <p:spPr bwMode="auto">
            <a:xfrm flipV="1">
              <a:off x="3192" y="2285"/>
              <a:ext cx="0" cy="10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4" name="Line 23"/>
            <p:cNvSpPr>
              <a:spLocks noChangeShapeType="1"/>
            </p:cNvSpPr>
            <p:nvPr/>
          </p:nvSpPr>
          <p:spPr bwMode="auto">
            <a:xfrm>
              <a:off x="2112" y="3221"/>
              <a:ext cx="10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5" name="Line 24"/>
            <p:cNvSpPr>
              <a:spLocks noChangeShapeType="1"/>
            </p:cNvSpPr>
            <p:nvPr/>
          </p:nvSpPr>
          <p:spPr bwMode="auto">
            <a:xfrm flipH="1">
              <a:off x="1176" y="3221"/>
              <a:ext cx="9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439716" y="4683648"/>
            <a:ext cx="1960562" cy="314325"/>
            <a:chOff x="3003" y="2744"/>
            <a:chExt cx="1235" cy="198"/>
          </a:xfrm>
        </p:grpSpPr>
        <p:sp>
          <p:nvSpPr>
            <p:cNvPr id="9240" name="Line 25"/>
            <p:cNvSpPr>
              <a:spLocks noChangeShapeType="1"/>
            </p:cNvSpPr>
            <p:nvPr/>
          </p:nvSpPr>
          <p:spPr bwMode="auto">
            <a:xfrm flipH="1">
              <a:off x="3939" y="2744"/>
              <a:ext cx="299" cy="1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1" name="Line 26"/>
            <p:cNvSpPr>
              <a:spLocks noChangeShapeType="1"/>
            </p:cNvSpPr>
            <p:nvPr/>
          </p:nvSpPr>
          <p:spPr bwMode="auto">
            <a:xfrm flipH="1" flipV="1">
              <a:off x="3003" y="2870"/>
              <a:ext cx="936" cy="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2547852" y="1876403"/>
            <a:ext cx="457200" cy="914400"/>
            <a:chOff x="1680" y="917"/>
            <a:chExt cx="288" cy="576"/>
          </a:xfrm>
        </p:grpSpPr>
        <p:sp>
          <p:nvSpPr>
            <p:cNvPr id="9238" name="Line 27"/>
            <p:cNvSpPr>
              <a:spLocks noChangeShapeType="1"/>
            </p:cNvSpPr>
            <p:nvPr/>
          </p:nvSpPr>
          <p:spPr bwMode="auto">
            <a:xfrm>
              <a:off x="1680" y="917"/>
              <a:ext cx="288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9" name="Line 28"/>
            <p:cNvSpPr>
              <a:spLocks noChangeShapeType="1"/>
            </p:cNvSpPr>
            <p:nvPr/>
          </p:nvSpPr>
          <p:spPr bwMode="auto">
            <a:xfrm flipH="1">
              <a:off x="1752" y="1061"/>
              <a:ext cx="216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6039916" y="2254773"/>
            <a:ext cx="1371600" cy="1600200"/>
            <a:chOff x="3840" y="1205"/>
            <a:chExt cx="864" cy="1008"/>
          </a:xfrm>
        </p:grpSpPr>
        <p:sp>
          <p:nvSpPr>
            <p:cNvPr id="9233" name="Line 29"/>
            <p:cNvSpPr>
              <a:spLocks noChangeShapeType="1"/>
            </p:cNvSpPr>
            <p:nvPr/>
          </p:nvSpPr>
          <p:spPr bwMode="auto">
            <a:xfrm>
              <a:off x="3840" y="1565"/>
              <a:ext cx="6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4" name="Line 30"/>
            <p:cNvSpPr>
              <a:spLocks noChangeShapeType="1"/>
            </p:cNvSpPr>
            <p:nvPr/>
          </p:nvSpPr>
          <p:spPr bwMode="auto">
            <a:xfrm>
              <a:off x="4416" y="1925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Line 31"/>
            <p:cNvSpPr>
              <a:spLocks noChangeShapeType="1"/>
            </p:cNvSpPr>
            <p:nvPr/>
          </p:nvSpPr>
          <p:spPr bwMode="auto">
            <a:xfrm flipV="1">
              <a:off x="4416" y="1565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6" name="Line 32"/>
            <p:cNvSpPr>
              <a:spLocks noChangeShapeType="1"/>
            </p:cNvSpPr>
            <p:nvPr/>
          </p:nvSpPr>
          <p:spPr bwMode="auto">
            <a:xfrm flipV="1">
              <a:off x="4416" y="1709"/>
              <a:ext cx="288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7" name="Line 33"/>
            <p:cNvSpPr>
              <a:spLocks noChangeShapeType="1"/>
            </p:cNvSpPr>
            <p:nvPr/>
          </p:nvSpPr>
          <p:spPr bwMode="auto">
            <a:xfrm flipH="1" flipV="1">
              <a:off x="4416" y="1205"/>
              <a:ext cx="288" cy="5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8680" name="Rectangle 40"/>
          <p:cNvSpPr>
            <a:spLocks noChangeArrowheads="1"/>
          </p:cNvSpPr>
          <p:nvPr/>
        </p:nvSpPr>
        <p:spPr bwMode="auto">
          <a:xfrm>
            <a:off x="5847828" y="1726136"/>
            <a:ext cx="216376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amplitude</a:t>
            </a:r>
            <a:r>
              <a:rPr lang="en-US">
                <a:solidFill>
                  <a:srgbClr val="000000"/>
                </a:solidFill>
              </a:rPr>
              <a:t> A </a:t>
            </a:r>
          </a:p>
        </p:txBody>
      </p:sp>
      <p:sp>
        <p:nvSpPr>
          <p:cNvPr id="368681" name="Rectangle 41"/>
          <p:cNvSpPr>
            <a:spLocks noChangeArrowheads="1"/>
          </p:cNvSpPr>
          <p:nvPr/>
        </p:nvSpPr>
        <p:spPr bwMode="auto">
          <a:xfrm>
            <a:off x="1549314" y="1617641"/>
            <a:ext cx="105410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>
                <a:solidFill>
                  <a:srgbClr val="000000"/>
                </a:solidFill>
              </a:rPr>
              <a:t>crest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82" name="Rectangle 42"/>
          <p:cNvSpPr>
            <a:spLocks noChangeArrowheads="1"/>
          </p:cNvSpPr>
          <p:nvPr/>
        </p:nvSpPr>
        <p:spPr bwMode="auto">
          <a:xfrm>
            <a:off x="2415653" y="4934473"/>
            <a:ext cx="2379663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wavelength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84" name="Rectangle 44"/>
          <p:cNvSpPr>
            <a:spLocks noChangeArrowheads="1"/>
          </p:cNvSpPr>
          <p:nvPr/>
        </p:nvSpPr>
        <p:spPr bwMode="auto">
          <a:xfrm>
            <a:off x="5676378" y="4151836"/>
            <a:ext cx="147002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trough</a:t>
            </a:r>
          </a:p>
        </p:txBody>
      </p:sp>
    </p:spTree>
    <p:extLst>
      <p:ext uri="{BB962C8B-B14F-4D97-AF65-F5344CB8AC3E}">
        <p14:creationId xmlns:p14="http://schemas.microsoft.com/office/powerpoint/2010/main" val="297551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0" grpId="0"/>
      <p:bldP spid="368681" grpId="0"/>
      <p:bldP spid="368682" grpId="0"/>
      <p:bldP spid="3686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408"/>
          <a:stretch/>
        </p:blipFill>
        <p:spPr bwMode="auto">
          <a:xfrm>
            <a:off x="2954529" y="2452968"/>
            <a:ext cx="3200612" cy="267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9418" y="2456598"/>
            <a:ext cx="2430811" cy="424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43" y="4478786"/>
            <a:ext cx="4062767" cy="22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84" y="251871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40" y="166616"/>
            <a:ext cx="4778849" cy="220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426" y="157659"/>
            <a:ext cx="3894801" cy="217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37723" y="5368350"/>
            <a:ext cx="2257349" cy="107721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808080">
                    <a:lumMod val="75000"/>
                  </a:srgbClr>
                </a:solidFill>
              </a:rPr>
              <a:t>transverse</a:t>
            </a:r>
          </a:p>
          <a:p>
            <a:r>
              <a:rPr lang="en-US" sz="3200" b="1" dirty="0" smtClean="0">
                <a:solidFill>
                  <a:srgbClr val="808080">
                    <a:lumMod val="75000"/>
                  </a:srgbClr>
                </a:solidFill>
              </a:rPr>
              <a:t>waves</a:t>
            </a:r>
            <a:endParaRPr lang="en-US" sz="3200" dirty="0">
              <a:solidFill>
                <a:srgbClr val="80808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5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461963" y="188913"/>
            <a:ext cx="5907087" cy="5222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>
                <a:solidFill>
                  <a:srgbClr val="FF0000"/>
                </a:solidFill>
              </a:rPr>
              <a:t>longitudinal (compressional) wave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1747" name="Rectangle 31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" name="Rectangle 32"/>
          <p:cNvSpPr>
            <a:spLocks noChangeArrowheads="1"/>
          </p:cNvSpPr>
          <p:nvPr/>
        </p:nvSpPr>
        <p:spPr bwMode="auto">
          <a:xfrm>
            <a:off x="1455738" y="187325"/>
            <a:ext cx="6919912" cy="954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					particles of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medium move // to direction of wave travel</a:t>
            </a:r>
          </a:p>
        </p:txBody>
      </p:sp>
      <p:grpSp>
        <p:nvGrpSpPr>
          <p:cNvPr id="31749" name="Group 70"/>
          <p:cNvGrpSpPr>
            <a:grpSpLocks/>
          </p:cNvGrpSpPr>
          <p:nvPr/>
        </p:nvGrpSpPr>
        <p:grpSpPr bwMode="auto">
          <a:xfrm>
            <a:off x="1314450" y="3354388"/>
            <a:ext cx="4686300" cy="800100"/>
            <a:chOff x="1353" y="1901"/>
            <a:chExt cx="2952" cy="504"/>
          </a:xfrm>
        </p:grpSpPr>
        <p:sp>
          <p:nvSpPr>
            <p:cNvPr id="31775" name="Line 34"/>
            <p:cNvSpPr>
              <a:spLocks noChangeShapeType="1"/>
            </p:cNvSpPr>
            <p:nvPr/>
          </p:nvSpPr>
          <p:spPr bwMode="auto">
            <a:xfrm>
              <a:off x="1353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6" name="Line 35"/>
            <p:cNvSpPr>
              <a:spLocks noChangeShapeType="1"/>
            </p:cNvSpPr>
            <p:nvPr/>
          </p:nvSpPr>
          <p:spPr bwMode="auto">
            <a:xfrm>
              <a:off x="1425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7" name="Line 36"/>
            <p:cNvSpPr>
              <a:spLocks noChangeShapeType="1"/>
            </p:cNvSpPr>
            <p:nvPr/>
          </p:nvSpPr>
          <p:spPr bwMode="auto">
            <a:xfrm>
              <a:off x="1497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8" name="Line 37"/>
            <p:cNvSpPr>
              <a:spLocks noChangeShapeType="1"/>
            </p:cNvSpPr>
            <p:nvPr/>
          </p:nvSpPr>
          <p:spPr bwMode="auto">
            <a:xfrm>
              <a:off x="1569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9" name="Line 38"/>
            <p:cNvSpPr>
              <a:spLocks noChangeShapeType="1"/>
            </p:cNvSpPr>
            <p:nvPr/>
          </p:nvSpPr>
          <p:spPr bwMode="auto">
            <a:xfrm>
              <a:off x="1857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0" name="Line 39"/>
            <p:cNvSpPr>
              <a:spLocks noChangeShapeType="1"/>
            </p:cNvSpPr>
            <p:nvPr/>
          </p:nvSpPr>
          <p:spPr bwMode="auto">
            <a:xfrm>
              <a:off x="2145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1" name="Line 40"/>
            <p:cNvSpPr>
              <a:spLocks noChangeShapeType="1"/>
            </p:cNvSpPr>
            <p:nvPr/>
          </p:nvSpPr>
          <p:spPr bwMode="auto">
            <a:xfrm>
              <a:off x="2433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2" name="Line 41"/>
            <p:cNvSpPr>
              <a:spLocks noChangeShapeType="1"/>
            </p:cNvSpPr>
            <p:nvPr/>
          </p:nvSpPr>
          <p:spPr bwMode="auto">
            <a:xfrm>
              <a:off x="2505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3" name="Line 42"/>
            <p:cNvSpPr>
              <a:spLocks noChangeShapeType="1"/>
            </p:cNvSpPr>
            <p:nvPr/>
          </p:nvSpPr>
          <p:spPr bwMode="auto">
            <a:xfrm>
              <a:off x="2577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4" name="Line 43"/>
            <p:cNvSpPr>
              <a:spLocks noChangeShapeType="1"/>
            </p:cNvSpPr>
            <p:nvPr/>
          </p:nvSpPr>
          <p:spPr bwMode="auto">
            <a:xfrm>
              <a:off x="2649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5" name="Line 44"/>
            <p:cNvSpPr>
              <a:spLocks noChangeShapeType="1"/>
            </p:cNvSpPr>
            <p:nvPr/>
          </p:nvSpPr>
          <p:spPr bwMode="auto">
            <a:xfrm>
              <a:off x="2937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6" name="Line 45"/>
            <p:cNvSpPr>
              <a:spLocks noChangeShapeType="1"/>
            </p:cNvSpPr>
            <p:nvPr/>
          </p:nvSpPr>
          <p:spPr bwMode="auto">
            <a:xfrm>
              <a:off x="3225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7" name="Line 46"/>
            <p:cNvSpPr>
              <a:spLocks noChangeShapeType="1"/>
            </p:cNvSpPr>
            <p:nvPr/>
          </p:nvSpPr>
          <p:spPr bwMode="auto">
            <a:xfrm>
              <a:off x="3513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8" name="Line 47"/>
            <p:cNvSpPr>
              <a:spLocks noChangeShapeType="1"/>
            </p:cNvSpPr>
            <p:nvPr/>
          </p:nvSpPr>
          <p:spPr bwMode="auto">
            <a:xfrm>
              <a:off x="3729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9" name="Line 48"/>
            <p:cNvSpPr>
              <a:spLocks noChangeShapeType="1"/>
            </p:cNvSpPr>
            <p:nvPr/>
          </p:nvSpPr>
          <p:spPr bwMode="auto">
            <a:xfrm>
              <a:off x="4017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0" name="Line 49"/>
            <p:cNvSpPr>
              <a:spLocks noChangeShapeType="1"/>
            </p:cNvSpPr>
            <p:nvPr/>
          </p:nvSpPr>
          <p:spPr bwMode="auto">
            <a:xfrm>
              <a:off x="4305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1" name="Line 50"/>
            <p:cNvSpPr>
              <a:spLocks noChangeShapeType="1"/>
            </p:cNvSpPr>
            <p:nvPr/>
          </p:nvSpPr>
          <p:spPr bwMode="auto">
            <a:xfrm>
              <a:off x="3585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2" name="Line 51"/>
            <p:cNvSpPr>
              <a:spLocks noChangeShapeType="1"/>
            </p:cNvSpPr>
            <p:nvPr/>
          </p:nvSpPr>
          <p:spPr bwMode="auto">
            <a:xfrm>
              <a:off x="3657" y="1901"/>
              <a:ext cx="0" cy="5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1543050" y="2757488"/>
            <a:ext cx="227013" cy="546100"/>
            <a:chOff x="1497" y="1525"/>
            <a:chExt cx="143" cy="344"/>
          </a:xfrm>
        </p:grpSpPr>
        <p:sp>
          <p:nvSpPr>
            <p:cNvPr id="31773" name="Line 52"/>
            <p:cNvSpPr>
              <a:spLocks noChangeShapeType="1"/>
            </p:cNvSpPr>
            <p:nvPr/>
          </p:nvSpPr>
          <p:spPr bwMode="auto">
            <a:xfrm flipH="1">
              <a:off x="1497" y="1525"/>
              <a:ext cx="143" cy="1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4" name="Line 53"/>
            <p:cNvSpPr>
              <a:spLocks noChangeShapeType="1"/>
            </p:cNvSpPr>
            <p:nvPr/>
          </p:nvSpPr>
          <p:spPr bwMode="auto">
            <a:xfrm>
              <a:off x="1497" y="1653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3714750" y="2960688"/>
            <a:ext cx="342900" cy="342900"/>
            <a:chOff x="2865" y="1653"/>
            <a:chExt cx="216" cy="216"/>
          </a:xfrm>
        </p:grpSpPr>
        <p:sp>
          <p:nvSpPr>
            <p:cNvPr id="31771" name="Line 54"/>
            <p:cNvSpPr>
              <a:spLocks noChangeShapeType="1"/>
            </p:cNvSpPr>
            <p:nvPr/>
          </p:nvSpPr>
          <p:spPr bwMode="auto">
            <a:xfrm flipH="1">
              <a:off x="2865" y="1653"/>
              <a:ext cx="2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2865" y="1653"/>
              <a:ext cx="144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028950" y="4332288"/>
            <a:ext cx="1714500" cy="457200"/>
            <a:chOff x="2433" y="2517"/>
            <a:chExt cx="1080" cy="288"/>
          </a:xfrm>
        </p:grpSpPr>
        <p:sp>
          <p:nvSpPr>
            <p:cNvPr id="31767" name="Line 56"/>
            <p:cNvSpPr>
              <a:spLocks noChangeShapeType="1"/>
            </p:cNvSpPr>
            <p:nvPr/>
          </p:nvSpPr>
          <p:spPr bwMode="auto">
            <a:xfrm>
              <a:off x="2433" y="2517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8" name="Line 57"/>
            <p:cNvSpPr>
              <a:spLocks noChangeShapeType="1"/>
            </p:cNvSpPr>
            <p:nvPr/>
          </p:nvSpPr>
          <p:spPr bwMode="auto">
            <a:xfrm>
              <a:off x="3513" y="2517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9" name="Line 58"/>
            <p:cNvSpPr>
              <a:spLocks noChangeShapeType="1"/>
            </p:cNvSpPr>
            <p:nvPr/>
          </p:nvSpPr>
          <p:spPr bwMode="auto">
            <a:xfrm flipH="1">
              <a:off x="2433" y="2733"/>
              <a:ext cx="5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0" name="Line 59"/>
            <p:cNvSpPr>
              <a:spLocks noChangeShapeType="1"/>
            </p:cNvSpPr>
            <p:nvPr/>
          </p:nvSpPr>
          <p:spPr bwMode="auto">
            <a:xfrm>
              <a:off x="2937" y="2733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9724" name="Rectangle 60"/>
          <p:cNvSpPr>
            <a:spLocks noChangeArrowheads="1"/>
          </p:cNvSpPr>
          <p:nvPr/>
        </p:nvSpPr>
        <p:spPr bwMode="auto">
          <a:xfrm>
            <a:off x="4070350" y="2649538"/>
            <a:ext cx="196691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rarefaction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9725" name="Rectangle 61"/>
          <p:cNvSpPr>
            <a:spLocks noChangeArrowheads="1"/>
          </p:cNvSpPr>
          <p:nvPr/>
        </p:nvSpPr>
        <p:spPr bwMode="auto">
          <a:xfrm>
            <a:off x="1276350" y="2227263"/>
            <a:ext cx="230346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compression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9726" name="Rectangle 62"/>
          <p:cNvSpPr>
            <a:spLocks noChangeArrowheads="1"/>
          </p:cNvSpPr>
          <p:nvPr/>
        </p:nvSpPr>
        <p:spPr bwMode="auto">
          <a:xfrm>
            <a:off x="3695700" y="4216400"/>
            <a:ext cx="468313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l </a:t>
            </a:r>
          </a:p>
        </p:txBody>
      </p:sp>
      <p:sp>
        <p:nvSpPr>
          <p:cNvPr id="369727" name="Rectangle 63"/>
          <p:cNvSpPr>
            <a:spLocks noChangeArrowheads="1"/>
          </p:cNvSpPr>
          <p:nvPr/>
        </p:nvSpPr>
        <p:spPr bwMode="auto">
          <a:xfrm>
            <a:off x="1209871" y="5302250"/>
            <a:ext cx="2163763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pulse wave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69728" name="Rectangle 64"/>
          <p:cNvSpPr>
            <a:spLocks noChangeArrowheads="1"/>
          </p:cNvSpPr>
          <p:nvPr/>
        </p:nvSpPr>
        <p:spPr bwMode="auto">
          <a:xfrm>
            <a:off x="274509" y="5989172"/>
            <a:ext cx="3142207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vs. </a:t>
            </a:r>
            <a:r>
              <a:rPr lang="en-US" u="sng" dirty="0" smtClean="0">
                <a:solidFill>
                  <a:srgbClr val="FF0000"/>
                </a:solidFill>
              </a:rPr>
              <a:t>periodic </a:t>
            </a:r>
            <a:r>
              <a:rPr lang="en-US" u="sng" dirty="0">
                <a:solidFill>
                  <a:srgbClr val="FF0000"/>
                </a:solidFill>
              </a:rPr>
              <a:t>wave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69729" name="Rectangle 65"/>
          <p:cNvSpPr>
            <a:spLocks noChangeArrowheads="1"/>
          </p:cNvSpPr>
          <p:nvPr/>
        </p:nvSpPr>
        <p:spPr bwMode="auto">
          <a:xfrm>
            <a:off x="3311721" y="5303838"/>
            <a:ext cx="295751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 single vibration </a:t>
            </a:r>
          </a:p>
        </p:txBody>
      </p:sp>
      <p:sp>
        <p:nvSpPr>
          <p:cNvPr id="369730" name="Rectangle 66"/>
          <p:cNvSpPr>
            <a:spLocks noChangeArrowheads="1"/>
          </p:cNvSpPr>
          <p:nvPr/>
        </p:nvSpPr>
        <p:spPr bwMode="auto">
          <a:xfrm>
            <a:off x="3327400" y="5991225"/>
            <a:ext cx="48577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rhythmic, repeated vibrations </a:t>
            </a:r>
          </a:p>
        </p:txBody>
      </p:sp>
      <p:sp>
        <p:nvSpPr>
          <p:cNvPr id="42" name="Rectangle 65"/>
          <p:cNvSpPr>
            <a:spLocks noChangeArrowheads="1"/>
          </p:cNvSpPr>
          <p:nvPr/>
        </p:nvSpPr>
        <p:spPr bwMode="auto">
          <a:xfrm>
            <a:off x="1875396" y="1158866"/>
            <a:ext cx="5104282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Each particle experiences a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jostling, </a:t>
            </a:r>
            <a:r>
              <a:rPr lang="en-US" dirty="0">
                <a:solidFill>
                  <a:srgbClr val="000000"/>
                </a:solidFill>
              </a:rPr>
              <a:t>back-and-forth motion.</a:t>
            </a: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234950" y="4454525"/>
            <a:ext cx="2225675" cy="522288"/>
            <a:chOff x="235663" y="4453871"/>
            <a:chExt cx="2225288" cy="523220"/>
          </a:xfrm>
        </p:grpSpPr>
        <p:sp>
          <p:nvSpPr>
            <p:cNvPr id="31765" name="Rectangle 65"/>
            <p:cNvSpPr>
              <a:spLocks noChangeArrowheads="1"/>
            </p:cNvSpPr>
            <p:nvPr/>
          </p:nvSpPr>
          <p:spPr bwMode="auto">
            <a:xfrm>
              <a:off x="235663" y="4453871"/>
              <a:ext cx="2225288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each particle</a:t>
              </a:r>
            </a:p>
          </p:txBody>
        </p:sp>
        <p:sp>
          <p:nvSpPr>
            <p:cNvPr id="31766" name="Line 58"/>
            <p:cNvSpPr>
              <a:spLocks noChangeShapeType="1"/>
            </p:cNvSpPr>
            <p:nvPr/>
          </p:nvSpPr>
          <p:spPr bwMode="auto">
            <a:xfrm flipH="1">
              <a:off x="1011615" y="4473107"/>
              <a:ext cx="54864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5418138" y="4149725"/>
            <a:ext cx="3344862" cy="976313"/>
            <a:chOff x="5418109" y="4150379"/>
            <a:chExt cx="3344184" cy="974921"/>
          </a:xfrm>
        </p:grpSpPr>
        <p:sp>
          <p:nvSpPr>
            <p:cNvPr id="31763" name="Rectangle 65"/>
            <p:cNvSpPr>
              <a:spLocks noChangeArrowheads="1"/>
            </p:cNvSpPr>
            <p:nvPr/>
          </p:nvSpPr>
          <p:spPr bwMode="auto">
            <a:xfrm>
              <a:off x="5418109" y="4171193"/>
              <a:ext cx="3344184" cy="95410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disturbance velocity</a:t>
              </a:r>
            </a:p>
            <a:p>
              <a:r>
                <a:rPr lang="en-US">
                  <a:solidFill>
                    <a:srgbClr val="000000"/>
                  </a:solidFill>
                </a:rPr>
                <a:t>(i.e., the wave)</a:t>
              </a:r>
            </a:p>
          </p:txBody>
        </p:sp>
        <p:sp>
          <p:nvSpPr>
            <p:cNvPr id="31764" name="Line 58"/>
            <p:cNvSpPr>
              <a:spLocks noChangeShapeType="1"/>
            </p:cNvSpPr>
            <p:nvPr/>
          </p:nvSpPr>
          <p:spPr bwMode="auto">
            <a:xfrm>
              <a:off x="6363542" y="4150379"/>
              <a:ext cx="1554480" cy="0"/>
            </a:xfrm>
            <a:prstGeom prst="line">
              <a:avLst/>
            </a:prstGeom>
            <a:noFill/>
            <a:ln w="60325">
              <a:solidFill>
                <a:srgbClr val="000000"/>
              </a:solidFill>
              <a:round/>
              <a:headEnd type="non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56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9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7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7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7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7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6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724" grpId="0"/>
      <p:bldP spid="369725" grpId="0"/>
      <p:bldP spid="369726" grpId="0"/>
      <p:bldP spid="369727" grpId="0"/>
      <p:bldP spid="369728" grpId="0"/>
      <p:bldP spid="369729" grpId="0"/>
      <p:bldP spid="369730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79" y="2928155"/>
            <a:ext cx="467272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319" y="2784144"/>
            <a:ext cx="3900424" cy="39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023" y="196400"/>
            <a:ext cx="3893876" cy="25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3" y="4902320"/>
            <a:ext cx="2286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33" y="199598"/>
            <a:ext cx="4664003" cy="261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2466" y="5026594"/>
            <a:ext cx="2892138" cy="15696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808080">
                    <a:lumMod val="75000"/>
                  </a:srgbClr>
                </a:solidFill>
              </a:rPr>
              <a:t>longitudinal</a:t>
            </a:r>
          </a:p>
          <a:p>
            <a:r>
              <a:rPr lang="en-US" sz="3200" b="1" dirty="0" smtClean="0">
                <a:solidFill>
                  <a:srgbClr val="808080">
                    <a:lumMod val="75000"/>
                  </a:srgbClr>
                </a:solidFill>
              </a:rPr>
              <a:t>waves</a:t>
            </a:r>
          </a:p>
          <a:p>
            <a:r>
              <a:rPr lang="en-US" sz="3200" b="1" dirty="0" smtClean="0">
                <a:solidFill>
                  <a:srgbClr val="808080">
                    <a:lumMod val="75000"/>
                  </a:srgbClr>
                </a:solidFill>
              </a:rPr>
              <a:t>(or close to it)</a:t>
            </a:r>
            <a:endParaRPr lang="en-US" sz="3200" dirty="0">
              <a:solidFill>
                <a:srgbClr val="80808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4374" y="1476270"/>
            <a:ext cx="8970213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1. </a:t>
            </a:r>
            <a:r>
              <a:rPr lang="en-US" u="sng" dirty="0" smtClean="0">
                <a:solidFill>
                  <a:srgbClr val="C00000"/>
                </a:solidFill>
              </a:rPr>
              <a:t>Waves</a:t>
            </a:r>
            <a:r>
              <a:rPr lang="en-US" dirty="0" smtClean="0">
                <a:solidFill>
                  <a:srgbClr val="C00000"/>
                </a:solidFill>
              </a:rPr>
              <a:t> are vibrations that propagate energy through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space. Energy, not matter, is the principal thing that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travels in any wave motion.</a:t>
            </a:r>
          </a:p>
          <a:p>
            <a:pPr marL="342900" indent="-342900" algn="l">
              <a:spcBef>
                <a:spcPct val="20000"/>
              </a:spcBef>
            </a:pPr>
            <a:endParaRPr lang="en-US" dirty="0" smtClean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2. </a:t>
            </a:r>
            <a:r>
              <a:rPr lang="en-US" u="sng" dirty="0" smtClean="0">
                <a:solidFill>
                  <a:srgbClr val="C00000"/>
                </a:solidFill>
              </a:rPr>
              <a:t>Mechanical waves</a:t>
            </a:r>
            <a:r>
              <a:rPr lang="en-US" dirty="0" smtClean="0">
                <a:solidFill>
                  <a:srgbClr val="C00000"/>
                </a:solidFill>
              </a:rPr>
              <a:t> require a physical medium in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order to travel. In a </a:t>
            </a:r>
            <a:r>
              <a:rPr lang="en-US" u="sng" dirty="0" smtClean="0">
                <a:solidFill>
                  <a:srgbClr val="C00000"/>
                </a:solidFill>
              </a:rPr>
              <a:t>transverse wave</a:t>
            </a:r>
            <a:r>
              <a:rPr lang="en-US" dirty="0" smtClean="0">
                <a:solidFill>
                  <a:srgbClr val="C00000"/>
                </a:solidFill>
              </a:rPr>
              <a:t>, the particles of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the medium vibrate perpendicular to the direction of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wave travel. In a </a:t>
            </a:r>
            <a:r>
              <a:rPr lang="en-US" u="sng" dirty="0" smtClean="0">
                <a:solidFill>
                  <a:srgbClr val="C00000"/>
                </a:solidFill>
              </a:rPr>
              <a:t>longitudinal wave</a:t>
            </a:r>
            <a:r>
              <a:rPr lang="en-US" dirty="0" smtClean="0">
                <a:solidFill>
                  <a:srgbClr val="C00000"/>
                </a:solidFill>
              </a:rPr>
              <a:t>, the particles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vibrate parallel to the direction of wave travel.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39098" y="554514"/>
            <a:ext cx="53332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FINAL THOUGHTS: </a:t>
            </a:r>
            <a:r>
              <a:rPr lang="en-US" sz="3200" b="1" u="sng" dirty="0" smtClean="0">
                <a:solidFill>
                  <a:srgbClr val="000000"/>
                </a:solidFill>
              </a:rPr>
              <a:t>Waves</a:t>
            </a:r>
          </a:p>
        </p:txBody>
      </p:sp>
    </p:spTree>
    <p:extLst>
      <p:ext uri="{BB962C8B-B14F-4D97-AF65-F5344CB8AC3E}">
        <p14:creationId xmlns:p14="http://schemas.microsoft.com/office/powerpoint/2010/main" val="5825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8148" y="2661313"/>
            <a:ext cx="8506402" cy="4142095"/>
            <a:chOff x="458148" y="2661313"/>
            <a:chExt cx="8506402" cy="4142095"/>
          </a:xfrm>
        </p:grpSpPr>
        <p:pic>
          <p:nvPicPr>
            <p:cNvPr id="30722" name="Picture 2" descr="http://static.guim.co.uk/sys-images/Guardian/Pix/pictures/2008/02/10/Safe-Scandinavia_artic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48" y="3629559"/>
              <a:ext cx="438150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4" descr="http://img.ibtimes.com/www/data/images/full/2010/09/02/19486-unused-oil-rigs-sit-in-the-gulf-of-mexico-near-port-fourchon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46061" y="2661313"/>
              <a:ext cx="3300412" cy="3578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4" name="Rectangle 34"/>
            <p:cNvSpPr>
              <a:spLocks noChangeArrowheads="1"/>
            </p:cNvSpPr>
            <p:nvPr/>
          </p:nvSpPr>
          <p:spPr bwMode="auto">
            <a:xfrm>
              <a:off x="703263" y="6280188"/>
              <a:ext cx="3321743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oil rig in the North Sea</a:t>
              </a:r>
            </a:p>
          </p:txBody>
        </p:sp>
        <p:sp>
          <p:nvSpPr>
            <p:cNvPr id="30725" name="Rectangle 34"/>
            <p:cNvSpPr>
              <a:spLocks noChangeArrowheads="1"/>
            </p:cNvSpPr>
            <p:nvPr/>
          </p:nvSpPr>
          <p:spPr bwMode="auto">
            <a:xfrm>
              <a:off x="4842908" y="6270022"/>
              <a:ext cx="4121642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oil rigs in </a:t>
              </a:r>
              <a:r>
                <a:rPr lang="en-US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the Gulf </a:t>
              </a:r>
              <a:r>
                <a:rPr lang="en-US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of Mexico</a:t>
              </a:r>
            </a:p>
          </p:txBody>
        </p:sp>
      </p:grp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516336" y="308455"/>
            <a:ext cx="3962944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mechanical waves: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497527" y="302571"/>
            <a:ext cx="3949700" cy="533400"/>
            <a:chOff x="3807" y="3474"/>
            <a:chExt cx="2488" cy="336"/>
          </a:xfrm>
        </p:grpSpPr>
        <p:sp>
          <p:nvSpPr>
            <p:cNvPr id="8" name="Rectangle 46"/>
            <p:cNvSpPr>
              <a:spLocks noChangeArrowheads="1"/>
            </p:cNvSpPr>
            <p:nvPr/>
          </p:nvSpPr>
          <p:spPr bwMode="auto">
            <a:xfrm>
              <a:off x="3807" y="3474"/>
              <a:ext cx="889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  <a:t>Energy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9" name="Object 47"/>
            <p:cNvGraphicFramePr>
              <a:graphicFrameLocks noChangeAspect="1"/>
            </p:cNvGraphicFramePr>
            <p:nvPr/>
          </p:nvGraphicFramePr>
          <p:xfrm>
            <a:off x="4650" y="3537"/>
            <a:ext cx="254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1" name="Equation" r:id="rId5" imgW="203024" imgH="152268" progId="Equation.3">
                    <p:embed/>
                  </p:oleObj>
                </mc:Choice>
                <mc:Fallback>
                  <p:oleObj name="Equation" r:id="rId5" imgW="203024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0" y="3537"/>
                          <a:ext cx="254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48"/>
            <p:cNvSpPr>
              <a:spLocks noChangeArrowheads="1"/>
            </p:cNvSpPr>
            <p:nvPr/>
          </p:nvSpPr>
          <p:spPr bwMode="auto">
            <a:xfrm>
              <a:off x="4810" y="3480"/>
              <a:ext cx="1485" cy="3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 (Amplitude)</a:t>
              </a:r>
              <a:r>
                <a:rPr lang="en-US" sz="3200" b="1" baseline="3000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2692" y="949903"/>
            <a:ext cx="8490851" cy="1546802"/>
            <a:chOff x="502692" y="717887"/>
            <a:chExt cx="8490851" cy="1546802"/>
          </a:xfrm>
        </p:grpSpPr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>
              <a:off x="502692" y="717887"/>
              <a:ext cx="3702104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If A doubles, energy…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502692" y="1236502"/>
              <a:ext cx="3400739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If A triples, energy…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502692" y="1741469"/>
              <a:ext cx="8490851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If A drops to, say, 35% of the original level, energy…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3969223" y="963551"/>
            <a:ext cx="2363147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increases </a:t>
            </a:r>
            <a:r>
              <a:rPr lang="en-US" dirty="0" err="1" smtClean="0">
                <a:solidFill>
                  <a:srgbClr val="000000"/>
                </a:solidFill>
              </a:rPr>
              <a:t>4X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3682622" y="1468519"/>
            <a:ext cx="2363147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increases </a:t>
            </a:r>
            <a:r>
              <a:rPr lang="en-US" dirty="0" err="1">
                <a:solidFill>
                  <a:srgbClr val="000000"/>
                </a:solidFill>
              </a:rPr>
              <a:t>9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417093" y="2519398"/>
            <a:ext cx="2768707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(0.35)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= 0.1225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311619" y="3078957"/>
            <a:ext cx="4891083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E drops to 12% of the orig.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421879" y="122832"/>
            <a:ext cx="3985146" cy="8052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136478" y="6538689"/>
            <a:ext cx="218364" cy="188244"/>
          </a:xfrm>
          <a:prstGeom prst="triangle">
            <a:avLst/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4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3076575" y="442357"/>
            <a:ext cx="29352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Wave Reflection</a:t>
            </a:r>
          </a:p>
        </p:txBody>
      </p:sp>
      <p:sp>
        <p:nvSpPr>
          <p:cNvPr id="32771" name="Rectangle 9"/>
          <p:cNvSpPr>
            <a:spLocks noChangeArrowheads="1"/>
          </p:cNvSpPr>
          <p:nvPr/>
        </p:nvSpPr>
        <p:spPr bwMode="auto">
          <a:xfrm>
            <a:off x="879475" y="1261384"/>
            <a:ext cx="262096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>
                <a:solidFill>
                  <a:srgbClr val="FF0000"/>
                </a:solidFill>
              </a:rPr>
              <a:t>fixed</a:t>
            </a:r>
            <a:r>
              <a:rPr lang="en-US" dirty="0">
                <a:solidFill>
                  <a:srgbClr val="FF0000"/>
                </a:solidFill>
              </a:rPr>
              <a:t> boundary </a:t>
            </a:r>
          </a:p>
        </p:txBody>
      </p:sp>
      <p:sp>
        <p:nvSpPr>
          <p:cNvPr id="370698" name="Rectangle 10"/>
          <p:cNvSpPr>
            <a:spLocks noChangeArrowheads="1"/>
          </p:cNvSpPr>
          <p:nvPr/>
        </p:nvSpPr>
        <p:spPr bwMode="auto">
          <a:xfrm>
            <a:off x="5183962" y="1260918"/>
            <a:ext cx="3063659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vs. </a:t>
            </a:r>
            <a:r>
              <a:rPr lang="en-US" u="sng" dirty="0" smtClean="0">
                <a:solidFill>
                  <a:srgbClr val="FF0000"/>
                </a:solidFill>
              </a:rPr>
              <a:t>free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boundary </a:t>
            </a:r>
          </a:p>
        </p:txBody>
      </p:sp>
      <p:grpSp>
        <p:nvGrpSpPr>
          <p:cNvPr id="32773" name="Group 52"/>
          <p:cNvGrpSpPr>
            <a:grpSpLocks/>
          </p:cNvGrpSpPr>
          <p:nvPr/>
        </p:nvGrpSpPr>
        <p:grpSpPr bwMode="auto">
          <a:xfrm>
            <a:off x="498475" y="4220484"/>
            <a:ext cx="3692525" cy="703262"/>
            <a:chOff x="314" y="3169"/>
            <a:chExt cx="2326" cy="443"/>
          </a:xfrm>
        </p:grpSpPr>
        <p:sp>
          <p:nvSpPr>
            <p:cNvPr id="32820" name="Line 12"/>
            <p:cNvSpPr>
              <a:spLocks noChangeShapeType="1"/>
            </p:cNvSpPr>
            <p:nvPr/>
          </p:nvSpPr>
          <p:spPr bwMode="auto">
            <a:xfrm>
              <a:off x="424" y="3169"/>
              <a:ext cx="0" cy="44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1" name="Line 13"/>
            <p:cNvSpPr>
              <a:spLocks noChangeShapeType="1"/>
            </p:cNvSpPr>
            <p:nvPr/>
          </p:nvSpPr>
          <p:spPr bwMode="auto">
            <a:xfrm flipH="1" flipV="1">
              <a:off x="314" y="3169"/>
              <a:ext cx="110" cy="11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2" name="Line 14"/>
            <p:cNvSpPr>
              <a:spLocks noChangeShapeType="1"/>
            </p:cNvSpPr>
            <p:nvPr/>
          </p:nvSpPr>
          <p:spPr bwMode="auto">
            <a:xfrm flipH="1" flipV="1">
              <a:off x="314" y="3280"/>
              <a:ext cx="110" cy="11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3" name="Line 15"/>
            <p:cNvSpPr>
              <a:spLocks noChangeShapeType="1"/>
            </p:cNvSpPr>
            <p:nvPr/>
          </p:nvSpPr>
          <p:spPr bwMode="auto">
            <a:xfrm flipH="1" flipV="1">
              <a:off x="314" y="3391"/>
              <a:ext cx="110" cy="11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4" name="Line 16"/>
            <p:cNvSpPr>
              <a:spLocks noChangeShapeType="1"/>
            </p:cNvSpPr>
            <p:nvPr/>
          </p:nvSpPr>
          <p:spPr bwMode="auto">
            <a:xfrm>
              <a:off x="424" y="3391"/>
              <a:ext cx="887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25" name="Line 17"/>
            <p:cNvSpPr>
              <a:spLocks noChangeShapeType="1"/>
            </p:cNvSpPr>
            <p:nvPr/>
          </p:nvSpPr>
          <p:spPr bwMode="auto">
            <a:xfrm>
              <a:off x="1754" y="3391"/>
              <a:ext cx="886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0706" name="Freeform 18"/>
          <p:cNvSpPr>
            <a:spLocks/>
          </p:cNvSpPr>
          <p:nvPr/>
        </p:nvSpPr>
        <p:spPr bwMode="auto">
          <a:xfrm>
            <a:off x="2081213" y="4572909"/>
            <a:ext cx="703262" cy="703262"/>
          </a:xfrm>
          <a:custGeom>
            <a:avLst/>
            <a:gdLst>
              <a:gd name="T0" fmla="*/ 0 w 720"/>
              <a:gd name="T1" fmla="*/ 0 h 720"/>
              <a:gd name="T2" fmla="*/ 2147483647 w 720"/>
              <a:gd name="T3" fmla="*/ 2147483647 h 720"/>
              <a:gd name="T4" fmla="*/ 2147483647 w 720"/>
              <a:gd name="T5" fmla="*/ 0 h 720"/>
              <a:gd name="T6" fmla="*/ 0 60000 65536"/>
              <a:gd name="T7" fmla="*/ 0 60000 65536"/>
              <a:gd name="T8" fmla="*/ 0 60000 65536"/>
              <a:gd name="T9" fmla="*/ 0 w 720"/>
              <a:gd name="T10" fmla="*/ 0 h 720"/>
              <a:gd name="T11" fmla="*/ 720 w 72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720">
                <a:moveTo>
                  <a:pt x="0" y="0"/>
                </a:moveTo>
                <a:cubicBezTo>
                  <a:pt x="120" y="360"/>
                  <a:pt x="240" y="720"/>
                  <a:pt x="360" y="720"/>
                </a:cubicBezTo>
                <a:cubicBezTo>
                  <a:pt x="480" y="720"/>
                  <a:pt x="660" y="90"/>
                  <a:pt x="720" y="0"/>
                </a:cubicBezTo>
              </a:path>
            </a:pathLst>
          </a:cu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775" name="Group 51"/>
          <p:cNvGrpSpPr>
            <a:grpSpLocks/>
          </p:cNvGrpSpPr>
          <p:nvPr/>
        </p:nvGrpSpPr>
        <p:grpSpPr bwMode="auto">
          <a:xfrm>
            <a:off x="498475" y="2199596"/>
            <a:ext cx="3692525" cy="1055688"/>
            <a:chOff x="314" y="1896"/>
            <a:chExt cx="2326" cy="665"/>
          </a:xfrm>
        </p:grpSpPr>
        <p:sp>
          <p:nvSpPr>
            <p:cNvPr id="32813" name="Line 21"/>
            <p:cNvSpPr>
              <a:spLocks noChangeShapeType="1"/>
            </p:cNvSpPr>
            <p:nvPr/>
          </p:nvSpPr>
          <p:spPr bwMode="auto">
            <a:xfrm>
              <a:off x="425" y="2118"/>
              <a:ext cx="0" cy="44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4" name="Line 22"/>
            <p:cNvSpPr>
              <a:spLocks noChangeShapeType="1"/>
            </p:cNvSpPr>
            <p:nvPr/>
          </p:nvSpPr>
          <p:spPr bwMode="auto">
            <a:xfrm flipH="1" flipV="1">
              <a:off x="314" y="2118"/>
              <a:ext cx="111" cy="11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5" name="Line 23"/>
            <p:cNvSpPr>
              <a:spLocks noChangeShapeType="1"/>
            </p:cNvSpPr>
            <p:nvPr/>
          </p:nvSpPr>
          <p:spPr bwMode="auto">
            <a:xfrm flipH="1" flipV="1">
              <a:off x="314" y="2229"/>
              <a:ext cx="111" cy="1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6" name="Line 24"/>
            <p:cNvSpPr>
              <a:spLocks noChangeShapeType="1"/>
            </p:cNvSpPr>
            <p:nvPr/>
          </p:nvSpPr>
          <p:spPr bwMode="auto">
            <a:xfrm flipH="1" flipV="1">
              <a:off x="314" y="2339"/>
              <a:ext cx="111" cy="11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7" name="Line 25"/>
            <p:cNvSpPr>
              <a:spLocks noChangeShapeType="1"/>
            </p:cNvSpPr>
            <p:nvPr/>
          </p:nvSpPr>
          <p:spPr bwMode="auto">
            <a:xfrm>
              <a:off x="425" y="2339"/>
              <a:ext cx="886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8" name="Line 26"/>
            <p:cNvSpPr>
              <a:spLocks noChangeShapeType="1"/>
            </p:cNvSpPr>
            <p:nvPr/>
          </p:nvSpPr>
          <p:spPr bwMode="auto">
            <a:xfrm>
              <a:off x="1754" y="2339"/>
              <a:ext cx="886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9" name="Freeform 27"/>
            <p:cNvSpPr>
              <a:spLocks/>
            </p:cNvSpPr>
            <p:nvPr/>
          </p:nvSpPr>
          <p:spPr bwMode="auto">
            <a:xfrm>
              <a:off x="1311" y="1896"/>
              <a:ext cx="443" cy="443"/>
            </a:xfrm>
            <a:custGeom>
              <a:avLst/>
              <a:gdLst>
                <a:gd name="T0" fmla="*/ 0 w 720"/>
                <a:gd name="T1" fmla="*/ 1 h 720"/>
                <a:gd name="T2" fmla="*/ 1 w 720"/>
                <a:gd name="T3" fmla="*/ 0 h 720"/>
                <a:gd name="T4" fmla="*/ 1 w 720"/>
                <a:gd name="T5" fmla="*/ 1 h 720"/>
                <a:gd name="T6" fmla="*/ 0 60000 65536"/>
                <a:gd name="T7" fmla="*/ 0 60000 65536"/>
                <a:gd name="T8" fmla="*/ 0 60000 65536"/>
                <a:gd name="T9" fmla="*/ 0 w 720"/>
                <a:gd name="T10" fmla="*/ 0 h 720"/>
                <a:gd name="T11" fmla="*/ 720 w 720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20">
                  <a:moveTo>
                    <a:pt x="0" y="720"/>
                  </a:moveTo>
                  <a:cubicBezTo>
                    <a:pt x="120" y="360"/>
                    <a:pt x="240" y="0"/>
                    <a:pt x="360" y="0"/>
                  </a:cubicBezTo>
                  <a:cubicBezTo>
                    <a:pt x="480" y="0"/>
                    <a:pt x="630" y="630"/>
                    <a:pt x="720" y="72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602163" y="2182134"/>
            <a:ext cx="4044950" cy="1231900"/>
            <a:chOff x="2899" y="1201"/>
            <a:chExt cx="2548" cy="776"/>
          </a:xfrm>
        </p:grpSpPr>
        <p:sp>
          <p:nvSpPr>
            <p:cNvPr id="32808" name="Line 33"/>
            <p:cNvSpPr>
              <a:spLocks noChangeShapeType="1"/>
            </p:cNvSpPr>
            <p:nvPr/>
          </p:nvSpPr>
          <p:spPr bwMode="auto">
            <a:xfrm>
              <a:off x="3231" y="1644"/>
              <a:ext cx="887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09" name="Line 34"/>
            <p:cNvSpPr>
              <a:spLocks noChangeShapeType="1"/>
            </p:cNvSpPr>
            <p:nvPr/>
          </p:nvSpPr>
          <p:spPr bwMode="auto">
            <a:xfrm>
              <a:off x="4561" y="1644"/>
              <a:ext cx="886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0" name="Freeform 35"/>
            <p:cNvSpPr>
              <a:spLocks/>
            </p:cNvSpPr>
            <p:nvPr/>
          </p:nvSpPr>
          <p:spPr bwMode="auto">
            <a:xfrm>
              <a:off x="4118" y="1201"/>
              <a:ext cx="443" cy="443"/>
            </a:xfrm>
            <a:custGeom>
              <a:avLst/>
              <a:gdLst>
                <a:gd name="T0" fmla="*/ 0 w 720"/>
                <a:gd name="T1" fmla="*/ 1 h 720"/>
                <a:gd name="T2" fmla="*/ 1 w 720"/>
                <a:gd name="T3" fmla="*/ 0 h 720"/>
                <a:gd name="T4" fmla="*/ 1 w 720"/>
                <a:gd name="T5" fmla="*/ 1 h 720"/>
                <a:gd name="T6" fmla="*/ 0 60000 65536"/>
                <a:gd name="T7" fmla="*/ 0 60000 65536"/>
                <a:gd name="T8" fmla="*/ 0 60000 65536"/>
                <a:gd name="T9" fmla="*/ 0 w 720"/>
                <a:gd name="T10" fmla="*/ 0 h 720"/>
                <a:gd name="T11" fmla="*/ 720 w 720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20">
                  <a:moveTo>
                    <a:pt x="0" y="720"/>
                  </a:moveTo>
                  <a:cubicBezTo>
                    <a:pt x="120" y="360"/>
                    <a:pt x="240" y="0"/>
                    <a:pt x="360" y="0"/>
                  </a:cubicBezTo>
                  <a:cubicBezTo>
                    <a:pt x="480" y="0"/>
                    <a:pt x="630" y="630"/>
                    <a:pt x="720" y="72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1" name="Oval 40"/>
            <p:cNvSpPr>
              <a:spLocks noChangeArrowheads="1"/>
            </p:cNvSpPr>
            <p:nvPr/>
          </p:nvSpPr>
          <p:spPr bwMode="auto">
            <a:xfrm>
              <a:off x="2899" y="1534"/>
              <a:ext cx="332" cy="221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12" name="Rectangle 41"/>
            <p:cNvSpPr>
              <a:spLocks noChangeArrowheads="1"/>
            </p:cNvSpPr>
            <p:nvPr/>
          </p:nvSpPr>
          <p:spPr bwMode="auto">
            <a:xfrm>
              <a:off x="3010" y="1312"/>
              <a:ext cx="111" cy="6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0732" name="Freeform 44"/>
          <p:cNvSpPr>
            <a:spLocks/>
          </p:cNvSpPr>
          <p:nvPr/>
        </p:nvSpPr>
        <p:spPr bwMode="auto">
          <a:xfrm>
            <a:off x="6537325" y="3856946"/>
            <a:ext cx="703263" cy="703263"/>
          </a:xfrm>
          <a:custGeom>
            <a:avLst/>
            <a:gdLst>
              <a:gd name="T0" fmla="*/ 0 w 720"/>
              <a:gd name="T1" fmla="*/ 2147483647 h 720"/>
              <a:gd name="T2" fmla="*/ 2147483647 w 720"/>
              <a:gd name="T3" fmla="*/ 0 h 720"/>
              <a:gd name="T4" fmla="*/ 2147483647 w 720"/>
              <a:gd name="T5" fmla="*/ 2147483647 h 720"/>
              <a:gd name="T6" fmla="*/ 0 60000 65536"/>
              <a:gd name="T7" fmla="*/ 0 60000 65536"/>
              <a:gd name="T8" fmla="*/ 0 60000 65536"/>
              <a:gd name="T9" fmla="*/ 0 w 720"/>
              <a:gd name="T10" fmla="*/ 0 h 720"/>
              <a:gd name="T11" fmla="*/ 720 w 72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720">
                <a:moveTo>
                  <a:pt x="0" y="720"/>
                </a:moveTo>
                <a:cubicBezTo>
                  <a:pt x="120" y="360"/>
                  <a:pt x="240" y="0"/>
                  <a:pt x="360" y="0"/>
                </a:cubicBezTo>
                <a:cubicBezTo>
                  <a:pt x="480" y="0"/>
                  <a:pt x="630" y="630"/>
                  <a:pt x="720" y="720"/>
                </a:cubicBezTo>
              </a:path>
            </a:pathLst>
          </a:cu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602163" y="4031571"/>
            <a:ext cx="4044950" cy="1055688"/>
            <a:chOff x="2899" y="3050"/>
            <a:chExt cx="2548" cy="665"/>
          </a:xfrm>
        </p:grpSpPr>
        <p:sp>
          <p:nvSpPr>
            <p:cNvPr id="32804" name="Line 42"/>
            <p:cNvSpPr>
              <a:spLocks noChangeShapeType="1"/>
            </p:cNvSpPr>
            <p:nvPr/>
          </p:nvSpPr>
          <p:spPr bwMode="auto">
            <a:xfrm>
              <a:off x="3231" y="3383"/>
              <a:ext cx="887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05" name="Line 43"/>
            <p:cNvSpPr>
              <a:spLocks noChangeShapeType="1"/>
            </p:cNvSpPr>
            <p:nvPr/>
          </p:nvSpPr>
          <p:spPr bwMode="auto">
            <a:xfrm>
              <a:off x="4561" y="3383"/>
              <a:ext cx="886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06" name="Oval 45"/>
            <p:cNvSpPr>
              <a:spLocks noChangeArrowheads="1"/>
            </p:cNvSpPr>
            <p:nvPr/>
          </p:nvSpPr>
          <p:spPr bwMode="auto">
            <a:xfrm>
              <a:off x="2899" y="3272"/>
              <a:ext cx="332" cy="221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07" name="Rectangle 46"/>
            <p:cNvSpPr>
              <a:spLocks noChangeArrowheads="1"/>
            </p:cNvSpPr>
            <p:nvPr/>
          </p:nvSpPr>
          <p:spPr bwMode="auto">
            <a:xfrm>
              <a:off x="3010" y="3050"/>
              <a:ext cx="111" cy="6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2011363" y="2737759"/>
            <a:ext cx="703262" cy="519112"/>
            <a:chOff x="1267" y="1551"/>
            <a:chExt cx="443" cy="327"/>
          </a:xfrm>
        </p:grpSpPr>
        <p:sp>
          <p:nvSpPr>
            <p:cNvPr id="32802" name="Line 28"/>
            <p:cNvSpPr>
              <a:spLocks noChangeShapeType="1"/>
            </p:cNvSpPr>
            <p:nvPr/>
          </p:nvSpPr>
          <p:spPr bwMode="auto">
            <a:xfrm flipH="1">
              <a:off x="1267" y="1877"/>
              <a:ext cx="44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03" name="Rectangle 53"/>
            <p:cNvSpPr>
              <a:spLocks noChangeArrowheads="1"/>
            </p:cNvSpPr>
            <p:nvPr/>
          </p:nvSpPr>
          <p:spPr bwMode="auto">
            <a:xfrm>
              <a:off x="1417" y="1551"/>
              <a:ext cx="290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v </a:t>
              </a: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2001838" y="3755346"/>
            <a:ext cx="879475" cy="519113"/>
            <a:chOff x="1261" y="2192"/>
            <a:chExt cx="554" cy="327"/>
          </a:xfrm>
        </p:grpSpPr>
        <p:sp>
          <p:nvSpPr>
            <p:cNvPr id="32800" name="Line 19"/>
            <p:cNvSpPr>
              <a:spLocks noChangeShapeType="1"/>
            </p:cNvSpPr>
            <p:nvPr/>
          </p:nvSpPr>
          <p:spPr bwMode="auto">
            <a:xfrm>
              <a:off x="1261" y="2518"/>
              <a:ext cx="55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01" name="Rectangle 54"/>
            <p:cNvSpPr>
              <a:spLocks noChangeArrowheads="1"/>
            </p:cNvSpPr>
            <p:nvPr/>
          </p:nvSpPr>
          <p:spPr bwMode="auto">
            <a:xfrm>
              <a:off x="1417" y="2192"/>
              <a:ext cx="290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v </a:t>
              </a: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6453188" y="2899684"/>
            <a:ext cx="1236662" cy="519112"/>
            <a:chOff x="4065" y="1653"/>
            <a:chExt cx="779" cy="327"/>
          </a:xfrm>
        </p:grpSpPr>
        <p:sp>
          <p:nvSpPr>
            <p:cNvPr id="32798" name="Line 36"/>
            <p:cNvSpPr>
              <a:spLocks noChangeShapeType="1"/>
            </p:cNvSpPr>
            <p:nvPr/>
          </p:nvSpPr>
          <p:spPr bwMode="auto">
            <a:xfrm flipH="1">
              <a:off x="4065" y="1829"/>
              <a:ext cx="44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99" name="Rectangle 55"/>
            <p:cNvSpPr>
              <a:spLocks noChangeArrowheads="1"/>
            </p:cNvSpPr>
            <p:nvPr/>
          </p:nvSpPr>
          <p:spPr bwMode="auto">
            <a:xfrm>
              <a:off x="4554" y="1653"/>
              <a:ext cx="290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v </a:t>
              </a:r>
            </a:p>
          </p:txBody>
        </p: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151563" y="4539571"/>
            <a:ext cx="1084262" cy="519113"/>
            <a:chOff x="3875" y="2686"/>
            <a:chExt cx="683" cy="327"/>
          </a:xfrm>
        </p:grpSpPr>
        <p:sp>
          <p:nvSpPr>
            <p:cNvPr id="32796" name="Line 47"/>
            <p:cNvSpPr>
              <a:spLocks noChangeShapeType="1"/>
            </p:cNvSpPr>
            <p:nvPr/>
          </p:nvSpPr>
          <p:spPr bwMode="auto">
            <a:xfrm>
              <a:off x="4115" y="2846"/>
              <a:ext cx="44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97" name="Rectangle 56"/>
            <p:cNvSpPr>
              <a:spLocks noChangeArrowheads="1"/>
            </p:cNvSpPr>
            <p:nvPr/>
          </p:nvSpPr>
          <p:spPr bwMode="auto">
            <a:xfrm>
              <a:off x="3875" y="2686"/>
              <a:ext cx="290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v </a:t>
              </a: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2608263" y="2199596"/>
            <a:ext cx="1641475" cy="703263"/>
            <a:chOff x="1643" y="1212"/>
            <a:chExt cx="1034" cy="443"/>
          </a:xfrm>
        </p:grpSpPr>
        <p:grpSp>
          <p:nvGrpSpPr>
            <p:cNvPr id="32791" name="Group 50"/>
            <p:cNvGrpSpPr>
              <a:grpSpLocks/>
            </p:cNvGrpSpPr>
            <p:nvPr/>
          </p:nvGrpSpPr>
          <p:grpSpPr bwMode="auto">
            <a:xfrm>
              <a:off x="1643" y="1212"/>
              <a:ext cx="997" cy="443"/>
              <a:chOff x="1643" y="1896"/>
              <a:chExt cx="997" cy="443"/>
            </a:xfrm>
          </p:grpSpPr>
          <p:sp>
            <p:nvSpPr>
              <p:cNvPr id="32793" name="Line 29"/>
              <p:cNvSpPr>
                <a:spLocks noChangeShapeType="1"/>
              </p:cNvSpPr>
              <p:nvPr/>
            </p:nvSpPr>
            <p:spPr bwMode="auto">
              <a:xfrm>
                <a:off x="1643" y="1896"/>
                <a:ext cx="997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4" name="Line 30"/>
              <p:cNvSpPr>
                <a:spLocks noChangeShapeType="1"/>
              </p:cNvSpPr>
              <p:nvPr/>
            </p:nvSpPr>
            <p:spPr bwMode="auto">
              <a:xfrm flipV="1">
                <a:off x="2308" y="1896"/>
                <a:ext cx="0" cy="22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5" name="Line 31"/>
              <p:cNvSpPr>
                <a:spLocks noChangeShapeType="1"/>
              </p:cNvSpPr>
              <p:nvPr/>
            </p:nvSpPr>
            <p:spPr bwMode="auto">
              <a:xfrm>
                <a:off x="2308" y="2118"/>
                <a:ext cx="0" cy="2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92" name="Rectangle 57"/>
            <p:cNvSpPr>
              <a:spLocks noChangeArrowheads="1"/>
            </p:cNvSpPr>
            <p:nvPr/>
          </p:nvSpPr>
          <p:spPr bwMode="auto">
            <a:xfrm>
              <a:off x="2350" y="1277"/>
              <a:ext cx="327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A </a:t>
              </a:r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7064375" y="2182134"/>
            <a:ext cx="1644650" cy="703262"/>
            <a:chOff x="4450" y="1201"/>
            <a:chExt cx="1036" cy="443"/>
          </a:xfrm>
        </p:grpSpPr>
        <p:sp>
          <p:nvSpPr>
            <p:cNvPr id="32787" name="Line 37"/>
            <p:cNvSpPr>
              <a:spLocks noChangeShapeType="1"/>
            </p:cNvSpPr>
            <p:nvPr/>
          </p:nvSpPr>
          <p:spPr bwMode="auto">
            <a:xfrm>
              <a:off x="4450" y="1201"/>
              <a:ext cx="99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8" name="Line 38"/>
            <p:cNvSpPr>
              <a:spLocks noChangeShapeType="1"/>
            </p:cNvSpPr>
            <p:nvPr/>
          </p:nvSpPr>
          <p:spPr bwMode="auto">
            <a:xfrm flipV="1">
              <a:off x="5115" y="1201"/>
              <a:ext cx="0" cy="22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9" name="Line 39"/>
            <p:cNvSpPr>
              <a:spLocks noChangeShapeType="1"/>
            </p:cNvSpPr>
            <p:nvPr/>
          </p:nvSpPr>
          <p:spPr bwMode="auto">
            <a:xfrm>
              <a:off x="5115" y="1423"/>
              <a:ext cx="0" cy="22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90" name="Rectangle 58"/>
            <p:cNvSpPr>
              <a:spLocks noChangeArrowheads="1"/>
            </p:cNvSpPr>
            <p:nvPr/>
          </p:nvSpPr>
          <p:spPr bwMode="auto">
            <a:xfrm>
              <a:off x="5159" y="1268"/>
              <a:ext cx="327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A </a:t>
              </a:r>
            </a:p>
          </p:txBody>
        </p:sp>
      </p:grpSp>
      <p:sp>
        <p:nvSpPr>
          <p:cNvPr id="370748" name="Rectangle 60"/>
          <p:cNvSpPr>
            <a:spLocks noChangeArrowheads="1"/>
          </p:cNvSpPr>
          <p:nvPr/>
        </p:nvSpPr>
        <p:spPr bwMode="auto">
          <a:xfrm>
            <a:off x="922338" y="5346751"/>
            <a:ext cx="3273425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waves are reflected</a:t>
            </a:r>
          </a:p>
          <a:p>
            <a:r>
              <a:rPr lang="en-US">
                <a:solidFill>
                  <a:srgbClr val="000000"/>
                </a:solidFill>
              </a:rPr>
              <a:t>and inverted</a:t>
            </a:r>
          </a:p>
        </p:txBody>
      </p:sp>
      <p:sp>
        <p:nvSpPr>
          <p:cNvPr id="370749" name="Rectangle 61"/>
          <p:cNvSpPr>
            <a:spLocks noChangeArrowheads="1"/>
          </p:cNvSpPr>
          <p:nvPr/>
        </p:nvSpPr>
        <p:spPr bwMode="auto">
          <a:xfrm>
            <a:off x="5232400" y="5346751"/>
            <a:ext cx="3273425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waves are reflected</a:t>
            </a:r>
          </a:p>
          <a:p>
            <a:r>
              <a:rPr lang="en-US">
                <a:solidFill>
                  <a:srgbClr val="000000"/>
                </a:solidFill>
              </a:rPr>
              <a:t>and upright</a:t>
            </a:r>
          </a:p>
        </p:txBody>
      </p:sp>
    </p:spTree>
    <p:extLst>
      <p:ext uri="{BB962C8B-B14F-4D97-AF65-F5344CB8AC3E}">
        <p14:creationId xmlns:p14="http://schemas.microsoft.com/office/powerpoint/2010/main" val="175021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3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8" grpId="0"/>
      <p:bldP spid="370706" grpId="0" animBg="1"/>
      <p:bldP spid="370732" grpId="0" animBg="1"/>
      <p:bldP spid="370748" grpId="0"/>
      <p:bldP spid="3707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112679" y="404771"/>
            <a:ext cx="2390775" cy="2403475"/>
            <a:chOff x="6421438" y="2851088"/>
            <a:chExt cx="2390775" cy="2403475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6811512" y="2851088"/>
              <a:ext cx="2000701" cy="2403475"/>
              <a:chOff x="648" y="2146"/>
              <a:chExt cx="1152" cy="1384"/>
            </a:xfrm>
          </p:grpSpPr>
          <p:sp>
            <p:nvSpPr>
              <p:cNvPr id="9" name="Line 24"/>
              <p:cNvSpPr>
                <a:spLocks noChangeShapeType="1"/>
              </p:cNvSpPr>
              <p:nvPr/>
            </p:nvSpPr>
            <p:spPr bwMode="auto">
              <a:xfrm>
                <a:off x="648" y="2218"/>
                <a:ext cx="1152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utoShape 25"/>
              <p:cNvSpPr>
                <a:spLocks noChangeArrowheads="1"/>
              </p:cNvSpPr>
              <p:nvPr/>
            </p:nvSpPr>
            <p:spPr bwMode="auto">
              <a:xfrm flipV="1">
                <a:off x="1080" y="2218"/>
                <a:ext cx="144" cy="7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ine 29"/>
              <p:cNvSpPr>
                <a:spLocks noChangeShapeType="1"/>
              </p:cNvSpPr>
              <p:nvPr/>
            </p:nvSpPr>
            <p:spPr bwMode="auto">
              <a:xfrm flipH="1">
                <a:off x="720" y="2290"/>
                <a:ext cx="432" cy="115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30" descr="30%"/>
              <p:cNvSpPr>
                <a:spLocks noChangeArrowheads="1"/>
              </p:cNvSpPr>
              <p:nvPr/>
            </p:nvSpPr>
            <p:spPr bwMode="auto">
              <a:xfrm>
                <a:off x="648" y="3386"/>
                <a:ext cx="144" cy="144"/>
              </a:xfrm>
              <a:prstGeom prst="ellipse">
                <a:avLst/>
              </a:prstGeom>
              <a:pattFill prst="pct30">
                <a:fgClr>
                  <a:srgbClr val="333333"/>
                </a:fgClr>
                <a:bgClr>
                  <a:srgbClr val="FFFFFF"/>
                </a:bgClr>
              </a:patt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32"/>
              <p:cNvSpPr>
                <a:spLocks noChangeShapeType="1"/>
              </p:cNvSpPr>
              <p:nvPr/>
            </p:nvSpPr>
            <p:spPr bwMode="auto">
              <a:xfrm flipH="1" flipV="1">
                <a:off x="648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H="1" flipV="1">
                <a:off x="792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 flipH="1" flipV="1">
                <a:off x="936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H="1" flipV="1">
                <a:off x="1080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Line 36"/>
              <p:cNvSpPr>
                <a:spLocks noChangeShapeType="1"/>
              </p:cNvSpPr>
              <p:nvPr/>
            </p:nvSpPr>
            <p:spPr bwMode="auto">
              <a:xfrm flipH="1" flipV="1">
                <a:off x="1224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37"/>
              <p:cNvSpPr>
                <a:spLocks noChangeShapeType="1"/>
              </p:cNvSpPr>
              <p:nvPr/>
            </p:nvSpPr>
            <p:spPr bwMode="auto">
              <a:xfrm flipH="1" flipV="1">
                <a:off x="1368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 flipH="1" flipV="1">
                <a:off x="1512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39"/>
              <p:cNvSpPr>
                <a:spLocks noChangeShapeType="1"/>
              </p:cNvSpPr>
              <p:nvPr/>
            </p:nvSpPr>
            <p:spPr bwMode="auto">
              <a:xfrm flipH="1" flipV="1">
                <a:off x="1656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Line 47"/>
            <p:cNvSpPr>
              <a:spLocks noChangeShapeType="1"/>
            </p:cNvSpPr>
            <p:nvPr/>
          </p:nvSpPr>
          <p:spPr bwMode="auto">
            <a:xfrm flipH="1" flipV="1">
              <a:off x="6421438" y="4856081"/>
              <a:ext cx="262146" cy="13003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48"/>
            <p:cNvSpPr>
              <a:spLocks noChangeShapeType="1"/>
            </p:cNvSpPr>
            <p:nvPr/>
          </p:nvSpPr>
          <p:spPr bwMode="auto">
            <a:xfrm flipH="1" flipV="1">
              <a:off x="6467576" y="4981917"/>
              <a:ext cx="262146" cy="13003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49"/>
            <p:cNvSpPr>
              <a:spLocks noChangeShapeType="1"/>
            </p:cNvSpPr>
            <p:nvPr/>
          </p:nvSpPr>
          <p:spPr bwMode="auto">
            <a:xfrm flipH="1" flipV="1">
              <a:off x="6677293" y="4906416"/>
              <a:ext cx="140510" cy="7550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158933" y="3803836"/>
            <a:ext cx="6643165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the max. displacement </a:t>
            </a:r>
            <a:r>
              <a:rPr lang="en-US" dirty="0"/>
              <a:t>from </a:t>
            </a:r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502633" y="215788"/>
            <a:ext cx="5141151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We will learn about two cases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that exhibit (or nearly so) </a:t>
            </a:r>
            <a:r>
              <a:rPr lang="en-US" dirty="0" err="1" smtClean="0">
                <a:solidFill>
                  <a:srgbClr val="FF0000"/>
                </a:solidFill>
              </a:rPr>
              <a:t>SHM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98128" y="1736106"/>
            <a:ext cx="5194300" cy="1149350"/>
            <a:chOff x="498128" y="1736106"/>
            <a:chExt cx="5194300" cy="1149350"/>
          </a:xfrm>
        </p:grpSpPr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498128" y="1736106"/>
              <a:ext cx="5194300" cy="1149350"/>
              <a:chOff x="1494" y="1479"/>
              <a:chExt cx="2278" cy="504"/>
            </a:xfrm>
          </p:grpSpPr>
          <p:sp>
            <p:nvSpPr>
              <p:cNvPr id="22" name="Line 52"/>
              <p:cNvSpPr>
                <a:spLocks noChangeShapeType="1"/>
              </p:cNvSpPr>
              <p:nvPr/>
            </p:nvSpPr>
            <p:spPr bwMode="auto">
              <a:xfrm>
                <a:off x="1583" y="1983"/>
                <a:ext cx="21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53"/>
              <p:cNvSpPr>
                <a:spLocks noChangeArrowheads="1"/>
              </p:cNvSpPr>
              <p:nvPr/>
            </p:nvSpPr>
            <p:spPr bwMode="auto">
              <a:xfrm>
                <a:off x="2917" y="1551"/>
                <a:ext cx="534" cy="4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54"/>
              <p:cNvSpPr>
                <a:spLocks noChangeShapeType="1"/>
              </p:cNvSpPr>
              <p:nvPr/>
            </p:nvSpPr>
            <p:spPr bwMode="auto">
              <a:xfrm flipV="1">
                <a:off x="1583" y="1479"/>
                <a:ext cx="0" cy="5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Line 55"/>
              <p:cNvSpPr>
                <a:spLocks noChangeShapeType="1"/>
              </p:cNvSpPr>
              <p:nvPr/>
            </p:nvSpPr>
            <p:spPr bwMode="auto">
              <a:xfrm flipH="1" flipV="1">
                <a:off x="1494" y="1551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56"/>
              <p:cNvSpPr>
                <a:spLocks noChangeShapeType="1"/>
              </p:cNvSpPr>
              <p:nvPr/>
            </p:nvSpPr>
            <p:spPr bwMode="auto">
              <a:xfrm flipH="1" flipV="1">
                <a:off x="1494" y="1623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57"/>
              <p:cNvSpPr>
                <a:spLocks noChangeShapeType="1"/>
              </p:cNvSpPr>
              <p:nvPr/>
            </p:nvSpPr>
            <p:spPr bwMode="auto">
              <a:xfrm flipH="1" flipV="1">
                <a:off x="1494" y="1695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58"/>
              <p:cNvSpPr>
                <a:spLocks noChangeShapeType="1"/>
              </p:cNvSpPr>
              <p:nvPr/>
            </p:nvSpPr>
            <p:spPr bwMode="auto">
              <a:xfrm flipH="1" flipV="1">
                <a:off x="1494" y="1767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59"/>
              <p:cNvSpPr>
                <a:spLocks noChangeShapeType="1"/>
              </p:cNvSpPr>
              <p:nvPr/>
            </p:nvSpPr>
            <p:spPr bwMode="auto">
              <a:xfrm flipH="1" flipV="1">
                <a:off x="1494" y="1839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60"/>
              <p:cNvSpPr>
                <a:spLocks noChangeShapeType="1"/>
              </p:cNvSpPr>
              <p:nvPr/>
            </p:nvSpPr>
            <p:spPr bwMode="auto">
              <a:xfrm flipH="1" flipV="1">
                <a:off x="1494" y="1479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" name="Group 61"/>
              <p:cNvGrpSpPr>
                <a:grpSpLocks/>
              </p:cNvGrpSpPr>
              <p:nvPr/>
            </p:nvGrpSpPr>
            <p:grpSpPr bwMode="auto">
              <a:xfrm>
                <a:off x="1577" y="1671"/>
                <a:ext cx="1344" cy="192"/>
                <a:chOff x="1056" y="528"/>
                <a:chExt cx="1344" cy="192"/>
              </a:xfrm>
            </p:grpSpPr>
            <p:sp>
              <p:nvSpPr>
                <p:cNvPr id="3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160" y="624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528"/>
                  <a:ext cx="48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016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1920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824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632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440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296" y="528"/>
                  <a:ext cx="48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1056" y="624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56" name="Group 55"/>
            <p:cNvGrpSpPr/>
            <p:nvPr/>
          </p:nvGrpSpPr>
          <p:grpSpPr>
            <a:xfrm>
              <a:off x="5058888" y="2220684"/>
              <a:ext cx="498762" cy="213758"/>
              <a:chOff x="5058888" y="2220684"/>
              <a:chExt cx="498762" cy="213758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>
                <a:off x="5058888" y="2434442"/>
                <a:ext cx="439387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5118263" y="2327563"/>
                <a:ext cx="439387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5094513" y="2220684"/>
                <a:ext cx="273133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1286413" y="3020057"/>
            <a:ext cx="3382657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mass-spring system</a:t>
            </a:r>
            <a:endParaRPr lang="en-US" dirty="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6380913" y="3020057"/>
            <a:ext cx="1766830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pendulum</a:t>
            </a:r>
            <a:endParaRPr lang="en-US" dirty="0"/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745772" y="4536723"/>
            <a:ext cx="3039615" cy="138499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For m-s systems: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-- symbolized A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-- measured 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4890268" y="4536723"/>
            <a:ext cx="2877711" cy="138499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or pendulums: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-- symbolized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-- measured 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401388" y="3803836"/>
            <a:ext cx="1845377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amplitude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3192100" y="5395133"/>
            <a:ext cx="1284326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meters</a:t>
            </a:r>
            <a:endParaRPr lang="en-US" dirty="0"/>
          </a:p>
        </p:txBody>
      </p: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5163386" y="5391760"/>
            <a:ext cx="4004622" cy="138499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		   degrees,</a:t>
            </a:r>
          </a:p>
          <a:p>
            <a:pPr algn="l"/>
            <a:r>
              <a:rPr lang="en-US" dirty="0" smtClean="0"/>
              <a:t>in this class (although</a:t>
            </a:r>
          </a:p>
          <a:p>
            <a:pPr algn="l"/>
            <a:r>
              <a:rPr lang="en-US" dirty="0" smtClean="0"/>
              <a:t>radians could work, too)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9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8" grpId="0"/>
      <p:bldP spid="59" grpId="0"/>
      <p:bldP spid="61" grpId="0"/>
      <p:bldP spid="62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2971800" y="198438"/>
            <a:ext cx="335121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Wave Interference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1066915" y="788714"/>
            <a:ext cx="7060972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Two waves (unlike two objects) can occupy</a:t>
            </a:r>
          </a:p>
          <a:p>
            <a:r>
              <a:rPr lang="en-US" dirty="0">
                <a:solidFill>
                  <a:srgbClr val="FF0000"/>
                </a:solidFill>
              </a:rPr>
              <a:t>the same place at the same time. </a:t>
            </a:r>
          </a:p>
        </p:txBody>
      </p:sp>
      <p:sp>
        <p:nvSpPr>
          <p:cNvPr id="371723" name="Rectangle 11"/>
          <p:cNvSpPr>
            <a:spLocks noChangeArrowheads="1"/>
          </p:cNvSpPr>
          <p:nvPr/>
        </p:nvSpPr>
        <p:spPr bwMode="auto">
          <a:xfrm>
            <a:off x="277813" y="1931130"/>
            <a:ext cx="426243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constructive interference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4795838" y="1931130"/>
            <a:ext cx="408463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destructive interference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71726" name="Rectangle 14"/>
          <p:cNvSpPr>
            <a:spLocks noChangeArrowheads="1"/>
          </p:cNvSpPr>
          <p:nvPr/>
        </p:nvSpPr>
        <p:spPr bwMode="auto">
          <a:xfrm>
            <a:off x="1116245" y="2371652"/>
            <a:ext cx="2545890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amplitudes are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additive</a:t>
            </a:r>
          </a:p>
        </p:txBody>
      </p:sp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5326622" y="2371651"/>
            <a:ext cx="2977032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amplitudes have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 canceling effect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92100" y="5107033"/>
            <a:ext cx="4270375" cy="0"/>
            <a:chOff x="184" y="3303"/>
            <a:chExt cx="2690" cy="0"/>
          </a:xfrm>
        </p:grpSpPr>
        <p:sp>
          <p:nvSpPr>
            <p:cNvPr id="33857" name="Line 20"/>
            <p:cNvSpPr>
              <a:spLocks noChangeShapeType="1"/>
            </p:cNvSpPr>
            <p:nvPr/>
          </p:nvSpPr>
          <p:spPr bwMode="auto">
            <a:xfrm>
              <a:off x="184" y="3303"/>
              <a:ext cx="1170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58" name="Line 21"/>
            <p:cNvSpPr>
              <a:spLocks noChangeShapeType="1"/>
            </p:cNvSpPr>
            <p:nvPr/>
          </p:nvSpPr>
          <p:spPr bwMode="auto">
            <a:xfrm>
              <a:off x="1704" y="3303"/>
              <a:ext cx="1170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292100" y="6157913"/>
            <a:ext cx="4178300" cy="0"/>
            <a:chOff x="184" y="3879"/>
            <a:chExt cx="2632" cy="0"/>
          </a:xfrm>
        </p:grpSpPr>
        <p:sp>
          <p:nvSpPr>
            <p:cNvPr id="33854" name="Line 22"/>
            <p:cNvSpPr>
              <a:spLocks noChangeShapeType="1"/>
            </p:cNvSpPr>
            <p:nvPr/>
          </p:nvSpPr>
          <p:spPr bwMode="auto">
            <a:xfrm>
              <a:off x="184" y="3879"/>
              <a:ext cx="643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55" name="Line 23"/>
            <p:cNvSpPr>
              <a:spLocks noChangeShapeType="1"/>
            </p:cNvSpPr>
            <p:nvPr/>
          </p:nvSpPr>
          <p:spPr bwMode="auto">
            <a:xfrm>
              <a:off x="1178" y="3879"/>
              <a:ext cx="643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56" name="Line 24"/>
            <p:cNvSpPr>
              <a:spLocks noChangeShapeType="1"/>
            </p:cNvSpPr>
            <p:nvPr/>
          </p:nvSpPr>
          <p:spPr bwMode="auto">
            <a:xfrm>
              <a:off x="2172" y="3879"/>
              <a:ext cx="644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92100" y="3709461"/>
            <a:ext cx="4178300" cy="457200"/>
            <a:chOff x="184" y="2543"/>
            <a:chExt cx="2632" cy="288"/>
          </a:xfrm>
        </p:grpSpPr>
        <p:sp>
          <p:nvSpPr>
            <p:cNvPr id="33847" name="Line 17"/>
            <p:cNvSpPr>
              <a:spLocks noChangeShapeType="1"/>
            </p:cNvSpPr>
            <p:nvPr/>
          </p:nvSpPr>
          <p:spPr bwMode="auto">
            <a:xfrm>
              <a:off x="184" y="2759"/>
              <a:ext cx="643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48" name="Line 18"/>
            <p:cNvSpPr>
              <a:spLocks noChangeShapeType="1"/>
            </p:cNvSpPr>
            <p:nvPr/>
          </p:nvSpPr>
          <p:spPr bwMode="auto">
            <a:xfrm>
              <a:off x="1178" y="2759"/>
              <a:ext cx="643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49" name="Line 19"/>
            <p:cNvSpPr>
              <a:spLocks noChangeShapeType="1"/>
            </p:cNvSpPr>
            <p:nvPr/>
          </p:nvSpPr>
          <p:spPr bwMode="auto">
            <a:xfrm>
              <a:off x="2172" y="2759"/>
              <a:ext cx="644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50" name="Freeform 25"/>
            <p:cNvSpPr>
              <a:spLocks/>
            </p:cNvSpPr>
            <p:nvPr/>
          </p:nvSpPr>
          <p:spPr bwMode="auto">
            <a:xfrm>
              <a:off x="827" y="2543"/>
              <a:ext cx="351" cy="216"/>
            </a:xfrm>
            <a:custGeom>
              <a:avLst/>
              <a:gdLst>
                <a:gd name="T0" fmla="*/ 0 w 1080"/>
                <a:gd name="T1" fmla="*/ 0 h 540"/>
                <a:gd name="T2" fmla="*/ 0 w 1080"/>
                <a:gd name="T3" fmla="*/ 0 h 540"/>
                <a:gd name="T4" fmla="*/ 0 w 1080"/>
                <a:gd name="T5" fmla="*/ 0 h 540"/>
                <a:gd name="T6" fmla="*/ 0 60000 65536"/>
                <a:gd name="T7" fmla="*/ 0 60000 65536"/>
                <a:gd name="T8" fmla="*/ 0 60000 65536"/>
                <a:gd name="T9" fmla="*/ 0 w 1080"/>
                <a:gd name="T10" fmla="*/ 0 h 540"/>
                <a:gd name="T11" fmla="*/ 1080 w 108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54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60" y="390"/>
                    <a:pt x="1080" y="54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51" name="Freeform 26"/>
            <p:cNvSpPr>
              <a:spLocks/>
            </p:cNvSpPr>
            <p:nvPr/>
          </p:nvSpPr>
          <p:spPr bwMode="auto">
            <a:xfrm>
              <a:off x="1821" y="2615"/>
              <a:ext cx="351" cy="144"/>
            </a:xfrm>
            <a:custGeom>
              <a:avLst/>
              <a:gdLst>
                <a:gd name="T0" fmla="*/ 0 w 1080"/>
                <a:gd name="T1" fmla="*/ 0 h 360"/>
                <a:gd name="T2" fmla="*/ 0 w 1080"/>
                <a:gd name="T3" fmla="*/ 0 h 360"/>
                <a:gd name="T4" fmla="*/ 0 w 1080"/>
                <a:gd name="T5" fmla="*/ 0 h 360"/>
                <a:gd name="T6" fmla="*/ 0 60000 65536"/>
                <a:gd name="T7" fmla="*/ 0 60000 65536"/>
                <a:gd name="T8" fmla="*/ 0 60000 65536"/>
                <a:gd name="T9" fmla="*/ 0 w 1080"/>
                <a:gd name="T10" fmla="*/ 0 h 360"/>
                <a:gd name="T11" fmla="*/ 1080 w 1080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360">
                  <a:moveTo>
                    <a:pt x="0" y="360"/>
                  </a:moveTo>
                  <a:cubicBezTo>
                    <a:pt x="180" y="180"/>
                    <a:pt x="360" y="0"/>
                    <a:pt x="540" y="0"/>
                  </a:cubicBezTo>
                  <a:cubicBezTo>
                    <a:pt x="720" y="0"/>
                    <a:pt x="1020" y="270"/>
                    <a:pt x="1080" y="36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52" name="Line 30"/>
            <p:cNvSpPr>
              <a:spLocks noChangeShapeType="1"/>
            </p:cNvSpPr>
            <p:nvPr/>
          </p:nvSpPr>
          <p:spPr bwMode="auto">
            <a:xfrm>
              <a:off x="827" y="2831"/>
              <a:ext cx="35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53" name="Line 31"/>
            <p:cNvSpPr>
              <a:spLocks noChangeShapeType="1"/>
            </p:cNvSpPr>
            <p:nvPr/>
          </p:nvSpPr>
          <p:spPr bwMode="auto">
            <a:xfrm flipH="1">
              <a:off x="1821" y="2831"/>
              <a:ext cx="35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722813" y="6148388"/>
            <a:ext cx="3978275" cy="0"/>
            <a:chOff x="2975" y="3873"/>
            <a:chExt cx="2506" cy="0"/>
          </a:xfrm>
        </p:grpSpPr>
        <p:sp>
          <p:nvSpPr>
            <p:cNvPr id="33844" name="Line 37"/>
            <p:cNvSpPr>
              <a:spLocks noChangeShapeType="1"/>
            </p:cNvSpPr>
            <p:nvPr/>
          </p:nvSpPr>
          <p:spPr bwMode="auto">
            <a:xfrm>
              <a:off x="2975" y="3873"/>
              <a:ext cx="613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45" name="Line 38"/>
            <p:cNvSpPr>
              <a:spLocks noChangeShapeType="1"/>
            </p:cNvSpPr>
            <p:nvPr/>
          </p:nvSpPr>
          <p:spPr bwMode="auto">
            <a:xfrm>
              <a:off x="3922" y="3873"/>
              <a:ext cx="61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46" name="Line 39"/>
            <p:cNvSpPr>
              <a:spLocks noChangeShapeType="1"/>
            </p:cNvSpPr>
            <p:nvPr/>
          </p:nvSpPr>
          <p:spPr bwMode="auto">
            <a:xfrm>
              <a:off x="4869" y="3873"/>
              <a:ext cx="61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4722813" y="3699936"/>
            <a:ext cx="3978275" cy="652462"/>
            <a:chOff x="2975" y="2537"/>
            <a:chExt cx="2506" cy="411"/>
          </a:xfrm>
        </p:grpSpPr>
        <p:sp>
          <p:nvSpPr>
            <p:cNvPr id="33837" name="Line 34"/>
            <p:cNvSpPr>
              <a:spLocks noChangeShapeType="1"/>
            </p:cNvSpPr>
            <p:nvPr/>
          </p:nvSpPr>
          <p:spPr bwMode="auto">
            <a:xfrm>
              <a:off x="2975" y="2753"/>
              <a:ext cx="613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38" name="Line 35"/>
            <p:cNvSpPr>
              <a:spLocks noChangeShapeType="1"/>
            </p:cNvSpPr>
            <p:nvPr/>
          </p:nvSpPr>
          <p:spPr bwMode="auto">
            <a:xfrm>
              <a:off x="3922" y="2753"/>
              <a:ext cx="61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39" name="Line 36"/>
            <p:cNvSpPr>
              <a:spLocks noChangeShapeType="1"/>
            </p:cNvSpPr>
            <p:nvPr/>
          </p:nvSpPr>
          <p:spPr bwMode="auto">
            <a:xfrm>
              <a:off x="4869" y="2753"/>
              <a:ext cx="61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40" name="Freeform 40"/>
            <p:cNvSpPr>
              <a:spLocks/>
            </p:cNvSpPr>
            <p:nvPr/>
          </p:nvSpPr>
          <p:spPr bwMode="auto">
            <a:xfrm>
              <a:off x="3588" y="2537"/>
              <a:ext cx="334" cy="216"/>
            </a:xfrm>
            <a:custGeom>
              <a:avLst/>
              <a:gdLst>
                <a:gd name="T0" fmla="*/ 0 w 1080"/>
                <a:gd name="T1" fmla="*/ 0 h 540"/>
                <a:gd name="T2" fmla="*/ 0 w 1080"/>
                <a:gd name="T3" fmla="*/ 0 h 540"/>
                <a:gd name="T4" fmla="*/ 0 w 1080"/>
                <a:gd name="T5" fmla="*/ 0 h 540"/>
                <a:gd name="T6" fmla="*/ 0 60000 65536"/>
                <a:gd name="T7" fmla="*/ 0 60000 65536"/>
                <a:gd name="T8" fmla="*/ 0 60000 65536"/>
                <a:gd name="T9" fmla="*/ 0 w 1080"/>
                <a:gd name="T10" fmla="*/ 0 h 540"/>
                <a:gd name="T11" fmla="*/ 1080 w 108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54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60" y="390"/>
                    <a:pt x="1080" y="54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41" name="Line 41"/>
            <p:cNvSpPr>
              <a:spLocks noChangeShapeType="1"/>
            </p:cNvSpPr>
            <p:nvPr/>
          </p:nvSpPr>
          <p:spPr bwMode="auto">
            <a:xfrm>
              <a:off x="3588" y="2825"/>
              <a:ext cx="33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42" name="Line 42"/>
            <p:cNvSpPr>
              <a:spLocks noChangeShapeType="1"/>
            </p:cNvSpPr>
            <p:nvPr/>
          </p:nvSpPr>
          <p:spPr bwMode="auto">
            <a:xfrm flipH="1">
              <a:off x="4516" y="2948"/>
              <a:ext cx="335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43" name="Freeform 45"/>
            <p:cNvSpPr>
              <a:spLocks/>
            </p:cNvSpPr>
            <p:nvPr/>
          </p:nvSpPr>
          <p:spPr bwMode="auto">
            <a:xfrm>
              <a:off x="4534" y="2753"/>
              <a:ext cx="335" cy="144"/>
            </a:xfrm>
            <a:custGeom>
              <a:avLst/>
              <a:gdLst>
                <a:gd name="T0" fmla="*/ 0 w 1080"/>
                <a:gd name="T1" fmla="*/ 0 h 360"/>
                <a:gd name="T2" fmla="*/ 0 w 1080"/>
                <a:gd name="T3" fmla="*/ 0 h 360"/>
                <a:gd name="T4" fmla="*/ 0 w 1080"/>
                <a:gd name="T5" fmla="*/ 0 h 360"/>
                <a:gd name="T6" fmla="*/ 0 60000 65536"/>
                <a:gd name="T7" fmla="*/ 0 60000 65536"/>
                <a:gd name="T8" fmla="*/ 0 60000 65536"/>
                <a:gd name="T9" fmla="*/ 0 w 1080"/>
                <a:gd name="T10" fmla="*/ 0 h 360"/>
                <a:gd name="T11" fmla="*/ 1080 w 1080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360">
                  <a:moveTo>
                    <a:pt x="0" y="0"/>
                  </a:moveTo>
                  <a:cubicBezTo>
                    <a:pt x="180" y="180"/>
                    <a:pt x="360" y="360"/>
                    <a:pt x="540" y="360"/>
                  </a:cubicBezTo>
                  <a:cubicBezTo>
                    <a:pt x="720" y="360"/>
                    <a:pt x="990" y="30"/>
                    <a:pt x="1080" y="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722813" y="5105445"/>
            <a:ext cx="4067175" cy="0"/>
            <a:chOff x="2975" y="3302"/>
            <a:chExt cx="2562" cy="0"/>
          </a:xfrm>
        </p:grpSpPr>
        <p:sp>
          <p:nvSpPr>
            <p:cNvPr id="33835" name="Line 46"/>
            <p:cNvSpPr>
              <a:spLocks noChangeShapeType="1"/>
            </p:cNvSpPr>
            <p:nvPr/>
          </p:nvSpPr>
          <p:spPr bwMode="auto">
            <a:xfrm>
              <a:off x="2975" y="3302"/>
              <a:ext cx="1114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36" name="Line 47"/>
            <p:cNvSpPr>
              <a:spLocks noChangeShapeType="1"/>
            </p:cNvSpPr>
            <p:nvPr/>
          </p:nvSpPr>
          <p:spPr bwMode="auto">
            <a:xfrm>
              <a:off x="4423" y="3302"/>
              <a:ext cx="1114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1765" name="Rectangle 53"/>
          <p:cNvSpPr>
            <a:spLocks noChangeArrowheads="1"/>
          </p:cNvSpPr>
          <p:nvPr/>
        </p:nvSpPr>
        <p:spPr bwMode="auto">
          <a:xfrm>
            <a:off x="715963" y="3466573"/>
            <a:ext cx="6540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1766" name="Rectangle 54"/>
          <p:cNvSpPr>
            <a:spLocks noChangeArrowheads="1"/>
          </p:cNvSpPr>
          <p:nvPr/>
        </p:nvSpPr>
        <p:spPr bwMode="auto">
          <a:xfrm>
            <a:off x="3436938" y="3488798"/>
            <a:ext cx="6540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2149475" y="4535533"/>
            <a:ext cx="1966913" cy="571500"/>
            <a:chOff x="1354" y="2943"/>
            <a:chExt cx="1239" cy="360"/>
          </a:xfrm>
        </p:grpSpPr>
        <p:sp>
          <p:nvSpPr>
            <p:cNvPr id="33833" name="Freeform 27"/>
            <p:cNvSpPr>
              <a:spLocks/>
            </p:cNvSpPr>
            <p:nvPr/>
          </p:nvSpPr>
          <p:spPr bwMode="auto">
            <a:xfrm>
              <a:off x="1354" y="2943"/>
              <a:ext cx="350" cy="360"/>
            </a:xfrm>
            <a:custGeom>
              <a:avLst/>
              <a:gdLst>
                <a:gd name="T0" fmla="*/ 0 w 1080"/>
                <a:gd name="T1" fmla="*/ 0 h 900"/>
                <a:gd name="T2" fmla="*/ 0 w 1080"/>
                <a:gd name="T3" fmla="*/ 0 h 900"/>
                <a:gd name="T4" fmla="*/ 0 w 1080"/>
                <a:gd name="T5" fmla="*/ 0 h 900"/>
                <a:gd name="T6" fmla="*/ 0 60000 65536"/>
                <a:gd name="T7" fmla="*/ 0 60000 65536"/>
                <a:gd name="T8" fmla="*/ 0 60000 65536"/>
                <a:gd name="T9" fmla="*/ 0 w 1080"/>
                <a:gd name="T10" fmla="*/ 0 h 900"/>
                <a:gd name="T11" fmla="*/ 1080 w 1080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900">
                  <a:moveTo>
                    <a:pt x="0" y="900"/>
                  </a:moveTo>
                  <a:cubicBezTo>
                    <a:pt x="180" y="450"/>
                    <a:pt x="360" y="0"/>
                    <a:pt x="540" y="0"/>
                  </a:cubicBezTo>
                  <a:cubicBezTo>
                    <a:pt x="720" y="0"/>
                    <a:pt x="1050" y="720"/>
                    <a:pt x="1080" y="90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34" name="Rectangle 55"/>
            <p:cNvSpPr>
              <a:spLocks noChangeArrowheads="1"/>
            </p:cNvSpPr>
            <p:nvPr/>
          </p:nvSpPr>
          <p:spPr bwMode="auto">
            <a:xfrm>
              <a:off x="1754" y="2944"/>
              <a:ext cx="839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A</a:t>
              </a:r>
              <a:r>
                <a:rPr lang="en-US" baseline="-25000">
                  <a:solidFill>
                    <a:srgbClr val="000000"/>
                  </a:solidFill>
                </a:rPr>
                <a:t>1</a:t>
              </a:r>
              <a:r>
                <a:rPr lang="en-US">
                  <a:solidFill>
                    <a:srgbClr val="000000"/>
                  </a:solidFill>
                </a:rPr>
                <a:t> + A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2890838" y="5600700"/>
            <a:ext cx="1273175" cy="671513"/>
            <a:chOff x="1821" y="3528"/>
            <a:chExt cx="802" cy="423"/>
          </a:xfrm>
        </p:grpSpPr>
        <p:sp>
          <p:nvSpPr>
            <p:cNvPr id="33830" name="Freeform 28"/>
            <p:cNvSpPr>
              <a:spLocks/>
            </p:cNvSpPr>
            <p:nvPr/>
          </p:nvSpPr>
          <p:spPr bwMode="auto">
            <a:xfrm>
              <a:off x="1821" y="3663"/>
              <a:ext cx="351" cy="216"/>
            </a:xfrm>
            <a:custGeom>
              <a:avLst/>
              <a:gdLst>
                <a:gd name="T0" fmla="*/ 0 w 1080"/>
                <a:gd name="T1" fmla="*/ 0 h 540"/>
                <a:gd name="T2" fmla="*/ 0 w 1080"/>
                <a:gd name="T3" fmla="*/ 0 h 540"/>
                <a:gd name="T4" fmla="*/ 0 w 1080"/>
                <a:gd name="T5" fmla="*/ 0 h 540"/>
                <a:gd name="T6" fmla="*/ 0 60000 65536"/>
                <a:gd name="T7" fmla="*/ 0 60000 65536"/>
                <a:gd name="T8" fmla="*/ 0 60000 65536"/>
                <a:gd name="T9" fmla="*/ 0 w 1080"/>
                <a:gd name="T10" fmla="*/ 0 h 540"/>
                <a:gd name="T11" fmla="*/ 1080 w 108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54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60" y="390"/>
                    <a:pt x="1080" y="54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31" name="Line 33"/>
            <p:cNvSpPr>
              <a:spLocks noChangeShapeType="1"/>
            </p:cNvSpPr>
            <p:nvPr/>
          </p:nvSpPr>
          <p:spPr bwMode="auto">
            <a:xfrm>
              <a:off x="1821" y="3951"/>
              <a:ext cx="35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32" name="Rectangle 56"/>
            <p:cNvSpPr>
              <a:spLocks noChangeArrowheads="1"/>
            </p:cNvSpPr>
            <p:nvPr/>
          </p:nvSpPr>
          <p:spPr bwMode="auto">
            <a:xfrm>
              <a:off x="2211" y="3528"/>
              <a:ext cx="412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A</a:t>
              </a:r>
              <a:r>
                <a:rPr lang="en-US" baseline="-25000">
                  <a:solidFill>
                    <a:srgbClr val="000000"/>
                  </a:solidFill>
                </a:rPr>
                <a:t>1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744538" y="5610225"/>
            <a:ext cx="1125537" cy="661988"/>
            <a:chOff x="469" y="3534"/>
            <a:chExt cx="709" cy="417"/>
          </a:xfrm>
        </p:grpSpPr>
        <p:sp>
          <p:nvSpPr>
            <p:cNvPr id="33827" name="Freeform 29"/>
            <p:cNvSpPr>
              <a:spLocks/>
            </p:cNvSpPr>
            <p:nvPr/>
          </p:nvSpPr>
          <p:spPr bwMode="auto">
            <a:xfrm>
              <a:off x="827" y="3735"/>
              <a:ext cx="351" cy="144"/>
            </a:xfrm>
            <a:custGeom>
              <a:avLst/>
              <a:gdLst>
                <a:gd name="T0" fmla="*/ 0 w 1080"/>
                <a:gd name="T1" fmla="*/ 0 h 360"/>
                <a:gd name="T2" fmla="*/ 0 w 1080"/>
                <a:gd name="T3" fmla="*/ 0 h 360"/>
                <a:gd name="T4" fmla="*/ 0 w 1080"/>
                <a:gd name="T5" fmla="*/ 0 h 360"/>
                <a:gd name="T6" fmla="*/ 0 60000 65536"/>
                <a:gd name="T7" fmla="*/ 0 60000 65536"/>
                <a:gd name="T8" fmla="*/ 0 60000 65536"/>
                <a:gd name="T9" fmla="*/ 0 w 1080"/>
                <a:gd name="T10" fmla="*/ 0 h 360"/>
                <a:gd name="T11" fmla="*/ 1080 w 1080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360">
                  <a:moveTo>
                    <a:pt x="0" y="360"/>
                  </a:moveTo>
                  <a:cubicBezTo>
                    <a:pt x="180" y="180"/>
                    <a:pt x="360" y="0"/>
                    <a:pt x="540" y="0"/>
                  </a:cubicBezTo>
                  <a:cubicBezTo>
                    <a:pt x="720" y="0"/>
                    <a:pt x="1020" y="270"/>
                    <a:pt x="1080" y="36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28" name="Line 32"/>
            <p:cNvSpPr>
              <a:spLocks noChangeShapeType="1"/>
            </p:cNvSpPr>
            <p:nvPr/>
          </p:nvSpPr>
          <p:spPr bwMode="auto">
            <a:xfrm flipH="1">
              <a:off x="827" y="3951"/>
              <a:ext cx="35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29" name="Rectangle 57"/>
            <p:cNvSpPr>
              <a:spLocks noChangeArrowheads="1"/>
            </p:cNvSpPr>
            <p:nvPr/>
          </p:nvSpPr>
          <p:spPr bwMode="auto">
            <a:xfrm>
              <a:off x="469" y="3534"/>
              <a:ext cx="412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A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71770" name="Rectangle 58"/>
          <p:cNvSpPr>
            <a:spLocks noChangeArrowheads="1"/>
          </p:cNvSpPr>
          <p:nvPr/>
        </p:nvSpPr>
        <p:spPr bwMode="auto">
          <a:xfrm>
            <a:off x="7726363" y="4019023"/>
            <a:ext cx="6540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1771" name="Rectangle 59"/>
          <p:cNvSpPr>
            <a:spLocks noChangeArrowheads="1"/>
          </p:cNvSpPr>
          <p:nvPr/>
        </p:nvSpPr>
        <p:spPr bwMode="auto">
          <a:xfrm>
            <a:off x="5119688" y="3503086"/>
            <a:ext cx="6540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5126038" y="4991145"/>
            <a:ext cx="1895475" cy="725488"/>
            <a:chOff x="3229" y="3230"/>
            <a:chExt cx="1194" cy="457"/>
          </a:xfrm>
        </p:grpSpPr>
        <p:sp>
          <p:nvSpPr>
            <p:cNvPr id="33822" name="Freeform 48"/>
            <p:cNvSpPr>
              <a:spLocks/>
            </p:cNvSpPr>
            <p:nvPr/>
          </p:nvSpPr>
          <p:spPr bwMode="auto">
            <a:xfrm flipV="1">
              <a:off x="4089" y="3230"/>
              <a:ext cx="334" cy="72"/>
            </a:xfrm>
            <a:custGeom>
              <a:avLst/>
              <a:gdLst>
                <a:gd name="T0" fmla="*/ 0 w 1080"/>
                <a:gd name="T1" fmla="*/ 0 h 180"/>
                <a:gd name="T2" fmla="*/ 0 w 1080"/>
                <a:gd name="T3" fmla="*/ 0 h 180"/>
                <a:gd name="T4" fmla="*/ 0 w 1080"/>
                <a:gd name="T5" fmla="*/ 0 h 180"/>
                <a:gd name="T6" fmla="*/ 0 60000 65536"/>
                <a:gd name="T7" fmla="*/ 0 60000 65536"/>
                <a:gd name="T8" fmla="*/ 0 60000 65536"/>
                <a:gd name="T9" fmla="*/ 0 w 1080"/>
                <a:gd name="T10" fmla="*/ 0 h 180"/>
                <a:gd name="T11" fmla="*/ 1080 w 1080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180">
                  <a:moveTo>
                    <a:pt x="0" y="0"/>
                  </a:moveTo>
                  <a:cubicBezTo>
                    <a:pt x="180" y="90"/>
                    <a:pt x="360" y="180"/>
                    <a:pt x="540" y="180"/>
                  </a:cubicBezTo>
                  <a:cubicBezTo>
                    <a:pt x="720" y="180"/>
                    <a:pt x="1020" y="0"/>
                    <a:pt x="1080" y="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3823" name="Group 76"/>
            <p:cNvGrpSpPr>
              <a:grpSpLocks/>
            </p:cNvGrpSpPr>
            <p:nvPr/>
          </p:nvGrpSpPr>
          <p:grpSpPr bwMode="auto">
            <a:xfrm flipV="1">
              <a:off x="4040" y="3293"/>
              <a:ext cx="254" cy="243"/>
              <a:chOff x="4149" y="2324"/>
              <a:chExt cx="254" cy="243"/>
            </a:xfrm>
          </p:grpSpPr>
          <p:sp>
            <p:nvSpPr>
              <p:cNvPr id="33825" name="Line 49"/>
              <p:cNvSpPr>
                <a:spLocks noChangeShapeType="1"/>
              </p:cNvSpPr>
              <p:nvPr/>
            </p:nvSpPr>
            <p:spPr bwMode="auto">
              <a:xfrm flipH="1">
                <a:off x="4347" y="2351"/>
                <a:ext cx="56" cy="21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6" name="Line 50"/>
              <p:cNvSpPr>
                <a:spLocks noChangeShapeType="1"/>
              </p:cNvSpPr>
              <p:nvPr/>
            </p:nvSpPr>
            <p:spPr bwMode="auto">
              <a:xfrm flipH="1" flipV="1">
                <a:off x="4149" y="2324"/>
                <a:ext cx="254" cy="2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824" name="Rectangle 60"/>
            <p:cNvSpPr>
              <a:spLocks noChangeArrowheads="1"/>
            </p:cNvSpPr>
            <p:nvPr/>
          </p:nvSpPr>
          <p:spPr bwMode="auto">
            <a:xfrm>
              <a:off x="3229" y="3360"/>
              <a:ext cx="833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A</a:t>
              </a:r>
              <a:r>
                <a:rPr lang="en-US" baseline="-25000">
                  <a:solidFill>
                    <a:srgbClr val="000000"/>
                  </a:solidFill>
                </a:rPr>
                <a:t>1</a:t>
              </a:r>
              <a:r>
                <a:rPr lang="en-US">
                  <a:solidFill>
                    <a:srgbClr val="000000"/>
                  </a:solidFill>
                </a:rPr>
                <a:t> – A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5321300" y="6022975"/>
            <a:ext cx="904875" cy="606425"/>
            <a:chOff x="3352" y="3794"/>
            <a:chExt cx="570" cy="382"/>
          </a:xfrm>
        </p:grpSpPr>
        <p:sp>
          <p:nvSpPr>
            <p:cNvPr id="33819" name="Line 43"/>
            <p:cNvSpPr>
              <a:spLocks noChangeShapeType="1"/>
            </p:cNvSpPr>
            <p:nvPr/>
          </p:nvSpPr>
          <p:spPr bwMode="auto">
            <a:xfrm flipH="1">
              <a:off x="3588" y="3794"/>
              <a:ext cx="33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20" name="Freeform 51"/>
            <p:cNvSpPr>
              <a:spLocks/>
            </p:cNvSpPr>
            <p:nvPr/>
          </p:nvSpPr>
          <p:spPr bwMode="auto">
            <a:xfrm>
              <a:off x="3588" y="3866"/>
              <a:ext cx="334" cy="144"/>
            </a:xfrm>
            <a:custGeom>
              <a:avLst/>
              <a:gdLst>
                <a:gd name="T0" fmla="*/ 0 w 1080"/>
                <a:gd name="T1" fmla="*/ 0 h 360"/>
                <a:gd name="T2" fmla="*/ 0 w 1080"/>
                <a:gd name="T3" fmla="*/ 0 h 360"/>
                <a:gd name="T4" fmla="*/ 0 w 1080"/>
                <a:gd name="T5" fmla="*/ 0 h 360"/>
                <a:gd name="T6" fmla="*/ 0 60000 65536"/>
                <a:gd name="T7" fmla="*/ 0 60000 65536"/>
                <a:gd name="T8" fmla="*/ 0 60000 65536"/>
                <a:gd name="T9" fmla="*/ 0 w 1080"/>
                <a:gd name="T10" fmla="*/ 0 h 360"/>
                <a:gd name="T11" fmla="*/ 1080 w 1080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360">
                  <a:moveTo>
                    <a:pt x="0" y="0"/>
                  </a:moveTo>
                  <a:cubicBezTo>
                    <a:pt x="180" y="180"/>
                    <a:pt x="360" y="360"/>
                    <a:pt x="540" y="360"/>
                  </a:cubicBezTo>
                  <a:cubicBezTo>
                    <a:pt x="720" y="360"/>
                    <a:pt x="990" y="30"/>
                    <a:pt x="1080" y="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21" name="Rectangle 61"/>
            <p:cNvSpPr>
              <a:spLocks noChangeArrowheads="1"/>
            </p:cNvSpPr>
            <p:nvPr/>
          </p:nvSpPr>
          <p:spPr bwMode="auto">
            <a:xfrm>
              <a:off x="3352" y="3849"/>
              <a:ext cx="412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A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7197725" y="5594350"/>
            <a:ext cx="1209675" cy="657225"/>
            <a:chOff x="4534" y="3524"/>
            <a:chExt cx="762" cy="414"/>
          </a:xfrm>
        </p:grpSpPr>
        <p:sp>
          <p:nvSpPr>
            <p:cNvPr id="33816" name="Line 44"/>
            <p:cNvSpPr>
              <a:spLocks noChangeShapeType="1"/>
            </p:cNvSpPr>
            <p:nvPr/>
          </p:nvSpPr>
          <p:spPr bwMode="auto">
            <a:xfrm>
              <a:off x="4534" y="3938"/>
              <a:ext cx="33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7" name="Freeform 52"/>
            <p:cNvSpPr>
              <a:spLocks/>
            </p:cNvSpPr>
            <p:nvPr/>
          </p:nvSpPr>
          <p:spPr bwMode="auto">
            <a:xfrm>
              <a:off x="4534" y="3650"/>
              <a:ext cx="335" cy="216"/>
            </a:xfrm>
            <a:custGeom>
              <a:avLst/>
              <a:gdLst>
                <a:gd name="T0" fmla="*/ 0 w 1080"/>
                <a:gd name="T1" fmla="*/ 0 h 540"/>
                <a:gd name="T2" fmla="*/ 0 w 1080"/>
                <a:gd name="T3" fmla="*/ 0 h 540"/>
                <a:gd name="T4" fmla="*/ 0 w 1080"/>
                <a:gd name="T5" fmla="*/ 0 h 540"/>
                <a:gd name="T6" fmla="*/ 0 60000 65536"/>
                <a:gd name="T7" fmla="*/ 0 60000 65536"/>
                <a:gd name="T8" fmla="*/ 0 60000 65536"/>
                <a:gd name="T9" fmla="*/ 0 w 1080"/>
                <a:gd name="T10" fmla="*/ 0 h 540"/>
                <a:gd name="T11" fmla="*/ 1080 w 108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54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60" y="390"/>
                    <a:pt x="1080" y="54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8" name="Rectangle 62"/>
            <p:cNvSpPr>
              <a:spLocks noChangeArrowheads="1"/>
            </p:cNvSpPr>
            <p:nvPr/>
          </p:nvSpPr>
          <p:spPr bwMode="auto">
            <a:xfrm>
              <a:off x="4884" y="3524"/>
              <a:ext cx="412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A</a:t>
              </a:r>
              <a:r>
                <a:rPr lang="en-US" baseline="-25000">
                  <a:solidFill>
                    <a:srgbClr val="000000"/>
                  </a:solidFill>
                </a:rPr>
                <a:t>1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47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1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3" grpId="0"/>
      <p:bldP spid="371724" grpId="0"/>
      <p:bldP spid="371726" grpId="0"/>
      <p:bldP spid="371728" grpId="0"/>
      <p:bldP spid="371765" grpId="0"/>
      <p:bldP spid="371766" grpId="0"/>
      <p:bldP spid="371770" grpId="0"/>
      <p:bldP spid="3717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http://www.phys.huji.ac.il/~yshimoni/files/interference-dbl-sl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825" y="400715"/>
            <a:ext cx="677386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51677" y="5545056"/>
            <a:ext cx="8602035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interference pattern shown by two wave sources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of the same frequency in a water wave tank.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0726" y="1540976"/>
            <a:ext cx="90354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Two or more waves may occupy the same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space at the same instant of time. This results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in wave </a:t>
            </a:r>
            <a:r>
              <a:rPr lang="en-US" sz="3200" u="sng" dirty="0" smtClean="0">
                <a:solidFill>
                  <a:srgbClr val="C00000"/>
                </a:solidFill>
              </a:rPr>
              <a:t>interference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r>
              <a:rPr lang="en-US" sz="3200" u="sng" dirty="0" smtClean="0">
                <a:solidFill>
                  <a:srgbClr val="C00000"/>
                </a:solidFill>
              </a:rPr>
              <a:t>Constructive interference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occurs when the interfering waves have an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additive effect; </a:t>
            </a:r>
            <a:r>
              <a:rPr lang="en-US" sz="3200" u="sng" dirty="0" smtClean="0">
                <a:solidFill>
                  <a:srgbClr val="C00000"/>
                </a:solidFill>
              </a:rPr>
              <a:t>destructive interference</a:t>
            </a:r>
            <a:r>
              <a:rPr lang="en-US" sz="3200" dirty="0" smtClean="0">
                <a:solidFill>
                  <a:srgbClr val="C00000"/>
                </a:solidFill>
              </a:rPr>
              <a:t> occurs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when they have a subtractive or canceling effect.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0448" y="357795"/>
            <a:ext cx="82232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srgbClr val="000000"/>
                </a:solidFill>
              </a:rPr>
              <a:t>SUMMARY: </a:t>
            </a:r>
            <a:r>
              <a:rPr lang="en-US" sz="4400" b="1" u="sng" dirty="0" smtClean="0">
                <a:solidFill>
                  <a:srgbClr val="000000"/>
                </a:solidFill>
              </a:rPr>
              <a:t>Wave Interference</a:t>
            </a:r>
          </a:p>
        </p:txBody>
      </p:sp>
    </p:spTree>
    <p:extLst>
      <p:ext uri="{BB962C8B-B14F-4D97-AF65-F5344CB8AC3E}">
        <p14:creationId xmlns:p14="http://schemas.microsoft.com/office/powerpoint/2010/main" val="345704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919413" y="1051306"/>
            <a:ext cx="1828800" cy="7318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7306606" y="5847576"/>
            <a:ext cx="1423987" cy="59372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3008313" y="1149731"/>
            <a:ext cx="1646237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6717643" y="5915838"/>
            <a:ext cx="1952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 1.8 m/s</a:t>
            </a:r>
          </a:p>
        </p:txBody>
      </p:sp>
      <p:sp>
        <p:nvSpPr>
          <p:cNvPr id="10251" name="Rectangle 48"/>
          <p:cNvSpPr>
            <a:spLocks noChangeArrowheads="1"/>
          </p:cNvSpPr>
          <p:nvPr/>
        </p:nvSpPr>
        <p:spPr bwMode="auto">
          <a:xfrm>
            <a:off x="1998473" y="225268"/>
            <a:ext cx="5486310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Wave </a:t>
            </a:r>
            <a:r>
              <a:rPr lang="en-US" b="1" dirty="0" smtClean="0">
                <a:solidFill>
                  <a:srgbClr val="FF0000"/>
                </a:solidFill>
              </a:rPr>
              <a:t>Velocity </a:t>
            </a:r>
            <a:r>
              <a:rPr lang="en-US" b="1" dirty="0" smtClean="0">
                <a:solidFill>
                  <a:srgbClr val="000000"/>
                </a:solidFill>
              </a:rPr>
              <a:t>(or wave speed)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52" name="Rectangle 49"/>
          <p:cNvSpPr>
            <a:spLocks noChangeArrowheads="1"/>
          </p:cNvSpPr>
          <p:nvPr/>
        </p:nvSpPr>
        <p:spPr bwMode="auto">
          <a:xfrm>
            <a:off x="592138" y="1141793"/>
            <a:ext cx="178752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Equation</a:t>
            </a:r>
            <a:r>
              <a:rPr lang="en-US" i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2786" name="Rectangle 50"/>
          <p:cNvSpPr>
            <a:spLocks noChangeArrowheads="1"/>
          </p:cNvSpPr>
          <p:nvPr/>
        </p:nvSpPr>
        <p:spPr bwMode="auto">
          <a:xfrm>
            <a:off x="5000625" y="1147101"/>
            <a:ext cx="3494088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 (m/s); f (Hz);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0000"/>
                </a:solidFill>
              </a:rPr>
              <a:t> (m)</a:t>
            </a:r>
          </a:p>
        </p:txBody>
      </p:sp>
      <p:graphicFrame>
        <p:nvGraphicFramePr>
          <p:cNvPr id="37278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369069"/>
              </p:ext>
            </p:extLst>
          </p:nvPr>
        </p:nvGraphicFramePr>
        <p:xfrm>
          <a:off x="3133725" y="1203706"/>
          <a:ext cx="1411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" name="Equation" r:id="rId3" imgW="545760" imgH="177480" progId="Equation.3">
                  <p:embed/>
                </p:oleObj>
              </mc:Choice>
              <mc:Fallback>
                <p:oleObj name="Equation" r:id="rId3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1203706"/>
                        <a:ext cx="14112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89" name="Rectangle 53"/>
          <p:cNvSpPr>
            <a:spLocks noChangeArrowheads="1"/>
          </p:cNvSpPr>
          <p:nvPr/>
        </p:nvSpPr>
        <p:spPr bwMode="auto">
          <a:xfrm>
            <a:off x="895205" y="2121192"/>
            <a:ext cx="4048416" cy="267765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 water wave of 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wavelength 8.5 </a:t>
            </a:r>
            <a:r>
              <a:rPr lang="en-US" dirty="0">
                <a:solidFill>
                  <a:srgbClr val="FF0000"/>
                </a:solidFill>
              </a:rPr>
              <a:t>m 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washes </a:t>
            </a:r>
            <a:r>
              <a:rPr lang="en-US" dirty="0">
                <a:solidFill>
                  <a:srgbClr val="FF0000"/>
                </a:solidFill>
              </a:rPr>
              <a:t>past a boat 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anchor </a:t>
            </a:r>
            <a:r>
              <a:rPr lang="en-US" dirty="0">
                <a:solidFill>
                  <a:srgbClr val="FF0000"/>
                </a:solidFill>
              </a:rPr>
              <a:t>every 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4.75 </a:t>
            </a:r>
            <a:r>
              <a:rPr lang="en-US" dirty="0">
                <a:solidFill>
                  <a:srgbClr val="FF0000"/>
                </a:solidFill>
              </a:rPr>
              <a:t>seconds.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Find the wave’s velocity.</a:t>
            </a:r>
          </a:p>
        </p:txBody>
      </p:sp>
      <p:graphicFrame>
        <p:nvGraphicFramePr>
          <p:cNvPr id="37279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97374"/>
              </p:ext>
            </p:extLst>
          </p:nvPr>
        </p:nvGraphicFramePr>
        <p:xfrm>
          <a:off x="3926818" y="5730101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0" name="Equation" r:id="rId5" imgW="1231560" imgH="838080" progId="Equation.3">
                  <p:embed/>
                </p:oleObj>
              </mc:Choice>
              <mc:Fallback>
                <p:oleObj name="Equation" r:id="rId5" imgW="12315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818" y="5730101"/>
                        <a:ext cx="123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9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02765"/>
              </p:ext>
            </p:extLst>
          </p:nvPr>
        </p:nvGraphicFramePr>
        <p:xfrm>
          <a:off x="5147606" y="5731688"/>
          <a:ext cx="15890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1" name="Equation" r:id="rId7" imgW="1587240" imgH="838080" progId="Equation.3">
                  <p:embed/>
                </p:oleObj>
              </mc:Choice>
              <mc:Fallback>
                <p:oleObj name="Equation" r:id="rId7" imgW="15872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606" y="5731688"/>
                        <a:ext cx="15890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620217"/>
              </p:ext>
            </p:extLst>
          </p:nvPr>
        </p:nvGraphicFramePr>
        <p:xfrm>
          <a:off x="1065359" y="5078496"/>
          <a:ext cx="14112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2" name="Equation" r:id="rId9" imgW="545760" imgH="177480" progId="Equation.3">
                  <p:embed/>
                </p:oleObj>
              </mc:Choice>
              <mc:Fallback>
                <p:oleObj name="Equation" r:id="rId9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359" y="5078496"/>
                        <a:ext cx="14112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46402" y="5753913"/>
            <a:ext cx="3214687" cy="842962"/>
            <a:chOff x="2877763" y="3217022"/>
            <a:chExt cx="3214341" cy="842963"/>
          </a:xfrm>
        </p:grpSpPr>
        <p:sp>
          <p:nvSpPr>
            <p:cNvPr id="10258" name="Rectangle 8"/>
            <p:cNvSpPr>
              <a:spLocks noChangeArrowheads="1"/>
            </p:cNvSpPr>
            <p:nvPr/>
          </p:nvSpPr>
          <p:spPr bwMode="auto">
            <a:xfrm>
              <a:off x="2877763" y="3334919"/>
              <a:ext cx="3214341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and                 so…</a:t>
              </a:r>
            </a:p>
          </p:txBody>
        </p:sp>
        <p:graphicFrame>
          <p:nvGraphicFramePr>
            <p:cNvPr id="355346" name="Object 18"/>
            <p:cNvGraphicFramePr>
              <a:graphicFrameLocks noChangeAspect="1"/>
            </p:cNvGraphicFramePr>
            <p:nvPr/>
          </p:nvGraphicFramePr>
          <p:xfrm>
            <a:off x="3627252" y="3217022"/>
            <a:ext cx="1570037" cy="842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3" name="Equation" r:id="rId10" imgW="1574640" imgH="838080" progId="Equation.3">
                    <p:embed/>
                  </p:oleObj>
                </mc:Choice>
                <mc:Fallback>
                  <p:oleObj name="Equation" r:id="rId10" imgW="1574640" imgH="838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7252" y="3217022"/>
                          <a:ext cx="1570037" cy="842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2" descr="http://image1.masterfile.com/getImage/NjAwLTAwMDc2NTc4bi4wMDAwMDAwMA=ALzlL0/600-00076578n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8418" y="2319357"/>
            <a:ext cx="34321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9559" y="3281554"/>
            <a:ext cx="404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209957" y="2035467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2468" y="3718138"/>
            <a:ext cx="1413499" cy="784405"/>
            <a:chOff x="672468" y="3718138"/>
            <a:chExt cx="1413499" cy="784405"/>
          </a:xfrm>
        </p:grpSpPr>
        <p:sp>
          <p:nvSpPr>
            <p:cNvPr id="22" name="Oval 21"/>
            <p:cNvSpPr/>
            <p:nvPr/>
          </p:nvSpPr>
          <p:spPr bwMode="auto">
            <a:xfrm>
              <a:off x="872022" y="3723398"/>
              <a:ext cx="1213945" cy="77914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H="1" flipV="1">
              <a:off x="672468" y="3718138"/>
              <a:ext cx="238595" cy="2616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2712873" y="2399639"/>
            <a:ext cx="1510603" cy="807611"/>
            <a:chOff x="2712873" y="2399639"/>
            <a:chExt cx="1510603" cy="807611"/>
          </a:xfrm>
        </p:grpSpPr>
        <p:sp>
          <p:nvSpPr>
            <p:cNvPr id="5" name="Oval 4"/>
            <p:cNvSpPr/>
            <p:nvPr/>
          </p:nvSpPr>
          <p:spPr bwMode="auto">
            <a:xfrm>
              <a:off x="2712873" y="2428105"/>
              <a:ext cx="1213945" cy="779145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3852822" y="2399639"/>
              <a:ext cx="370654" cy="2315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2700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2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2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7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7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6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7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2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7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7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7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2742" grpId="0" animBg="1"/>
      <p:bldP spid="372741" grpId="0" animBg="1"/>
      <p:bldP spid="372738" grpId="0"/>
      <p:bldP spid="372786" grpId="0"/>
      <p:bldP spid="372789" grpId="0"/>
      <p:bldP spid="4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http://cheapacousticguitar.net/img/epiphone_dr-1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297842">
            <a:off x="7195344" y="958056"/>
            <a:ext cx="27622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0" descr="http://www.faqs.org/photo-dict/photofiles/list/5972/7815mercury_thermomet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318" y="1627188"/>
            <a:ext cx="2046287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973388" y="5699125"/>
            <a:ext cx="3567112" cy="8112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3055938" y="5783263"/>
            <a:ext cx="3397250" cy="6302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3762" name="Text Box 2"/>
          <p:cNvSpPr txBox="1">
            <a:spLocks noChangeArrowheads="1"/>
          </p:cNvSpPr>
          <p:nvPr/>
        </p:nvSpPr>
        <p:spPr bwMode="auto">
          <a:xfrm>
            <a:off x="3125788" y="5819775"/>
            <a:ext cx="3275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sound</a:t>
            </a:r>
            <a:r>
              <a:rPr lang="en-US">
                <a:solidFill>
                  <a:srgbClr val="000000"/>
                </a:solidFill>
              </a:rPr>
              <a:t> = 331 + 0.6T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822325" y="77788"/>
            <a:ext cx="7585075" cy="1385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speed of </a:t>
            </a:r>
            <a:r>
              <a:rPr lang="en-US" dirty="0">
                <a:solidFill>
                  <a:srgbClr val="FF0000"/>
                </a:solidFill>
              </a:rPr>
              <a:t>any mechanical wave</a:t>
            </a:r>
          </a:p>
          <a:p>
            <a:r>
              <a:rPr lang="en-US" dirty="0">
                <a:solidFill>
                  <a:srgbClr val="FF0000"/>
                </a:solidFill>
              </a:rPr>
              <a:t>depends </a:t>
            </a:r>
            <a:r>
              <a:rPr lang="en-US" b="1" i="1" dirty="0">
                <a:solidFill>
                  <a:srgbClr val="FF0000"/>
                </a:solidFill>
              </a:rPr>
              <a:t>only</a:t>
            </a:r>
            <a:r>
              <a:rPr lang="en-US" dirty="0">
                <a:solidFill>
                  <a:srgbClr val="FF0000"/>
                </a:solidFill>
              </a:rPr>
              <a:t> on the properties of the medium</a:t>
            </a:r>
          </a:p>
          <a:p>
            <a:r>
              <a:rPr lang="en-US" dirty="0">
                <a:solidFill>
                  <a:srgbClr val="FF0000"/>
                </a:solidFill>
              </a:rPr>
              <a:t>through which it travels. </a:t>
            </a:r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27292" y="1440053"/>
            <a:ext cx="1107996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 e.g., </a:t>
            </a:r>
            <a:r>
              <a:rPr lang="en-US" dirty="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373779" name="Rectangle 19"/>
          <p:cNvSpPr>
            <a:spLocks noChangeArrowheads="1"/>
          </p:cNvSpPr>
          <p:nvPr/>
        </p:nvSpPr>
        <p:spPr bwMode="auto">
          <a:xfrm>
            <a:off x="3331215" y="4695825"/>
            <a:ext cx="5024437" cy="954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speed of sound in air is</a:t>
            </a:r>
          </a:p>
          <a:p>
            <a:r>
              <a:rPr lang="en-US" dirty="0">
                <a:solidFill>
                  <a:srgbClr val="FF0000"/>
                </a:solidFill>
              </a:rPr>
              <a:t>related to the air temperature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3782" name="Rectangle 22"/>
          <p:cNvSpPr>
            <a:spLocks noChangeArrowheads="1"/>
          </p:cNvSpPr>
          <p:nvPr/>
        </p:nvSpPr>
        <p:spPr bwMode="auto">
          <a:xfrm>
            <a:off x="6689725" y="5657850"/>
            <a:ext cx="2327275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T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= air temp.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         in </a:t>
            </a:r>
            <a:r>
              <a:rPr lang="en-US" baseline="30000">
                <a:solidFill>
                  <a:srgbClr val="000000"/>
                </a:solidFill>
              </a:rPr>
              <a:t>o</a:t>
            </a:r>
            <a:r>
              <a:rPr lang="en-US">
                <a:solidFill>
                  <a:srgbClr val="000000"/>
                </a:solidFill>
              </a:rPr>
              <a:t>C </a:t>
            </a:r>
          </a:p>
        </p:txBody>
      </p:sp>
      <p:pic>
        <p:nvPicPr>
          <p:cNvPr id="15" name="Picture 12" descr="http://seattletimes.nwsource.com/ABPub/2007/08/29/2003858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4316413"/>
            <a:ext cx="24574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4" descr="http://www.evidentia.net/wp-content/uploads/generic-gold-bar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3213100"/>
            <a:ext cx="2139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6" descr="http://www.homesandgardenjournal.com/wp-content/uploads/2010/08/firewood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388" y="1654175"/>
            <a:ext cx="1954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74601" y="1440050"/>
            <a:ext cx="2424062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string </a:t>
            </a:r>
            <a:r>
              <a:rPr lang="en-US" dirty="0">
                <a:solidFill>
                  <a:srgbClr val="000000"/>
                </a:solidFill>
              </a:rPr>
              <a:t>tension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6736" y="1884498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water depth,</a:t>
            </a:r>
          </a:p>
        </p:txBody>
      </p:sp>
      <p:sp>
        <p:nvSpPr>
          <p:cNvPr id="3" name="Rectangle 2"/>
          <p:cNvSpPr/>
          <p:nvPr/>
        </p:nvSpPr>
        <p:spPr>
          <a:xfrm>
            <a:off x="875517" y="2321228"/>
            <a:ext cx="2725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air temperature,</a:t>
            </a:r>
          </a:p>
        </p:txBody>
      </p:sp>
      <p:sp>
        <p:nvSpPr>
          <p:cNvPr id="4" name="Rectangle 3"/>
          <p:cNvSpPr/>
          <p:nvPr/>
        </p:nvSpPr>
        <p:spPr>
          <a:xfrm>
            <a:off x="893928" y="2736375"/>
            <a:ext cx="34050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material density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elasticity </a:t>
            </a:r>
            <a:r>
              <a:rPr lang="en-US" dirty="0">
                <a:solidFill>
                  <a:srgbClr val="000000"/>
                </a:solidFill>
              </a:rPr>
              <a:t>(i.e., 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574" y="3159456"/>
            <a:ext cx="29290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		    the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type </a:t>
            </a:r>
            <a:r>
              <a:rPr lang="en-US" dirty="0">
                <a:solidFill>
                  <a:srgbClr val="000000"/>
                </a:solidFill>
              </a:rPr>
              <a:t>of material)</a:t>
            </a:r>
          </a:p>
        </p:txBody>
      </p:sp>
    </p:spTree>
    <p:extLst>
      <p:ext uri="{BB962C8B-B14F-4D97-AF65-F5344CB8AC3E}">
        <p14:creationId xmlns:p14="http://schemas.microsoft.com/office/powerpoint/2010/main" val="184627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3765" grpId="0" animBg="1"/>
      <p:bldP spid="373762" grpId="0"/>
      <p:bldP spid="373779" grpId="0"/>
      <p:bldP spid="373782" grpId="0"/>
      <p:bldP spid="17" grpId="0"/>
      <p:bldP spid="2" grpId="0"/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c/c6/Tsunami-kueste.01.v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623" y="3684236"/>
            <a:ext cx="73866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http://brainjabber.wikispaces.com/file/view/tsunami-formation.gif/142023789/tsunami-formation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08" r="22645" b="13480"/>
          <a:stretch/>
        </p:blipFill>
        <p:spPr bwMode="auto">
          <a:xfrm>
            <a:off x="4753731" y="218362"/>
            <a:ext cx="4212850" cy="342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674025" y="1219793"/>
            <a:ext cx="3409908" cy="181588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 smtClean="0">
                <a:solidFill>
                  <a:srgbClr val="000000"/>
                </a:solidFill>
              </a:rPr>
              <a:t>Fact</a:t>
            </a:r>
            <a:r>
              <a:rPr lang="en-US" dirty="0" smtClean="0">
                <a:solidFill>
                  <a:srgbClr val="000000"/>
                </a:solidFill>
              </a:rPr>
              <a:t>: Water waves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travel faster in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deeper than in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shallow water.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191072" y="3315150"/>
            <a:ext cx="1691489" cy="144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8800" dirty="0" err="1" smtClean="0">
                <a:solidFill>
                  <a:srgbClr val="000000"/>
                </a:solidFill>
              </a:rPr>
              <a:t>KE</a:t>
            </a:r>
            <a:endParaRPr lang="en-US" sz="8800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5832873" y="5823980"/>
            <a:ext cx="662361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KE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6474590" y="5417189"/>
            <a:ext cx="1758815" cy="120032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7200" dirty="0" err="1" smtClean="0">
                <a:solidFill>
                  <a:srgbClr val="000000"/>
                </a:solidFill>
              </a:rPr>
              <a:t>PE</a:t>
            </a:r>
            <a:r>
              <a:rPr lang="en-US" sz="7200" baseline="-25000" dirty="0" err="1" smtClean="0">
                <a:solidFill>
                  <a:srgbClr val="000000"/>
                </a:solidFill>
              </a:rPr>
              <a:t>g</a:t>
            </a:r>
            <a:endParaRPr lang="en-US" sz="7200" baseline="-25000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1834085" y="3831401"/>
            <a:ext cx="795411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PE</a:t>
            </a:r>
            <a:r>
              <a:rPr lang="en-US" baseline="-25000" dirty="0" err="1" smtClean="0">
                <a:solidFill>
                  <a:srgbClr val="000000"/>
                </a:solidFill>
              </a:rPr>
              <a:t>g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960627" y="286189"/>
            <a:ext cx="2539862" cy="70788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4000" b="1" dirty="0" smtClean="0">
                <a:solidFill>
                  <a:srgbClr val="000000"/>
                </a:solidFill>
              </a:rPr>
              <a:t>Tsunamis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8022" y="1063306"/>
            <a:ext cx="90877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1. The velocity/speed of a wave is the product of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wave’s frequency and wavelength.</a:t>
            </a:r>
          </a:p>
          <a:p>
            <a:pPr marL="342900" indent="-342900" algn="l">
              <a:spcBef>
                <a:spcPct val="200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2. The speed of a mechanical wave depends solely 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the properties of the medium through which it travels.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It seems, from the above equation, that for a given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medium the wave speed would increase with, say,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frequency. However, when f increases,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 decreases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proportionally, with no change in v. The only way to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change wave speed is to alter the properties of the 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	medium.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28379" y="244613"/>
            <a:ext cx="6154698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FINAL THOUGHTS: </a:t>
            </a:r>
            <a:r>
              <a:rPr lang="en-US" b="1" u="sng" dirty="0" smtClean="0">
                <a:solidFill>
                  <a:srgbClr val="FFFF00"/>
                </a:solidFill>
              </a:rPr>
              <a:t>Wave Velocity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74844" y="1821530"/>
            <a:ext cx="1646237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688529"/>
              </p:ext>
            </p:extLst>
          </p:nvPr>
        </p:nvGraphicFramePr>
        <p:xfrm>
          <a:off x="6600256" y="1875505"/>
          <a:ext cx="1411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3" imgW="545760" imgH="177480" progId="Equation.3">
                  <p:embed/>
                </p:oleObj>
              </mc:Choice>
              <mc:Fallback>
                <p:oleObj name="Equation" r:id="rId3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256" y="1875505"/>
                        <a:ext cx="14112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88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3128963" y="160338"/>
            <a:ext cx="303212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Standing Waves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67" name="Rectangle 9"/>
          <p:cNvSpPr>
            <a:spLocks noChangeArrowheads="1"/>
          </p:cNvSpPr>
          <p:nvPr/>
        </p:nvSpPr>
        <p:spPr bwMode="auto">
          <a:xfrm>
            <a:off x="284163" y="722313"/>
            <a:ext cx="8462962" cy="1385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Incident and reflected waves interfere to produce an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unchanging wave pattern. </a:t>
            </a:r>
            <a:r>
              <a:rPr lang="en-US" u="sng">
                <a:solidFill>
                  <a:srgbClr val="FF0000"/>
                </a:solidFill>
              </a:rPr>
              <a:t>Antinodes</a:t>
            </a:r>
            <a:r>
              <a:rPr lang="en-US">
                <a:solidFill>
                  <a:srgbClr val="FF0000"/>
                </a:solidFill>
              </a:rPr>
              <a:t> have a max.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amplitude, while </a:t>
            </a:r>
            <a:r>
              <a:rPr lang="en-US" u="sng">
                <a:solidFill>
                  <a:srgbClr val="FF0000"/>
                </a:solidFill>
              </a:rPr>
              <a:t>nodes</a:t>
            </a:r>
            <a:r>
              <a:rPr lang="en-US">
                <a:solidFill>
                  <a:srgbClr val="FF0000"/>
                </a:solidFill>
              </a:rPr>
              <a:t> have zero amplitude.</a:t>
            </a:r>
          </a:p>
        </p:txBody>
      </p:sp>
      <p:sp>
        <p:nvSpPr>
          <p:cNvPr id="36868" name="Rectangle 11"/>
          <p:cNvSpPr>
            <a:spLocks noChangeArrowheads="1"/>
          </p:cNvSpPr>
          <p:nvPr/>
        </p:nvSpPr>
        <p:spPr bwMode="auto">
          <a:xfrm>
            <a:off x="279400" y="2251075"/>
            <a:ext cx="8799513" cy="1385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Standing waves are most easily visualized on a string,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where nodes remain motionless and antinodes go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from max. (+) to max. (–) displacement. </a:t>
            </a:r>
          </a:p>
        </p:txBody>
      </p:sp>
      <p:pic>
        <p:nvPicPr>
          <p:cNvPr id="36869" name="Picture 2" descr="http://assets.sheetmusicplus.com/product/190X400/7429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" y="3813175"/>
            <a:ext cx="2122488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http://t1.gstatic.com/images?q=tbn:ANd9GcSS8_vLClFE0jD7BJLTwyiqCwNTBYOeLAtE-Xtg0V-8EMsBaOCtrA&amp;t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113" y="3819525"/>
            <a:ext cx="28289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 descr="http://t0.gstatic.com/images?q=tbn:ANd9GcTfQp85_fS_utxCMn2VMyRGoDTa_0hlvGzYoJt_JW_rJDsEwWo4ng&amp;t=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288" y="3335338"/>
            <a:ext cx="1412875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030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4413250" y="5546725"/>
            <a:ext cx="1597025" cy="12049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4497388" y="5624513"/>
            <a:ext cx="1436687" cy="10429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269" name="Group 41"/>
          <p:cNvGrpSpPr>
            <a:grpSpLocks/>
          </p:cNvGrpSpPr>
          <p:nvPr/>
        </p:nvGrpSpPr>
        <p:grpSpPr bwMode="auto">
          <a:xfrm>
            <a:off x="3279775" y="847725"/>
            <a:ext cx="3924300" cy="355600"/>
            <a:chOff x="2066" y="534"/>
            <a:chExt cx="2472" cy="224"/>
          </a:xfrm>
        </p:grpSpPr>
        <p:sp>
          <p:nvSpPr>
            <p:cNvPr id="11303" name="Line 9"/>
            <p:cNvSpPr>
              <a:spLocks noChangeShapeType="1"/>
            </p:cNvSpPr>
            <p:nvPr/>
          </p:nvSpPr>
          <p:spPr bwMode="auto">
            <a:xfrm>
              <a:off x="2066" y="758"/>
              <a:ext cx="24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Freeform 13"/>
            <p:cNvSpPr>
              <a:spLocks/>
            </p:cNvSpPr>
            <p:nvPr/>
          </p:nvSpPr>
          <p:spPr bwMode="auto">
            <a:xfrm>
              <a:off x="2066" y="534"/>
              <a:ext cx="2472" cy="224"/>
            </a:xfrm>
            <a:custGeom>
              <a:avLst/>
              <a:gdLst>
                <a:gd name="T0" fmla="*/ 0 w 4320"/>
                <a:gd name="T1" fmla="*/ 0 h 540"/>
                <a:gd name="T2" fmla="*/ 1 w 4320"/>
                <a:gd name="T3" fmla="*/ 0 h 540"/>
                <a:gd name="T4" fmla="*/ 1 w 4320"/>
                <a:gd name="T5" fmla="*/ 0 h 540"/>
                <a:gd name="T6" fmla="*/ 0 60000 65536"/>
                <a:gd name="T7" fmla="*/ 0 60000 65536"/>
                <a:gd name="T8" fmla="*/ 0 60000 65536"/>
                <a:gd name="T9" fmla="*/ 0 w 4320"/>
                <a:gd name="T10" fmla="*/ 0 h 540"/>
                <a:gd name="T11" fmla="*/ 4320 w 432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" h="540">
                  <a:moveTo>
                    <a:pt x="0" y="540"/>
                  </a:moveTo>
                  <a:cubicBezTo>
                    <a:pt x="720" y="270"/>
                    <a:pt x="1440" y="0"/>
                    <a:pt x="2160" y="0"/>
                  </a:cubicBezTo>
                  <a:cubicBezTo>
                    <a:pt x="2880" y="0"/>
                    <a:pt x="3900" y="510"/>
                    <a:pt x="4320" y="54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5822" name="Freeform 14"/>
          <p:cNvSpPr>
            <a:spLocks/>
          </p:cNvSpPr>
          <p:nvPr/>
        </p:nvSpPr>
        <p:spPr bwMode="auto">
          <a:xfrm>
            <a:off x="3279775" y="1203325"/>
            <a:ext cx="3924300" cy="354013"/>
          </a:xfrm>
          <a:custGeom>
            <a:avLst/>
            <a:gdLst>
              <a:gd name="T0" fmla="*/ 0 w 4320"/>
              <a:gd name="T1" fmla="*/ 0 h 540"/>
              <a:gd name="T2" fmla="*/ 2147483647 w 4320"/>
              <a:gd name="T3" fmla="*/ 2147483647 h 540"/>
              <a:gd name="T4" fmla="*/ 2147483647 w 4320"/>
              <a:gd name="T5" fmla="*/ 0 h 540"/>
              <a:gd name="T6" fmla="*/ 0 60000 65536"/>
              <a:gd name="T7" fmla="*/ 0 60000 65536"/>
              <a:gd name="T8" fmla="*/ 0 60000 65536"/>
              <a:gd name="T9" fmla="*/ 0 w 4320"/>
              <a:gd name="T10" fmla="*/ 0 h 540"/>
              <a:gd name="T11" fmla="*/ 4320 w 4320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" h="540">
                <a:moveTo>
                  <a:pt x="0" y="0"/>
                </a:moveTo>
                <a:cubicBezTo>
                  <a:pt x="720" y="270"/>
                  <a:pt x="1440" y="540"/>
                  <a:pt x="2160" y="540"/>
                </a:cubicBezTo>
                <a:cubicBezTo>
                  <a:pt x="2880" y="540"/>
                  <a:pt x="3960" y="60"/>
                  <a:pt x="4320" y="0"/>
                </a:cubicBezTo>
              </a:path>
            </a:pathLst>
          </a:custGeom>
          <a:noFill/>
          <a:ln w="34925" cap="flat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279775" y="2030413"/>
            <a:ext cx="3924300" cy="711200"/>
            <a:chOff x="2066" y="1279"/>
            <a:chExt cx="2472" cy="448"/>
          </a:xfrm>
        </p:grpSpPr>
        <p:sp>
          <p:nvSpPr>
            <p:cNvPr id="11301" name="Line 10"/>
            <p:cNvSpPr>
              <a:spLocks noChangeShapeType="1"/>
            </p:cNvSpPr>
            <p:nvPr/>
          </p:nvSpPr>
          <p:spPr bwMode="auto">
            <a:xfrm>
              <a:off x="2066" y="1503"/>
              <a:ext cx="24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15"/>
            <p:cNvSpPr>
              <a:spLocks/>
            </p:cNvSpPr>
            <p:nvPr/>
          </p:nvSpPr>
          <p:spPr bwMode="auto">
            <a:xfrm>
              <a:off x="2066" y="1279"/>
              <a:ext cx="2472" cy="448"/>
            </a:xfrm>
            <a:custGeom>
              <a:avLst/>
              <a:gdLst>
                <a:gd name="T0" fmla="*/ 0 w 4320"/>
                <a:gd name="T1" fmla="*/ 0 h 1080"/>
                <a:gd name="T2" fmla="*/ 1 w 4320"/>
                <a:gd name="T3" fmla="*/ 0 h 1080"/>
                <a:gd name="T4" fmla="*/ 1 w 4320"/>
                <a:gd name="T5" fmla="*/ 0 h 1080"/>
                <a:gd name="T6" fmla="*/ 1 w 4320"/>
                <a:gd name="T7" fmla="*/ 0 h 1080"/>
                <a:gd name="T8" fmla="*/ 1 w 4320"/>
                <a:gd name="T9" fmla="*/ 0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0"/>
                <a:gd name="T16" fmla="*/ 0 h 1080"/>
                <a:gd name="T17" fmla="*/ 4320 w 4320"/>
                <a:gd name="T18" fmla="*/ 1080 h 1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0" h="1080">
                  <a:moveTo>
                    <a:pt x="0" y="540"/>
                  </a:moveTo>
                  <a:cubicBezTo>
                    <a:pt x="360" y="270"/>
                    <a:pt x="720" y="0"/>
                    <a:pt x="1080" y="0"/>
                  </a:cubicBezTo>
                  <a:cubicBezTo>
                    <a:pt x="1440" y="0"/>
                    <a:pt x="1800" y="360"/>
                    <a:pt x="2160" y="540"/>
                  </a:cubicBezTo>
                  <a:cubicBezTo>
                    <a:pt x="2520" y="720"/>
                    <a:pt x="2880" y="1080"/>
                    <a:pt x="3240" y="1080"/>
                  </a:cubicBezTo>
                  <a:cubicBezTo>
                    <a:pt x="3600" y="1080"/>
                    <a:pt x="4140" y="600"/>
                    <a:pt x="4320" y="54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5824" name="Freeform 16"/>
          <p:cNvSpPr>
            <a:spLocks/>
          </p:cNvSpPr>
          <p:nvPr/>
        </p:nvSpPr>
        <p:spPr bwMode="auto">
          <a:xfrm>
            <a:off x="3279775" y="2030413"/>
            <a:ext cx="3924300" cy="711200"/>
          </a:xfrm>
          <a:custGeom>
            <a:avLst/>
            <a:gdLst>
              <a:gd name="T0" fmla="*/ 0 w 4320"/>
              <a:gd name="T1" fmla="*/ 2147483647 h 1080"/>
              <a:gd name="T2" fmla="*/ 2147483647 w 4320"/>
              <a:gd name="T3" fmla="*/ 2147483647 h 1080"/>
              <a:gd name="T4" fmla="*/ 2147483647 w 4320"/>
              <a:gd name="T5" fmla="*/ 2147483647 h 1080"/>
              <a:gd name="T6" fmla="*/ 2147483647 w 4320"/>
              <a:gd name="T7" fmla="*/ 0 h 1080"/>
              <a:gd name="T8" fmla="*/ 2147483647 w 4320"/>
              <a:gd name="T9" fmla="*/ 2147483647 h 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0"/>
              <a:gd name="T16" fmla="*/ 0 h 1080"/>
              <a:gd name="T17" fmla="*/ 4320 w 4320"/>
              <a:gd name="T18" fmla="*/ 1080 h 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0" h="1080">
                <a:moveTo>
                  <a:pt x="0" y="540"/>
                </a:moveTo>
                <a:cubicBezTo>
                  <a:pt x="360" y="810"/>
                  <a:pt x="720" y="1080"/>
                  <a:pt x="1080" y="1080"/>
                </a:cubicBezTo>
                <a:cubicBezTo>
                  <a:pt x="1440" y="1080"/>
                  <a:pt x="1800" y="720"/>
                  <a:pt x="2160" y="540"/>
                </a:cubicBezTo>
                <a:cubicBezTo>
                  <a:pt x="2520" y="360"/>
                  <a:pt x="2880" y="0"/>
                  <a:pt x="3240" y="0"/>
                </a:cubicBezTo>
                <a:cubicBezTo>
                  <a:pt x="3600" y="0"/>
                  <a:pt x="4110" y="450"/>
                  <a:pt x="4320" y="540"/>
                </a:cubicBezTo>
              </a:path>
            </a:pathLst>
          </a:custGeom>
          <a:noFill/>
          <a:ln w="34925" cap="flat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279775" y="3214688"/>
            <a:ext cx="3924300" cy="709612"/>
            <a:chOff x="2066" y="2025"/>
            <a:chExt cx="2472" cy="447"/>
          </a:xfrm>
        </p:grpSpPr>
        <p:sp>
          <p:nvSpPr>
            <p:cNvPr id="11299" name="Line 11"/>
            <p:cNvSpPr>
              <a:spLocks noChangeShapeType="1"/>
            </p:cNvSpPr>
            <p:nvPr/>
          </p:nvSpPr>
          <p:spPr bwMode="auto">
            <a:xfrm>
              <a:off x="2066" y="2248"/>
              <a:ext cx="24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17"/>
            <p:cNvSpPr>
              <a:spLocks/>
            </p:cNvSpPr>
            <p:nvPr/>
          </p:nvSpPr>
          <p:spPr bwMode="auto">
            <a:xfrm>
              <a:off x="2066" y="2025"/>
              <a:ext cx="2472" cy="447"/>
            </a:xfrm>
            <a:custGeom>
              <a:avLst/>
              <a:gdLst>
                <a:gd name="T0" fmla="*/ 0 w 4320"/>
                <a:gd name="T1" fmla="*/ 0 h 1080"/>
                <a:gd name="T2" fmla="*/ 1 w 4320"/>
                <a:gd name="T3" fmla="*/ 0 h 1080"/>
                <a:gd name="T4" fmla="*/ 1 w 4320"/>
                <a:gd name="T5" fmla="*/ 0 h 1080"/>
                <a:gd name="T6" fmla="*/ 1 w 4320"/>
                <a:gd name="T7" fmla="*/ 0 h 1080"/>
                <a:gd name="T8" fmla="*/ 1 w 4320"/>
                <a:gd name="T9" fmla="*/ 0 h 1080"/>
                <a:gd name="T10" fmla="*/ 1 w 4320"/>
                <a:gd name="T11" fmla="*/ 0 h 1080"/>
                <a:gd name="T12" fmla="*/ 1 w 4320"/>
                <a:gd name="T13" fmla="*/ 0 h 10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"/>
                <a:gd name="T22" fmla="*/ 0 h 1080"/>
                <a:gd name="T23" fmla="*/ 4320 w 4320"/>
                <a:gd name="T24" fmla="*/ 1080 h 10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" h="1080">
                  <a:moveTo>
                    <a:pt x="0" y="540"/>
                  </a:moveTo>
                  <a:cubicBezTo>
                    <a:pt x="240" y="270"/>
                    <a:pt x="480" y="0"/>
                    <a:pt x="720" y="0"/>
                  </a:cubicBezTo>
                  <a:cubicBezTo>
                    <a:pt x="960" y="0"/>
                    <a:pt x="1200" y="360"/>
                    <a:pt x="1440" y="540"/>
                  </a:cubicBezTo>
                  <a:cubicBezTo>
                    <a:pt x="1680" y="720"/>
                    <a:pt x="1920" y="1080"/>
                    <a:pt x="2160" y="1080"/>
                  </a:cubicBezTo>
                  <a:cubicBezTo>
                    <a:pt x="2400" y="1080"/>
                    <a:pt x="2640" y="720"/>
                    <a:pt x="2880" y="540"/>
                  </a:cubicBezTo>
                  <a:cubicBezTo>
                    <a:pt x="3120" y="360"/>
                    <a:pt x="3360" y="0"/>
                    <a:pt x="3600" y="0"/>
                  </a:cubicBezTo>
                  <a:cubicBezTo>
                    <a:pt x="3840" y="0"/>
                    <a:pt x="4080" y="270"/>
                    <a:pt x="4320" y="54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5826" name="Freeform 18"/>
          <p:cNvSpPr>
            <a:spLocks/>
          </p:cNvSpPr>
          <p:nvPr/>
        </p:nvSpPr>
        <p:spPr bwMode="auto">
          <a:xfrm>
            <a:off x="3279775" y="3214688"/>
            <a:ext cx="4005263" cy="709612"/>
          </a:xfrm>
          <a:custGeom>
            <a:avLst/>
            <a:gdLst>
              <a:gd name="T0" fmla="*/ 0 w 4410"/>
              <a:gd name="T1" fmla="*/ 2147483647 h 1080"/>
              <a:gd name="T2" fmla="*/ 2147483647 w 4410"/>
              <a:gd name="T3" fmla="*/ 2147483647 h 1080"/>
              <a:gd name="T4" fmla="*/ 2147483647 w 4410"/>
              <a:gd name="T5" fmla="*/ 2147483647 h 1080"/>
              <a:gd name="T6" fmla="*/ 2147483647 w 4410"/>
              <a:gd name="T7" fmla="*/ 0 h 1080"/>
              <a:gd name="T8" fmla="*/ 2147483647 w 4410"/>
              <a:gd name="T9" fmla="*/ 2147483647 h 1080"/>
              <a:gd name="T10" fmla="*/ 2147483647 w 4410"/>
              <a:gd name="T11" fmla="*/ 2147483647 h 1080"/>
              <a:gd name="T12" fmla="*/ 2147483647 w 4410"/>
              <a:gd name="T13" fmla="*/ 2147483647 h 10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10"/>
              <a:gd name="T22" fmla="*/ 0 h 1080"/>
              <a:gd name="T23" fmla="*/ 4410 w 4410"/>
              <a:gd name="T24" fmla="*/ 1080 h 10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10" h="1080">
                <a:moveTo>
                  <a:pt x="0" y="540"/>
                </a:moveTo>
                <a:cubicBezTo>
                  <a:pt x="240" y="810"/>
                  <a:pt x="480" y="1080"/>
                  <a:pt x="720" y="1080"/>
                </a:cubicBezTo>
                <a:cubicBezTo>
                  <a:pt x="960" y="1080"/>
                  <a:pt x="1200" y="720"/>
                  <a:pt x="1440" y="540"/>
                </a:cubicBezTo>
                <a:cubicBezTo>
                  <a:pt x="1680" y="360"/>
                  <a:pt x="1920" y="0"/>
                  <a:pt x="2160" y="0"/>
                </a:cubicBezTo>
                <a:cubicBezTo>
                  <a:pt x="2400" y="0"/>
                  <a:pt x="2640" y="360"/>
                  <a:pt x="2880" y="540"/>
                </a:cubicBezTo>
                <a:cubicBezTo>
                  <a:pt x="3120" y="720"/>
                  <a:pt x="3360" y="1080"/>
                  <a:pt x="3600" y="1080"/>
                </a:cubicBezTo>
                <a:cubicBezTo>
                  <a:pt x="3840" y="1080"/>
                  <a:pt x="4410" y="600"/>
                  <a:pt x="4320" y="540"/>
                </a:cubicBezTo>
              </a:path>
            </a:pathLst>
          </a:custGeom>
          <a:noFill/>
          <a:ln w="34925" cap="flat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279775" y="4516438"/>
            <a:ext cx="3924300" cy="709612"/>
            <a:chOff x="2066" y="2845"/>
            <a:chExt cx="2472" cy="447"/>
          </a:xfrm>
        </p:grpSpPr>
        <p:sp>
          <p:nvSpPr>
            <p:cNvPr id="11297" name="Line 12"/>
            <p:cNvSpPr>
              <a:spLocks noChangeShapeType="1"/>
            </p:cNvSpPr>
            <p:nvPr/>
          </p:nvSpPr>
          <p:spPr bwMode="auto">
            <a:xfrm>
              <a:off x="2066" y="3068"/>
              <a:ext cx="24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Freeform 19"/>
            <p:cNvSpPr>
              <a:spLocks/>
            </p:cNvSpPr>
            <p:nvPr/>
          </p:nvSpPr>
          <p:spPr bwMode="auto">
            <a:xfrm>
              <a:off x="2066" y="2845"/>
              <a:ext cx="2472" cy="447"/>
            </a:xfrm>
            <a:custGeom>
              <a:avLst/>
              <a:gdLst>
                <a:gd name="T0" fmla="*/ 0 w 4320"/>
                <a:gd name="T1" fmla="*/ 0 h 1080"/>
                <a:gd name="T2" fmla="*/ 1 w 4320"/>
                <a:gd name="T3" fmla="*/ 0 h 1080"/>
                <a:gd name="T4" fmla="*/ 1 w 4320"/>
                <a:gd name="T5" fmla="*/ 0 h 1080"/>
                <a:gd name="T6" fmla="*/ 1 w 4320"/>
                <a:gd name="T7" fmla="*/ 0 h 1080"/>
                <a:gd name="T8" fmla="*/ 1 w 4320"/>
                <a:gd name="T9" fmla="*/ 0 h 1080"/>
                <a:gd name="T10" fmla="*/ 1 w 4320"/>
                <a:gd name="T11" fmla="*/ 0 h 1080"/>
                <a:gd name="T12" fmla="*/ 1 w 4320"/>
                <a:gd name="T13" fmla="*/ 0 h 1080"/>
                <a:gd name="T14" fmla="*/ 1 w 4320"/>
                <a:gd name="T15" fmla="*/ 0 h 1080"/>
                <a:gd name="T16" fmla="*/ 1 w 4320"/>
                <a:gd name="T17" fmla="*/ 0 h 10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0"/>
                <a:gd name="T28" fmla="*/ 0 h 1080"/>
                <a:gd name="T29" fmla="*/ 4320 w 4320"/>
                <a:gd name="T30" fmla="*/ 1080 h 10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0" h="1080">
                  <a:moveTo>
                    <a:pt x="0" y="540"/>
                  </a:moveTo>
                  <a:cubicBezTo>
                    <a:pt x="180" y="270"/>
                    <a:pt x="360" y="0"/>
                    <a:pt x="540" y="0"/>
                  </a:cubicBezTo>
                  <a:cubicBezTo>
                    <a:pt x="720" y="0"/>
                    <a:pt x="900" y="360"/>
                    <a:pt x="1080" y="540"/>
                  </a:cubicBezTo>
                  <a:cubicBezTo>
                    <a:pt x="1260" y="720"/>
                    <a:pt x="1440" y="1080"/>
                    <a:pt x="1620" y="1080"/>
                  </a:cubicBezTo>
                  <a:cubicBezTo>
                    <a:pt x="1800" y="1080"/>
                    <a:pt x="1980" y="720"/>
                    <a:pt x="2160" y="540"/>
                  </a:cubicBezTo>
                  <a:cubicBezTo>
                    <a:pt x="2340" y="360"/>
                    <a:pt x="2520" y="0"/>
                    <a:pt x="2700" y="0"/>
                  </a:cubicBezTo>
                  <a:cubicBezTo>
                    <a:pt x="2880" y="0"/>
                    <a:pt x="3060" y="360"/>
                    <a:pt x="3240" y="540"/>
                  </a:cubicBezTo>
                  <a:cubicBezTo>
                    <a:pt x="3420" y="720"/>
                    <a:pt x="3600" y="1080"/>
                    <a:pt x="3780" y="1080"/>
                  </a:cubicBezTo>
                  <a:cubicBezTo>
                    <a:pt x="3960" y="1080"/>
                    <a:pt x="4170" y="690"/>
                    <a:pt x="4320" y="54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5828" name="Freeform 20"/>
          <p:cNvSpPr>
            <a:spLocks/>
          </p:cNvSpPr>
          <p:nvPr/>
        </p:nvSpPr>
        <p:spPr bwMode="auto">
          <a:xfrm>
            <a:off x="3279775" y="4516438"/>
            <a:ext cx="3924300" cy="709612"/>
          </a:xfrm>
          <a:custGeom>
            <a:avLst/>
            <a:gdLst>
              <a:gd name="T0" fmla="*/ 0 w 4320"/>
              <a:gd name="T1" fmla="*/ 2147483647 h 1080"/>
              <a:gd name="T2" fmla="*/ 2147483647 w 4320"/>
              <a:gd name="T3" fmla="*/ 2147483647 h 1080"/>
              <a:gd name="T4" fmla="*/ 2147483647 w 4320"/>
              <a:gd name="T5" fmla="*/ 2147483647 h 1080"/>
              <a:gd name="T6" fmla="*/ 2147483647 w 4320"/>
              <a:gd name="T7" fmla="*/ 0 h 1080"/>
              <a:gd name="T8" fmla="*/ 2147483647 w 4320"/>
              <a:gd name="T9" fmla="*/ 2147483647 h 1080"/>
              <a:gd name="T10" fmla="*/ 2147483647 w 4320"/>
              <a:gd name="T11" fmla="*/ 2147483647 h 1080"/>
              <a:gd name="T12" fmla="*/ 2147483647 w 4320"/>
              <a:gd name="T13" fmla="*/ 2147483647 h 1080"/>
              <a:gd name="T14" fmla="*/ 2147483647 w 4320"/>
              <a:gd name="T15" fmla="*/ 0 h 1080"/>
              <a:gd name="T16" fmla="*/ 2147483647 w 4320"/>
              <a:gd name="T17" fmla="*/ 2147483647 h 10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20"/>
              <a:gd name="T28" fmla="*/ 0 h 1080"/>
              <a:gd name="T29" fmla="*/ 4320 w 4320"/>
              <a:gd name="T30" fmla="*/ 1080 h 10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20" h="1080">
                <a:moveTo>
                  <a:pt x="0" y="540"/>
                </a:moveTo>
                <a:cubicBezTo>
                  <a:pt x="180" y="810"/>
                  <a:pt x="360" y="1080"/>
                  <a:pt x="540" y="1080"/>
                </a:cubicBezTo>
                <a:cubicBezTo>
                  <a:pt x="720" y="1080"/>
                  <a:pt x="900" y="720"/>
                  <a:pt x="1080" y="540"/>
                </a:cubicBezTo>
                <a:cubicBezTo>
                  <a:pt x="1260" y="360"/>
                  <a:pt x="1440" y="0"/>
                  <a:pt x="1620" y="0"/>
                </a:cubicBezTo>
                <a:cubicBezTo>
                  <a:pt x="1800" y="0"/>
                  <a:pt x="1980" y="360"/>
                  <a:pt x="2160" y="540"/>
                </a:cubicBezTo>
                <a:cubicBezTo>
                  <a:pt x="2340" y="720"/>
                  <a:pt x="2520" y="1080"/>
                  <a:pt x="2700" y="1080"/>
                </a:cubicBezTo>
                <a:cubicBezTo>
                  <a:pt x="2880" y="1080"/>
                  <a:pt x="3060" y="720"/>
                  <a:pt x="3240" y="540"/>
                </a:cubicBezTo>
                <a:cubicBezTo>
                  <a:pt x="3420" y="360"/>
                  <a:pt x="3600" y="0"/>
                  <a:pt x="3780" y="0"/>
                </a:cubicBezTo>
                <a:cubicBezTo>
                  <a:pt x="3960" y="0"/>
                  <a:pt x="4170" y="480"/>
                  <a:pt x="4320" y="540"/>
                </a:cubicBezTo>
              </a:path>
            </a:pathLst>
          </a:custGeom>
          <a:noFill/>
          <a:ln w="34925" cap="flat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5829" name="Rectangle 21"/>
          <p:cNvSpPr>
            <a:spLocks noChangeArrowheads="1"/>
          </p:cNvSpPr>
          <p:nvPr/>
        </p:nvSpPr>
        <p:spPr bwMode="auto">
          <a:xfrm>
            <a:off x="711200" y="5614988"/>
            <a:ext cx="3609975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wavelength of the n</a:t>
            </a:r>
            <a:r>
              <a:rPr lang="en-US" baseline="30000">
                <a:solidFill>
                  <a:srgbClr val="FF0000"/>
                </a:solidFill>
              </a:rPr>
              <a:t>th</a:t>
            </a:r>
          </a:p>
          <a:p>
            <a:r>
              <a:rPr lang="en-US">
                <a:solidFill>
                  <a:srgbClr val="FF0000"/>
                </a:solidFill>
              </a:rPr>
              <a:t>harmonic on a string:</a:t>
            </a:r>
          </a:p>
        </p:txBody>
      </p:sp>
      <p:sp>
        <p:nvSpPr>
          <p:cNvPr id="375830" name="Rectangle 22"/>
          <p:cNvSpPr>
            <a:spLocks noChangeArrowheads="1"/>
          </p:cNvSpPr>
          <p:nvPr/>
        </p:nvSpPr>
        <p:spPr bwMode="auto">
          <a:xfrm>
            <a:off x="322263" y="762000"/>
            <a:ext cx="2790825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n = 1; 1</a:t>
            </a:r>
            <a:r>
              <a:rPr lang="en-US" sz="2400" baseline="30000">
                <a:solidFill>
                  <a:srgbClr val="000000"/>
                </a:solidFill>
              </a:rPr>
              <a:t>st</a:t>
            </a:r>
            <a:r>
              <a:rPr lang="en-US" sz="2400">
                <a:solidFill>
                  <a:srgbClr val="000000"/>
                </a:solidFill>
              </a:rPr>
              <a:t> harmonic </a:t>
            </a:r>
          </a:p>
        </p:txBody>
      </p:sp>
      <p:sp>
        <p:nvSpPr>
          <p:cNvPr id="375831" name="Rectangle 23"/>
          <p:cNvSpPr>
            <a:spLocks noChangeArrowheads="1"/>
          </p:cNvSpPr>
          <p:nvPr/>
        </p:nvSpPr>
        <p:spPr bwMode="auto">
          <a:xfrm>
            <a:off x="687388" y="1138238"/>
            <a:ext cx="2151062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(fundamental) </a:t>
            </a:r>
          </a:p>
        </p:txBody>
      </p:sp>
      <p:sp>
        <p:nvSpPr>
          <p:cNvPr id="375832" name="Rectangle 24"/>
          <p:cNvSpPr>
            <a:spLocks noChangeArrowheads="1"/>
          </p:cNvSpPr>
          <p:nvPr/>
        </p:nvSpPr>
        <p:spPr bwMode="auto">
          <a:xfrm>
            <a:off x="333375" y="1906588"/>
            <a:ext cx="2773363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n = 2; 2</a:t>
            </a:r>
            <a:r>
              <a:rPr lang="en-US" sz="2400" baseline="30000">
                <a:solidFill>
                  <a:srgbClr val="000000"/>
                </a:solidFill>
              </a:rPr>
              <a:t>nd</a:t>
            </a:r>
            <a:r>
              <a:rPr lang="en-US" sz="2400">
                <a:solidFill>
                  <a:srgbClr val="000000"/>
                </a:solidFill>
              </a:rPr>
              <a:t> harmonic</a:t>
            </a:r>
          </a:p>
        </p:txBody>
      </p:sp>
      <p:sp>
        <p:nvSpPr>
          <p:cNvPr id="375833" name="Rectangle 25"/>
          <p:cNvSpPr>
            <a:spLocks noChangeArrowheads="1"/>
          </p:cNvSpPr>
          <p:nvPr/>
        </p:nvSpPr>
        <p:spPr bwMode="auto">
          <a:xfrm>
            <a:off x="703263" y="2271713"/>
            <a:ext cx="2071687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(1</a:t>
            </a:r>
            <a:r>
              <a:rPr lang="en-US" sz="2400" baseline="30000">
                <a:solidFill>
                  <a:srgbClr val="000000"/>
                </a:solidFill>
              </a:rPr>
              <a:t>st</a:t>
            </a:r>
            <a:r>
              <a:rPr lang="en-US" sz="2400">
                <a:solidFill>
                  <a:srgbClr val="000000"/>
                </a:solidFill>
              </a:rPr>
              <a:t> overtone) </a:t>
            </a:r>
          </a:p>
        </p:txBody>
      </p:sp>
      <p:sp>
        <p:nvSpPr>
          <p:cNvPr id="375834" name="Rectangle 26"/>
          <p:cNvSpPr>
            <a:spLocks noChangeArrowheads="1"/>
          </p:cNvSpPr>
          <p:nvPr/>
        </p:nvSpPr>
        <p:spPr bwMode="auto">
          <a:xfrm>
            <a:off x="328613" y="3155950"/>
            <a:ext cx="2728912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n = 3; 3</a:t>
            </a:r>
            <a:r>
              <a:rPr lang="en-US" sz="2400" baseline="30000">
                <a:solidFill>
                  <a:srgbClr val="000000"/>
                </a:solidFill>
              </a:rPr>
              <a:t>rd</a:t>
            </a:r>
            <a:r>
              <a:rPr lang="en-US" sz="2400">
                <a:solidFill>
                  <a:srgbClr val="000000"/>
                </a:solidFill>
              </a:rPr>
              <a:t> harmonic</a:t>
            </a:r>
          </a:p>
        </p:txBody>
      </p:sp>
      <p:sp>
        <p:nvSpPr>
          <p:cNvPr id="375835" name="Rectangle 27"/>
          <p:cNvSpPr>
            <a:spLocks noChangeArrowheads="1"/>
          </p:cNvSpPr>
          <p:nvPr/>
        </p:nvSpPr>
        <p:spPr bwMode="auto">
          <a:xfrm>
            <a:off x="604838" y="3533775"/>
            <a:ext cx="2054225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(2</a:t>
            </a:r>
            <a:r>
              <a:rPr lang="en-US" sz="2400" baseline="30000">
                <a:solidFill>
                  <a:srgbClr val="000000"/>
                </a:solidFill>
              </a:rPr>
              <a:t>nd</a:t>
            </a:r>
            <a:r>
              <a:rPr lang="en-US" sz="2400">
                <a:solidFill>
                  <a:srgbClr val="000000"/>
                </a:solidFill>
              </a:rPr>
              <a:t> overtone)</a:t>
            </a:r>
          </a:p>
        </p:txBody>
      </p:sp>
      <p:sp>
        <p:nvSpPr>
          <p:cNvPr id="375836" name="Rectangle 28"/>
          <p:cNvSpPr>
            <a:spLocks noChangeArrowheads="1"/>
          </p:cNvSpPr>
          <p:nvPr/>
        </p:nvSpPr>
        <p:spPr bwMode="auto">
          <a:xfrm>
            <a:off x="323850" y="4492625"/>
            <a:ext cx="2717800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n = 4; 4</a:t>
            </a:r>
            <a:r>
              <a:rPr lang="en-US" sz="2400" baseline="30000">
                <a:solidFill>
                  <a:srgbClr val="000000"/>
                </a:solidFill>
              </a:rPr>
              <a:t>th</a:t>
            </a:r>
            <a:r>
              <a:rPr lang="en-US" sz="2400">
                <a:solidFill>
                  <a:srgbClr val="000000"/>
                </a:solidFill>
              </a:rPr>
              <a:t> harmonic</a:t>
            </a:r>
          </a:p>
        </p:txBody>
      </p:sp>
      <p:sp>
        <p:nvSpPr>
          <p:cNvPr id="375837" name="Rectangle 29"/>
          <p:cNvSpPr>
            <a:spLocks noChangeArrowheads="1"/>
          </p:cNvSpPr>
          <p:nvPr/>
        </p:nvSpPr>
        <p:spPr bwMode="auto">
          <a:xfrm>
            <a:off x="631825" y="4900613"/>
            <a:ext cx="2009775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(3</a:t>
            </a:r>
            <a:r>
              <a:rPr lang="en-US" sz="2400" baseline="30000">
                <a:solidFill>
                  <a:srgbClr val="000000"/>
                </a:solidFill>
              </a:rPr>
              <a:t>rd</a:t>
            </a:r>
            <a:r>
              <a:rPr lang="en-US" sz="2400">
                <a:solidFill>
                  <a:srgbClr val="000000"/>
                </a:solidFill>
              </a:rPr>
              <a:t> overtone)</a:t>
            </a:r>
          </a:p>
        </p:txBody>
      </p:sp>
      <p:graphicFrame>
        <p:nvGraphicFramePr>
          <p:cNvPr id="375838" name="Object 30"/>
          <p:cNvGraphicFramePr>
            <a:graphicFrameLocks noChangeAspect="1"/>
          </p:cNvGraphicFramePr>
          <p:nvPr/>
        </p:nvGraphicFramePr>
        <p:xfrm>
          <a:off x="4613275" y="5737225"/>
          <a:ext cx="1193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3" imgW="1193760" imgH="838080" progId="Equation.3">
                  <p:embed/>
                </p:oleObj>
              </mc:Choice>
              <mc:Fallback>
                <p:oleObj name="Equation" r:id="rId3" imgW="11937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5737225"/>
                        <a:ext cx="11938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40" name="Rectangle 32"/>
          <p:cNvSpPr>
            <a:spLocks noChangeArrowheads="1"/>
          </p:cNvSpPr>
          <p:nvPr/>
        </p:nvSpPr>
        <p:spPr bwMode="auto">
          <a:xfrm>
            <a:off x="6251575" y="5856288"/>
            <a:ext cx="2370138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(n = 1,2,3,…) </a:t>
            </a:r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7483475" y="903288"/>
            <a:ext cx="1414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= 2 L</a:t>
            </a: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7575550" y="2071688"/>
            <a:ext cx="111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= L</a:t>
            </a:r>
          </a:p>
        </p:txBody>
      </p:sp>
      <p:sp>
        <p:nvSpPr>
          <p:cNvPr id="375843" name="Text Box 35"/>
          <p:cNvSpPr txBox="1">
            <a:spLocks noChangeArrowheads="1"/>
          </p:cNvSpPr>
          <p:nvPr/>
        </p:nvSpPr>
        <p:spPr bwMode="auto">
          <a:xfrm>
            <a:off x="7389813" y="329088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= 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/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L</a:t>
            </a:r>
          </a:p>
        </p:txBody>
      </p:sp>
      <p:sp>
        <p:nvSpPr>
          <p:cNvPr id="375844" name="Text Box 36"/>
          <p:cNvSpPr txBox="1">
            <a:spLocks noChangeArrowheads="1"/>
          </p:cNvSpPr>
          <p:nvPr/>
        </p:nvSpPr>
        <p:spPr bwMode="auto">
          <a:xfrm>
            <a:off x="7459663" y="4567238"/>
            <a:ext cx="151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= ½ L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262313" y="0"/>
            <a:ext cx="3948112" cy="1090613"/>
            <a:chOff x="2055" y="0"/>
            <a:chExt cx="2487" cy="687"/>
          </a:xfrm>
        </p:grpSpPr>
        <p:grpSp>
          <p:nvGrpSpPr>
            <p:cNvPr id="11292" name="Group 42"/>
            <p:cNvGrpSpPr>
              <a:grpSpLocks/>
            </p:cNvGrpSpPr>
            <p:nvPr/>
          </p:nvGrpSpPr>
          <p:grpSpPr bwMode="auto">
            <a:xfrm>
              <a:off x="2055" y="228"/>
              <a:ext cx="2487" cy="459"/>
              <a:chOff x="2055" y="228"/>
              <a:chExt cx="2487" cy="459"/>
            </a:xfrm>
          </p:grpSpPr>
          <p:sp>
            <p:nvSpPr>
              <p:cNvPr id="11294" name="Line 3"/>
              <p:cNvSpPr>
                <a:spLocks noChangeShapeType="1"/>
              </p:cNvSpPr>
              <p:nvPr/>
            </p:nvSpPr>
            <p:spPr bwMode="auto">
              <a:xfrm>
                <a:off x="2057" y="321"/>
                <a:ext cx="248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5" name="Line 4"/>
              <p:cNvSpPr>
                <a:spLocks noChangeShapeType="1"/>
              </p:cNvSpPr>
              <p:nvPr/>
            </p:nvSpPr>
            <p:spPr bwMode="auto">
              <a:xfrm flipV="1">
                <a:off x="2055" y="228"/>
                <a:ext cx="0" cy="44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6" name="Line 37"/>
              <p:cNvSpPr>
                <a:spLocks noChangeShapeType="1"/>
              </p:cNvSpPr>
              <p:nvPr/>
            </p:nvSpPr>
            <p:spPr bwMode="auto">
              <a:xfrm flipV="1">
                <a:off x="4542" y="247"/>
                <a:ext cx="0" cy="44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93" name="Text Box 43"/>
            <p:cNvSpPr txBox="1">
              <a:spLocks noChangeArrowheads="1"/>
            </p:cNvSpPr>
            <p:nvPr/>
          </p:nvSpPr>
          <p:spPr bwMode="auto">
            <a:xfrm>
              <a:off x="3179" y="0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11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7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7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utoUpdateAnimBg="0"/>
      <p:bldP spid="375813" grpId="0" animBg="1" autoUpdateAnimBg="0"/>
      <p:bldP spid="375822" grpId="0" animBg="1"/>
      <p:bldP spid="375824" grpId="0" animBg="1"/>
      <p:bldP spid="375826" grpId="0" animBg="1"/>
      <p:bldP spid="375828" grpId="0" animBg="1"/>
      <p:bldP spid="375829" grpId="0" autoUpdateAnimBg="0"/>
      <p:bldP spid="375830" grpId="0" autoUpdateAnimBg="0"/>
      <p:bldP spid="375831" grpId="0" autoUpdateAnimBg="0"/>
      <p:bldP spid="375832" grpId="0" autoUpdateAnimBg="0"/>
      <p:bldP spid="375833" grpId="0" autoUpdateAnimBg="0"/>
      <p:bldP spid="375834" grpId="0" autoUpdateAnimBg="0"/>
      <p:bldP spid="375835" grpId="0" autoUpdateAnimBg="0"/>
      <p:bldP spid="375836" grpId="0" autoUpdateAnimBg="0"/>
      <p:bldP spid="375837" grpId="0" autoUpdateAnimBg="0"/>
      <p:bldP spid="375840" grpId="0" autoUpdateAnimBg="0"/>
      <p:bldP spid="375841" grpId="0" autoUpdateAnimBg="0"/>
      <p:bldP spid="375842" grpId="0" autoUpdateAnimBg="0"/>
      <p:bldP spid="375843" grpId="0" autoUpdateAnimBg="0"/>
      <p:bldP spid="37584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26" descr="http://4.bp.blogspot.com/_jf2kTEZhg50/THF34FvM2bI/AAAAAAAAACs/-XwEj1Rx7Pw/s1600/electric_gui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00000">
            <a:off x="6218238" y="1177925"/>
            <a:ext cx="30130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0650" y="5895975"/>
            <a:ext cx="1681163" cy="822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6561138" y="5986463"/>
            <a:ext cx="1508125" cy="6572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7199313" y="4938713"/>
            <a:ext cx="1554162" cy="56515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6845" name="Rectangle 13"/>
          <p:cNvSpPr>
            <a:spLocks noChangeArrowheads="1"/>
          </p:cNvSpPr>
          <p:nvPr/>
        </p:nvSpPr>
        <p:spPr bwMode="auto">
          <a:xfrm>
            <a:off x="4694238" y="3165122"/>
            <a:ext cx="1409700" cy="60801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6640513" y="6049963"/>
            <a:ext cx="145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f</a:t>
            </a:r>
            <a:r>
              <a:rPr lang="en-US" baseline="-25000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 = n f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01" name="Rectangle 8"/>
          <p:cNvSpPr>
            <a:spLocks noChangeArrowheads="1"/>
          </p:cNvSpPr>
          <p:nvPr/>
        </p:nvSpPr>
        <p:spPr bwMode="auto">
          <a:xfrm>
            <a:off x="479425" y="341313"/>
            <a:ext cx="5965825" cy="13731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Waves travel along a 96.1 cm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guitar string at 492 m/s. Find the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fundamental frequency of the string. </a:t>
            </a:r>
          </a:p>
        </p:txBody>
      </p:sp>
      <p:sp>
        <p:nvSpPr>
          <p:cNvPr id="376843" name="Rectangle 11"/>
          <p:cNvSpPr>
            <a:spLocks noChangeArrowheads="1"/>
          </p:cNvSpPr>
          <p:nvPr/>
        </p:nvSpPr>
        <p:spPr bwMode="auto">
          <a:xfrm>
            <a:off x="520700" y="4048125"/>
            <a:ext cx="3530600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Find the frequency of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the 5</a:t>
            </a:r>
            <a:r>
              <a:rPr lang="en-US" baseline="30000">
                <a:solidFill>
                  <a:srgbClr val="FF0000"/>
                </a:solidFill>
              </a:rPr>
              <a:t>th</a:t>
            </a:r>
            <a:r>
              <a:rPr lang="en-US">
                <a:solidFill>
                  <a:srgbClr val="FF0000"/>
                </a:solidFill>
              </a:rPr>
              <a:t> harmonic. </a:t>
            </a:r>
          </a:p>
        </p:txBody>
      </p:sp>
      <p:sp>
        <p:nvSpPr>
          <p:cNvPr id="376844" name="Rectangle 12"/>
          <p:cNvSpPr>
            <a:spLocks noChangeArrowheads="1"/>
          </p:cNvSpPr>
          <p:nvPr/>
        </p:nvSpPr>
        <p:spPr bwMode="auto">
          <a:xfrm>
            <a:off x="1085850" y="6061075"/>
            <a:ext cx="499903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frequency of the n</a:t>
            </a:r>
            <a:r>
              <a:rPr lang="en-US" baseline="30000">
                <a:solidFill>
                  <a:srgbClr val="FF0000"/>
                </a:solidFill>
              </a:rPr>
              <a:t>th</a:t>
            </a:r>
            <a:r>
              <a:rPr lang="en-US">
                <a:solidFill>
                  <a:srgbClr val="FF0000"/>
                </a:solidFill>
              </a:rPr>
              <a:t> harmonic: </a:t>
            </a:r>
          </a:p>
        </p:txBody>
      </p: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747713" y="1760538"/>
            <a:ext cx="1414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= 2 L</a:t>
            </a:r>
          </a:p>
        </p:txBody>
      </p:sp>
      <p:sp>
        <p:nvSpPr>
          <p:cNvPr id="376847" name="Text Box 15"/>
          <p:cNvSpPr txBox="1">
            <a:spLocks noChangeArrowheads="1"/>
          </p:cNvSpPr>
          <p:nvPr/>
        </p:nvSpPr>
        <p:spPr bwMode="auto">
          <a:xfrm>
            <a:off x="2185988" y="1760538"/>
            <a:ext cx="2312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2 (0.961 m)</a:t>
            </a:r>
          </a:p>
        </p:txBody>
      </p: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4508500" y="1760538"/>
            <a:ext cx="177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1.922 m</a:t>
            </a:r>
          </a:p>
        </p:txBody>
      </p:sp>
      <p:sp>
        <p:nvSpPr>
          <p:cNvPr id="376849" name="Text Box 17"/>
          <p:cNvSpPr txBox="1">
            <a:spLocks noChangeArrowheads="1"/>
          </p:cNvSpPr>
          <p:nvPr/>
        </p:nvSpPr>
        <p:spPr bwMode="auto">
          <a:xfrm>
            <a:off x="1160620" y="2343790"/>
            <a:ext cx="1168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v = </a:t>
            </a:r>
            <a:r>
              <a:rPr lang="en-US" dirty="0" smtClean="0">
                <a:solidFill>
                  <a:srgbClr val="000000"/>
                </a:solidFill>
              </a:rPr>
              <a:t>f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baseline="-250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685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030562"/>
              </p:ext>
            </p:extLst>
          </p:nvPr>
        </p:nvGraphicFramePr>
        <p:xfrm>
          <a:off x="1125538" y="3047647"/>
          <a:ext cx="110648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1" name="Equation" r:id="rId4" imgW="1104840" imgH="927000" progId="Equation.3">
                  <p:embed/>
                </p:oleObj>
              </mc:Choice>
              <mc:Fallback>
                <p:oleObj name="Equation" r:id="rId4" imgW="110484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047647"/>
                        <a:ext cx="1106487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47226"/>
              </p:ext>
            </p:extLst>
          </p:nvPr>
        </p:nvGraphicFramePr>
        <p:xfrm>
          <a:off x="2319338" y="3055584"/>
          <a:ext cx="16779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" name="Equation" r:id="rId6" imgW="1676160" imgH="838080" progId="Equation.3">
                  <p:embed/>
                </p:oleObj>
              </mc:Choice>
              <mc:Fallback>
                <p:oleObj name="Equation" r:id="rId6" imgW="16761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3055584"/>
                        <a:ext cx="167798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4233863" y="3230209"/>
            <a:ext cx="181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256 Hz</a:t>
            </a:r>
          </a:p>
        </p:txBody>
      </p:sp>
      <p:sp>
        <p:nvSpPr>
          <p:cNvPr id="376855" name="Text Box 23"/>
          <p:cNvSpPr txBox="1">
            <a:spLocks noChangeArrowheads="1"/>
          </p:cNvSpPr>
          <p:nvPr/>
        </p:nvSpPr>
        <p:spPr bwMode="auto">
          <a:xfrm>
            <a:off x="4343400" y="421798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 L</a:t>
            </a:r>
          </a:p>
        </p:txBody>
      </p:sp>
      <p:sp>
        <p:nvSpPr>
          <p:cNvPr id="376856" name="Text Box 24"/>
          <p:cNvSpPr txBox="1">
            <a:spLocks noChangeArrowheads="1"/>
          </p:cNvSpPr>
          <p:nvPr/>
        </p:nvSpPr>
        <p:spPr bwMode="auto">
          <a:xfrm>
            <a:off x="5875665" y="4232275"/>
            <a:ext cx="1976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= 0.3844 m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8363" y="4808538"/>
          <a:ext cx="11842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Equation" r:id="rId8" imgW="1180800" imgH="927000" progId="Equation.3">
                  <p:embed/>
                </p:oleObj>
              </mc:Choice>
              <mc:Fallback>
                <p:oleObj name="Equation" r:id="rId8" imgW="11808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4808538"/>
                        <a:ext cx="1184275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4710113" y="4816475"/>
          <a:ext cx="18827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" name="Equation" r:id="rId10" imgW="1879560" imgH="838080" progId="Equation.3">
                  <p:embed/>
                </p:oleObj>
              </mc:Choice>
              <mc:Fallback>
                <p:oleObj name="Equation" r:id="rId10" imgW="18795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4816475"/>
                        <a:ext cx="18827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Text Box 27"/>
          <p:cNvSpPr txBox="1">
            <a:spLocks noChangeArrowheads="1"/>
          </p:cNvSpPr>
          <p:nvPr/>
        </p:nvSpPr>
        <p:spPr bwMode="auto">
          <a:xfrm>
            <a:off x="6697663" y="4991100"/>
            <a:ext cx="201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1280 Hz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226175" y="201613"/>
            <a:ext cx="1712913" cy="1292225"/>
            <a:chOff x="3922" y="127"/>
            <a:chExt cx="1079" cy="814"/>
          </a:xfrm>
        </p:grpSpPr>
        <p:graphicFrame>
          <p:nvGraphicFramePr>
            <p:cNvPr id="12294" name="Object 28"/>
            <p:cNvGraphicFramePr>
              <a:graphicFrameLocks noChangeAspect="1"/>
            </p:cNvGraphicFramePr>
            <p:nvPr/>
          </p:nvGraphicFramePr>
          <p:xfrm>
            <a:off x="4040" y="222"/>
            <a:ext cx="752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5" name="Equation" r:id="rId12" imgW="1193760" imgH="838080" progId="Equation.3">
                    <p:embed/>
                  </p:oleObj>
                </mc:Choice>
                <mc:Fallback>
                  <p:oleObj name="Equation" r:id="rId12" imgW="1193760" imgH="838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" y="222"/>
                          <a:ext cx="752" cy="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4" name="AutoShape 29"/>
            <p:cNvSpPr>
              <a:spLocks noChangeArrowheads="1"/>
            </p:cNvSpPr>
            <p:nvPr/>
          </p:nvSpPr>
          <p:spPr bwMode="auto">
            <a:xfrm>
              <a:off x="3922" y="127"/>
              <a:ext cx="1079" cy="814"/>
            </a:xfrm>
            <a:prstGeom prst="cloudCallout">
              <a:avLst>
                <a:gd name="adj1" fmla="val 24884"/>
                <a:gd name="adj2" fmla="val 67815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170552" y="2343790"/>
            <a:ext cx="1255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baseline="-25000" dirty="0" err="1" smtClean="0">
                <a:solidFill>
                  <a:srgbClr val="000000"/>
                </a:solidFill>
                <a:latin typeface="Arial"/>
              </a:rPr>
              <a:t>n</a:t>
            </a:r>
            <a:endParaRPr lang="en-US" baseline="-25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80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6837" grpId="0" animBg="1"/>
      <p:bldP spid="376838" grpId="0" animBg="1"/>
      <p:bldP spid="376845" grpId="0" animBg="1"/>
      <p:bldP spid="376834" grpId="0"/>
      <p:bldP spid="376843" grpId="0"/>
      <p:bldP spid="376844" grpId="0"/>
      <p:bldP spid="376846" grpId="0"/>
      <p:bldP spid="376847" grpId="0"/>
      <p:bldP spid="376848" grpId="0"/>
      <p:bldP spid="376849" grpId="0"/>
      <p:bldP spid="376854" grpId="0"/>
      <p:bldP spid="376855" grpId="0"/>
      <p:bldP spid="376856" grpId="0"/>
      <p:bldP spid="37685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40872" y="1296154"/>
            <a:ext cx="8408136" cy="370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C00000"/>
                </a:solidFill>
              </a:rPr>
              <a:t>1. A </a:t>
            </a:r>
            <a:r>
              <a:rPr lang="en-US" sz="2600" u="sng" dirty="0" smtClean="0">
                <a:solidFill>
                  <a:srgbClr val="C00000"/>
                </a:solidFill>
              </a:rPr>
              <a:t>restoring force</a:t>
            </a:r>
            <a:r>
              <a:rPr lang="en-US" sz="2600" dirty="0" smtClean="0">
                <a:solidFill>
                  <a:srgbClr val="C00000"/>
                </a:solidFill>
              </a:rPr>
              <a:t> is a force that acts to bring a system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back toward a state of equilibrium. When a restoring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force is directly proportional to the displacement,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system is exhibiting </a:t>
            </a:r>
            <a:r>
              <a:rPr lang="en-US" sz="2600" u="sng" dirty="0" smtClean="0">
                <a:solidFill>
                  <a:srgbClr val="C00000"/>
                </a:solidFill>
              </a:rPr>
              <a:t>simple harmonic motion (</a:t>
            </a:r>
            <a:r>
              <a:rPr lang="en-US" sz="2600" u="sng" dirty="0" err="1" smtClean="0">
                <a:solidFill>
                  <a:srgbClr val="C00000"/>
                </a:solidFill>
              </a:rPr>
              <a:t>SHM</a:t>
            </a:r>
            <a:r>
              <a:rPr lang="en-US" sz="2600" u="sng" dirty="0" smtClean="0">
                <a:solidFill>
                  <a:srgbClr val="C00000"/>
                </a:solidFill>
              </a:rPr>
              <a:t>)</a:t>
            </a:r>
            <a:r>
              <a:rPr lang="en-US" sz="2600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600" dirty="0" smtClean="0">
                <a:solidFill>
                  <a:srgbClr val="C00000"/>
                </a:solidFill>
              </a:rPr>
              <a:t>2. Two easily-analyzed examples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SHM</a:t>
            </a:r>
            <a:r>
              <a:rPr lang="en-US" sz="2600" dirty="0" smtClean="0">
                <a:solidFill>
                  <a:srgbClr val="C00000"/>
                </a:solidFill>
              </a:rPr>
              <a:t> are the </a:t>
            </a:r>
            <a:r>
              <a:rPr lang="en-US" sz="2600" u="sng" dirty="0" smtClean="0">
                <a:solidFill>
                  <a:srgbClr val="C00000"/>
                </a:solidFill>
              </a:rPr>
              <a:t>mass-spring system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and the </a:t>
            </a:r>
            <a:r>
              <a:rPr lang="en-US" sz="2600" u="sng" dirty="0" smtClean="0">
                <a:solidFill>
                  <a:srgbClr val="C00000"/>
                </a:solidFill>
              </a:rPr>
              <a:t>simple pendulum</a:t>
            </a:r>
            <a:r>
              <a:rPr lang="en-US" sz="26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8134" y="390741"/>
            <a:ext cx="88558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FINAL THOUGHTS: </a:t>
            </a:r>
            <a:r>
              <a:rPr lang="en-US" sz="3200" b="1" u="sng" dirty="0" smtClean="0">
                <a:solidFill>
                  <a:srgbClr val="000000"/>
                </a:solidFill>
              </a:rPr>
              <a:t>Simple Harmonic Motion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31425" y="3593512"/>
            <a:ext cx="2390775" cy="2403475"/>
            <a:chOff x="6421438" y="2851088"/>
            <a:chExt cx="2390775" cy="2403475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6811512" y="2851088"/>
              <a:ext cx="2000701" cy="2403475"/>
              <a:chOff x="648" y="2146"/>
              <a:chExt cx="1152" cy="1384"/>
            </a:xfrm>
          </p:grpSpPr>
          <p:sp>
            <p:nvSpPr>
              <p:cNvPr id="12" name="Line 24"/>
              <p:cNvSpPr>
                <a:spLocks noChangeShapeType="1"/>
              </p:cNvSpPr>
              <p:nvPr/>
            </p:nvSpPr>
            <p:spPr bwMode="auto">
              <a:xfrm>
                <a:off x="648" y="2218"/>
                <a:ext cx="1152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25"/>
              <p:cNvSpPr>
                <a:spLocks noChangeArrowheads="1"/>
              </p:cNvSpPr>
              <p:nvPr/>
            </p:nvSpPr>
            <p:spPr bwMode="auto">
              <a:xfrm flipV="1">
                <a:off x="1080" y="2218"/>
                <a:ext cx="144" cy="7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 flipH="1">
                <a:off x="720" y="2290"/>
                <a:ext cx="432" cy="115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30" descr="30%"/>
              <p:cNvSpPr>
                <a:spLocks noChangeArrowheads="1"/>
              </p:cNvSpPr>
              <p:nvPr/>
            </p:nvSpPr>
            <p:spPr bwMode="auto">
              <a:xfrm>
                <a:off x="648" y="3386"/>
                <a:ext cx="144" cy="144"/>
              </a:xfrm>
              <a:prstGeom prst="ellipse">
                <a:avLst/>
              </a:prstGeom>
              <a:pattFill prst="pct30">
                <a:fgClr>
                  <a:srgbClr val="333333"/>
                </a:fgClr>
                <a:bgClr>
                  <a:srgbClr val="FFFFFF"/>
                </a:bgClr>
              </a:patt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Line 32"/>
              <p:cNvSpPr>
                <a:spLocks noChangeShapeType="1"/>
              </p:cNvSpPr>
              <p:nvPr/>
            </p:nvSpPr>
            <p:spPr bwMode="auto">
              <a:xfrm flipH="1" flipV="1">
                <a:off x="648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33"/>
              <p:cNvSpPr>
                <a:spLocks noChangeShapeType="1"/>
              </p:cNvSpPr>
              <p:nvPr/>
            </p:nvSpPr>
            <p:spPr bwMode="auto">
              <a:xfrm flipH="1" flipV="1">
                <a:off x="792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34"/>
              <p:cNvSpPr>
                <a:spLocks noChangeShapeType="1"/>
              </p:cNvSpPr>
              <p:nvPr/>
            </p:nvSpPr>
            <p:spPr bwMode="auto">
              <a:xfrm flipH="1" flipV="1">
                <a:off x="936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35"/>
              <p:cNvSpPr>
                <a:spLocks noChangeShapeType="1"/>
              </p:cNvSpPr>
              <p:nvPr/>
            </p:nvSpPr>
            <p:spPr bwMode="auto">
              <a:xfrm flipH="1" flipV="1">
                <a:off x="1080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Line 36"/>
              <p:cNvSpPr>
                <a:spLocks noChangeShapeType="1"/>
              </p:cNvSpPr>
              <p:nvPr/>
            </p:nvSpPr>
            <p:spPr bwMode="auto">
              <a:xfrm flipH="1" flipV="1">
                <a:off x="1224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 flipH="1" flipV="1">
                <a:off x="1368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 flipH="1" flipV="1">
                <a:off x="1512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 flipH="1" flipV="1">
                <a:off x="1656" y="2146"/>
                <a:ext cx="72" cy="7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Line 47"/>
            <p:cNvSpPr>
              <a:spLocks noChangeShapeType="1"/>
            </p:cNvSpPr>
            <p:nvPr/>
          </p:nvSpPr>
          <p:spPr bwMode="auto">
            <a:xfrm flipH="1" flipV="1">
              <a:off x="6421438" y="4856081"/>
              <a:ext cx="262146" cy="13003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H="1" flipV="1">
              <a:off x="6467576" y="4981917"/>
              <a:ext cx="262146" cy="13003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 flipH="1" flipV="1">
              <a:off x="6677293" y="4906416"/>
              <a:ext cx="140510" cy="7550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6874" y="5269222"/>
            <a:ext cx="5194300" cy="1149350"/>
            <a:chOff x="498128" y="1736106"/>
            <a:chExt cx="5194300" cy="1149350"/>
          </a:xfrm>
        </p:grpSpPr>
        <p:grpSp>
          <p:nvGrpSpPr>
            <p:cNvPr id="26" name="Group 51"/>
            <p:cNvGrpSpPr>
              <a:grpSpLocks/>
            </p:cNvGrpSpPr>
            <p:nvPr/>
          </p:nvGrpSpPr>
          <p:grpSpPr bwMode="auto">
            <a:xfrm>
              <a:off x="498128" y="1736106"/>
              <a:ext cx="5194300" cy="1149350"/>
              <a:chOff x="1494" y="1479"/>
              <a:chExt cx="2278" cy="504"/>
            </a:xfrm>
          </p:grpSpPr>
          <p:sp>
            <p:nvSpPr>
              <p:cNvPr id="31" name="Line 52"/>
              <p:cNvSpPr>
                <a:spLocks noChangeShapeType="1"/>
              </p:cNvSpPr>
              <p:nvPr/>
            </p:nvSpPr>
            <p:spPr bwMode="auto">
              <a:xfrm>
                <a:off x="1583" y="1983"/>
                <a:ext cx="21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53"/>
              <p:cNvSpPr>
                <a:spLocks noChangeArrowheads="1"/>
              </p:cNvSpPr>
              <p:nvPr/>
            </p:nvSpPr>
            <p:spPr bwMode="auto">
              <a:xfrm>
                <a:off x="2917" y="1551"/>
                <a:ext cx="534" cy="4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54"/>
              <p:cNvSpPr>
                <a:spLocks noChangeShapeType="1"/>
              </p:cNvSpPr>
              <p:nvPr/>
            </p:nvSpPr>
            <p:spPr bwMode="auto">
              <a:xfrm flipV="1">
                <a:off x="1583" y="1479"/>
                <a:ext cx="0" cy="5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55"/>
              <p:cNvSpPr>
                <a:spLocks noChangeShapeType="1"/>
              </p:cNvSpPr>
              <p:nvPr/>
            </p:nvSpPr>
            <p:spPr bwMode="auto">
              <a:xfrm flipH="1" flipV="1">
                <a:off x="1494" y="1551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 flipH="1" flipV="1">
                <a:off x="1494" y="1623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1494" y="1695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58"/>
              <p:cNvSpPr>
                <a:spLocks noChangeShapeType="1"/>
              </p:cNvSpPr>
              <p:nvPr/>
            </p:nvSpPr>
            <p:spPr bwMode="auto">
              <a:xfrm flipH="1" flipV="1">
                <a:off x="1494" y="1767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Line 59"/>
              <p:cNvSpPr>
                <a:spLocks noChangeShapeType="1"/>
              </p:cNvSpPr>
              <p:nvPr/>
            </p:nvSpPr>
            <p:spPr bwMode="auto">
              <a:xfrm flipH="1" flipV="1">
                <a:off x="1494" y="1839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Line 60"/>
              <p:cNvSpPr>
                <a:spLocks noChangeShapeType="1"/>
              </p:cNvSpPr>
              <p:nvPr/>
            </p:nvSpPr>
            <p:spPr bwMode="auto">
              <a:xfrm flipH="1" flipV="1">
                <a:off x="1494" y="1479"/>
                <a:ext cx="89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0" name="Group 61"/>
              <p:cNvGrpSpPr>
                <a:grpSpLocks/>
              </p:cNvGrpSpPr>
              <p:nvPr/>
            </p:nvGrpSpPr>
            <p:grpSpPr bwMode="auto">
              <a:xfrm>
                <a:off x="1577" y="1671"/>
                <a:ext cx="1344" cy="192"/>
                <a:chOff x="1056" y="528"/>
                <a:chExt cx="1344" cy="192"/>
              </a:xfrm>
            </p:grpSpPr>
            <p:sp>
              <p:nvSpPr>
                <p:cNvPr id="41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160" y="624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528"/>
                  <a:ext cx="48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016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1920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824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632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440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52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296" y="528"/>
                  <a:ext cx="48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1056" y="624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5058888" y="2220684"/>
              <a:ext cx="498762" cy="213758"/>
              <a:chOff x="5058888" y="2220684"/>
              <a:chExt cx="498762" cy="213758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>
                <a:off x="5058888" y="2434442"/>
                <a:ext cx="439387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5118263" y="2327563"/>
                <a:ext cx="439387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5094513" y="2220684"/>
                <a:ext cx="273133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49452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8022" y="940474"/>
            <a:ext cx="87302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1. A </a:t>
            </a:r>
            <a:r>
              <a:rPr lang="en-US" u="sng" dirty="0" smtClean="0">
                <a:solidFill>
                  <a:srgbClr val="000000"/>
                </a:solidFill>
              </a:rPr>
              <a:t>standing wave</a:t>
            </a:r>
            <a:r>
              <a:rPr lang="en-US" dirty="0" smtClean="0">
                <a:solidFill>
                  <a:srgbClr val="000000"/>
                </a:solidFill>
              </a:rPr>
              <a:t> is the waveform generated when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incident and reflected waves interfere to produce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points of unchanging zero amplitude (</a:t>
            </a:r>
            <a:r>
              <a:rPr lang="en-US" u="sng" dirty="0" smtClean="0">
                <a:solidFill>
                  <a:srgbClr val="000000"/>
                </a:solidFill>
              </a:rPr>
              <a:t>nodes</a:t>
            </a:r>
            <a:r>
              <a:rPr lang="en-US" dirty="0" smtClean="0">
                <a:solidFill>
                  <a:srgbClr val="000000"/>
                </a:solidFill>
              </a:rPr>
              <a:t>) and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points of unchanging max. amplitude (</a:t>
            </a:r>
            <a:r>
              <a:rPr lang="en-US" u="sng" dirty="0" smtClean="0">
                <a:solidFill>
                  <a:srgbClr val="000000"/>
                </a:solidFill>
              </a:rPr>
              <a:t>antinodes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2. The </a:t>
            </a:r>
            <a:r>
              <a:rPr lang="en-US" u="sng" dirty="0" smtClean="0">
                <a:solidFill>
                  <a:srgbClr val="000000"/>
                </a:solidFill>
              </a:rPr>
              <a:t>fundamental</a:t>
            </a:r>
            <a:r>
              <a:rPr lang="en-US" dirty="0" smtClean="0">
                <a:solidFill>
                  <a:srgbClr val="000000"/>
                </a:solidFill>
              </a:rPr>
              <a:t> is the lowest-</a:t>
            </a:r>
            <a:r>
              <a:rPr lang="en-US" dirty="0" err="1" smtClean="0">
                <a:solidFill>
                  <a:srgbClr val="000000"/>
                </a:solidFill>
              </a:rPr>
              <a:t>freq</a:t>
            </a:r>
            <a:r>
              <a:rPr lang="en-US" dirty="0" smtClean="0">
                <a:solidFill>
                  <a:srgbClr val="000000"/>
                </a:solidFill>
              </a:rPr>
              <a:t> wave that is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possible from a given sound source. </a:t>
            </a:r>
            <a:r>
              <a:rPr lang="en-US" u="sng" dirty="0" smtClean="0">
                <a:solidFill>
                  <a:srgbClr val="000000"/>
                </a:solidFill>
              </a:rPr>
              <a:t>Harmonics</a:t>
            </a:r>
            <a:r>
              <a:rPr lang="en-US" dirty="0" smtClean="0">
                <a:solidFill>
                  <a:srgbClr val="000000"/>
                </a:solidFill>
              </a:rPr>
              <a:t> are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integer multiples of fundamentals. Most sound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sources generate the fundamental plus multiple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harmonics at any one time. 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3. The equation for the wavelength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of any harmonic n on a string is: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1373" y="244613"/>
            <a:ext cx="8208721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FINAL THOUGHTS: </a:t>
            </a:r>
            <a:r>
              <a:rPr lang="en-US" b="1" u="sng" dirty="0" smtClean="0">
                <a:solidFill>
                  <a:srgbClr val="FFFF00"/>
                </a:solidFill>
              </a:rPr>
              <a:t>Standing Waves on Strings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53737" y="5374851"/>
            <a:ext cx="1436687" cy="10429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312016"/>
              </p:ext>
            </p:extLst>
          </p:nvPr>
        </p:nvGraphicFramePr>
        <p:xfrm>
          <a:off x="6769624" y="5487563"/>
          <a:ext cx="1193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3" imgW="1193760" imgH="838080" progId="Equation.3">
                  <p:embed/>
                </p:oleObj>
              </mc:Choice>
              <mc:Fallback>
                <p:oleObj name="Equation" r:id="rId3" imgW="11937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624" y="5487563"/>
                        <a:ext cx="11938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71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995738" y="4932250"/>
            <a:ext cx="1573212" cy="1182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20"/>
          <p:cNvSpPr>
            <a:spLocks noChangeArrowheads="1"/>
          </p:cNvSpPr>
          <p:nvPr/>
        </p:nvSpPr>
        <p:spPr bwMode="auto">
          <a:xfrm>
            <a:off x="1735138" y="279069"/>
            <a:ext cx="550386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Standing Waves in Open Tubes</a:t>
            </a:r>
            <a:endParaRPr lang="en-US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7895" name="Rectangle 39"/>
          <p:cNvSpPr>
            <a:spLocks noChangeArrowheads="1"/>
          </p:cNvSpPr>
          <p:nvPr/>
        </p:nvSpPr>
        <p:spPr bwMode="auto">
          <a:xfrm>
            <a:off x="746125" y="4794138"/>
            <a:ext cx="3003550" cy="1385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wavelength of the</a:t>
            </a:r>
          </a:p>
          <a:p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 baseline="30000">
                <a:solidFill>
                  <a:srgbClr val="FF0000"/>
                </a:solidFill>
              </a:rPr>
              <a:t>th</a:t>
            </a:r>
            <a:r>
              <a:rPr lang="en-US">
                <a:solidFill>
                  <a:srgbClr val="FF0000"/>
                </a:solidFill>
              </a:rPr>
              <a:t> harmonic of </a:t>
            </a:r>
          </a:p>
          <a:p>
            <a:r>
              <a:rPr lang="en-US">
                <a:solidFill>
                  <a:srgbClr val="FF0000"/>
                </a:solidFill>
              </a:rPr>
              <a:t>an open tube: </a:t>
            </a:r>
          </a:p>
        </p:txBody>
      </p:sp>
      <p:sp>
        <p:nvSpPr>
          <p:cNvPr id="377905" name="Rectangle 49"/>
          <p:cNvSpPr>
            <a:spLocks noChangeArrowheads="1"/>
          </p:cNvSpPr>
          <p:nvPr/>
        </p:nvSpPr>
        <p:spPr bwMode="auto">
          <a:xfrm>
            <a:off x="4054475" y="5003688"/>
            <a:ext cx="1436688" cy="10429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7790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682649"/>
              </p:ext>
            </p:extLst>
          </p:nvPr>
        </p:nvGraphicFramePr>
        <p:xfrm>
          <a:off x="4170363" y="5116400"/>
          <a:ext cx="1193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3" imgW="1193760" imgH="838080" progId="Equation.3">
                  <p:embed/>
                </p:oleObj>
              </mc:Choice>
              <mc:Fallback>
                <p:oleObj name="Equation" r:id="rId3" imgW="11937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5116400"/>
                        <a:ext cx="11938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907" name="Rectangle 51"/>
          <p:cNvSpPr>
            <a:spLocks noChangeArrowheads="1"/>
          </p:cNvSpPr>
          <p:nvPr/>
        </p:nvSpPr>
        <p:spPr bwMode="auto">
          <a:xfrm>
            <a:off x="5808663" y="5235463"/>
            <a:ext cx="237013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(n = 1,2,3,…) </a:t>
            </a:r>
          </a:p>
        </p:txBody>
      </p:sp>
      <p:grpSp>
        <p:nvGrpSpPr>
          <p:cNvPr id="13322" name="Group 16"/>
          <p:cNvGrpSpPr>
            <a:grpSpLocks/>
          </p:cNvGrpSpPr>
          <p:nvPr/>
        </p:nvGrpSpPr>
        <p:grpSpPr bwMode="auto">
          <a:xfrm>
            <a:off x="6981825" y="1120730"/>
            <a:ext cx="809625" cy="3235325"/>
            <a:chOff x="6027738" y="1146175"/>
            <a:chExt cx="809625" cy="3235325"/>
          </a:xfrm>
        </p:grpSpPr>
        <p:sp>
          <p:nvSpPr>
            <p:cNvPr id="13324" name="Line 23"/>
            <p:cNvSpPr>
              <a:spLocks noChangeShapeType="1"/>
            </p:cNvSpPr>
            <p:nvPr/>
          </p:nvSpPr>
          <p:spPr bwMode="auto">
            <a:xfrm>
              <a:off x="6837363" y="1146175"/>
              <a:ext cx="0" cy="32353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5" name="Line 24"/>
            <p:cNvSpPr>
              <a:spLocks noChangeShapeType="1"/>
            </p:cNvSpPr>
            <p:nvPr/>
          </p:nvSpPr>
          <p:spPr bwMode="auto">
            <a:xfrm>
              <a:off x="6027738" y="1146175"/>
              <a:ext cx="0" cy="32353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323" name="Picture 10" descr="http://cache2.allpostersimages.com/p/LRG/27/2707/8G3ND00Z/posters/garrett-kenneth-three-rows-of-organ-pip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8" y="1085805"/>
            <a:ext cx="444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5981700" y="1120730"/>
            <a:ext cx="868032" cy="3241675"/>
            <a:chOff x="5981700" y="984250"/>
            <a:chExt cx="868032" cy="3241675"/>
          </a:xfrm>
        </p:grpSpPr>
        <p:sp>
          <p:nvSpPr>
            <p:cNvPr id="377897" name="Text Box 41"/>
            <p:cNvSpPr txBox="1">
              <a:spLocks noChangeArrowheads="1"/>
            </p:cNvSpPr>
            <p:nvPr/>
          </p:nvSpPr>
          <p:spPr bwMode="auto">
            <a:xfrm>
              <a:off x="5981700" y="2209800"/>
              <a:ext cx="3825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L</a:t>
              </a:r>
            </a:p>
          </p:txBody>
        </p:sp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6175045" y="984250"/>
              <a:ext cx="674687" cy="3241675"/>
              <a:chOff x="5180013" y="1146175"/>
              <a:chExt cx="674687" cy="3241675"/>
            </a:xfrm>
          </p:grpSpPr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 flipH="1">
                <a:off x="5180013" y="1146175"/>
                <a:ext cx="6746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 flipV="1">
                <a:off x="5449888" y="1146175"/>
                <a:ext cx="0" cy="1482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5449888" y="2628900"/>
                <a:ext cx="0" cy="1752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5180013" y="4387850"/>
                <a:ext cx="6746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832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7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7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7895" grpId="0"/>
      <p:bldP spid="377905" grpId="0" animBg="1"/>
      <p:bldP spid="37790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367417" y="3953965"/>
            <a:ext cx="1571625" cy="1182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2565400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2243056" y="160776"/>
            <a:ext cx="251936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Closed Tubes</a:t>
            </a:r>
            <a:endParaRPr lang="en-US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92213" name="Rectangle 21"/>
          <p:cNvSpPr>
            <a:spLocks noChangeArrowheads="1"/>
          </p:cNvSpPr>
          <p:nvPr/>
        </p:nvSpPr>
        <p:spPr bwMode="auto">
          <a:xfrm>
            <a:off x="4297192" y="3815853"/>
            <a:ext cx="2881313" cy="13731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wavelength of n</a:t>
            </a:r>
            <a:r>
              <a:rPr lang="en-US" baseline="30000">
                <a:solidFill>
                  <a:srgbClr val="FF0000"/>
                </a:solidFill>
              </a:rPr>
              <a:t>th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harmonic of </a:t>
            </a:r>
          </a:p>
          <a:p>
            <a:r>
              <a:rPr lang="en-US">
                <a:solidFill>
                  <a:srgbClr val="FF0000"/>
                </a:solidFill>
              </a:rPr>
              <a:t>a closed tube: 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7437267" y="4019053"/>
            <a:ext cx="1436688" cy="10429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9222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132719"/>
              </p:ext>
            </p:extLst>
          </p:nvPr>
        </p:nvGraphicFramePr>
        <p:xfrm>
          <a:off x="7553155" y="4131765"/>
          <a:ext cx="1193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3" imgW="1193760" imgH="838080" progId="Equation.3">
                  <p:embed/>
                </p:oleObj>
              </mc:Choice>
              <mc:Fallback>
                <p:oleObj name="Equation" r:id="rId3" imgW="11937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155" y="4131765"/>
                        <a:ext cx="11938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24" name="Rectangle 32"/>
          <p:cNvSpPr>
            <a:spLocks noChangeArrowheads="1"/>
          </p:cNvSpPr>
          <p:nvPr/>
        </p:nvSpPr>
        <p:spPr bwMode="auto">
          <a:xfrm>
            <a:off x="4742782" y="5219857"/>
            <a:ext cx="4002088" cy="1385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(n = 1,3,5… </a:t>
            </a:r>
            <a:r>
              <a:rPr lang="en-US" b="1" dirty="0">
                <a:solidFill>
                  <a:srgbClr val="000000"/>
                </a:solidFill>
              </a:rPr>
              <a:t>ONLY</a:t>
            </a:r>
          </a:p>
          <a:p>
            <a:r>
              <a:rPr lang="en-US" dirty="0">
                <a:solidFill>
                  <a:srgbClr val="000000"/>
                </a:solidFill>
              </a:rPr>
              <a:t>i.e., the even harmonics</a:t>
            </a:r>
          </a:p>
          <a:p>
            <a:r>
              <a:rPr lang="en-US" dirty="0">
                <a:solidFill>
                  <a:srgbClr val="000000"/>
                </a:solidFill>
              </a:rPr>
              <a:t>are NOT present)</a:t>
            </a:r>
          </a:p>
        </p:txBody>
      </p:sp>
      <p:grpSp>
        <p:nvGrpSpPr>
          <p:cNvPr id="14350" name="Group 16"/>
          <p:cNvGrpSpPr>
            <a:grpSpLocks/>
          </p:cNvGrpSpPr>
          <p:nvPr/>
        </p:nvGrpSpPr>
        <p:grpSpPr bwMode="auto">
          <a:xfrm>
            <a:off x="7032891" y="360410"/>
            <a:ext cx="812800" cy="3248025"/>
            <a:chOff x="6870700" y="1120775"/>
            <a:chExt cx="812800" cy="3248025"/>
          </a:xfrm>
        </p:grpSpPr>
        <p:sp>
          <p:nvSpPr>
            <p:cNvPr id="14352" name="Line 34"/>
            <p:cNvSpPr>
              <a:spLocks noChangeShapeType="1"/>
            </p:cNvSpPr>
            <p:nvPr/>
          </p:nvSpPr>
          <p:spPr bwMode="auto">
            <a:xfrm>
              <a:off x="7683500" y="1120775"/>
              <a:ext cx="0" cy="32480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3" name="Line 35"/>
            <p:cNvSpPr>
              <a:spLocks noChangeShapeType="1"/>
            </p:cNvSpPr>
            <p:nvPr/>
          </p:nvSpPr>
          <p:spPr bwMode="auto">
            <a:xfrm>
              <a:off x="6870700" y="1120775"/>
              <a:ext cx="0" cy="32480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4" name="Line 44"/>
            <p:cNvSpPr>
              <a:spLocks noChangeShapeType="1"/>
            </p:cNvSpPr>
            <p:nvPr/>
          </p:nvSpPr>
          <p:spPr bwMode="auto">
            <a:xfrm>
              <a:off x="6870700" y="4368800"/>
              <a:ext cx="8128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4351" name="Picture 12" descr="http://img.thepriceguide.com.au/640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933" y="798838"/>
            <a:ext cx="42037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220078" y="4635065"/>
            <a:ext cx="4073692" cy="2041941"/>
            <a:chOff x="220078" y="4635065"/>
            <a:chExt cx="4073692" cy="204194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78" y="4635065"/>
              <a:ext cx="2026526" cy="2026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90953" y="4650827"/>
              <a:ext cx="1802817" cy="2026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6008995" y="370101"/>
            <a:ext cx="868032" cy="3241675"/>
            <a:chOff x="5981700" y="984250"/>
            <a:chExt cx="868032" cy="3241675"/>
          </a:xfrm>
        </p:grpSpPr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5981700" y="2209800"/>
              <a:ext cx="3825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L</a:t>
              </a:r>
            </a:p>
          </p:txBody>
        </p:sp>
        <p:grpSp>
          <p:nvGrpSpPr>
            <p:cNvPr id="24" name="Group 16"/>
            <p:cNvGrpSpPr>
              <a:grpSpLocks/>
            </p:cNvGrpSpPr>
            <p:nvPr/>
          </p:nvGrpSpPr>
          <p:grpSpPr bwMode="auto">
            <a:xfrm>
              <a:off x="6175045" y="984250"/>
              <a:ext cx="674687" cy="3241675"/>
              <a:chOff x="5180013" y="1146175"/>
              <a:chExt cx="674687" cy="3241675"/>
            </a:xfrm>
          </p:grpSpPr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 flipH="1">
                <a:off x="5180013" y="1146175"/>
                <a:ext cx="6746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 flipV="1">
                <a:off x="5449888" y="1146175"/>
                <a:ext cx="0" cy="1482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5449888" y="2628900"/>
                <a:ext cx="0" cy="1752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 flipH="1">
                <a:off x="5180013" y="4387850"/>
                <a:ext cx="6746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190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2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2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2213" grpId="0"/>
      <p:bldP spid="392221" grpId="0" animBg="1"/>
      <p:bldP spid="3922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8"/>
          <p:cNvSpPr>
            <a:spLocks noChangeArrowheads="1"/>
          </p:cNvSpPr>
          <p:nvPr/>
        </p:nvSpPr>
        <p:spPr bwMode="auto">
          <a:xfrm>
            <a:off x="237839" y="180718"/>
            <a:ext cx="4903907" cy="138499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Find </a:t>
            </a:r>
            <a:r>
              <a:rPr lang="en-US" dirty="0" smtClean="0">
                <a:solidFill>
                  <a:srgbClr val="FF0000"/>
                </a:solidFill>
              </a:rPr>
              <a:t>fundamental freq. for an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open tube </a:t>
            </a:r>
            <a:r>
              <a:rPr lang="en-US" dirty="0">
                <a:solidFill>
                  <a:srgbClr val="FF0000"/>
                </a:solidFill>
              </a:rPr>
              <a:t>of length 1.24 m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Air temp. is </a:t>
            </a:r>
            <a:r>
              <a:rPr lang="en-US" dirty="0" err="1" smtClean="0">
                <a:solidFill>
                  <a:srgbClr val="FF0000"/>
                </a:solidFill>
              </a:rPr>
              <a:t>20.0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022403" y="1314450"/>
            <a:ext cx="2684463" cy="3235325"/>
            <a:chOff x="3914" y="828"/>
            <a:chExt cx="1691" cy="2038"/>
          </a:xfrm>
        </p:grpSpPr>
        <p:sp>
          <p:nvSpPr>
            <p:cNvPr id="15385" name="Line 50"/>
            <p:cNvSpPr>
              <a:spLocks noChangeShapeType="1"/>
            </p:cNvSpPr>
            <p:nvPr/>
          </p:nvSpPr>
          <p:spPr bwMode="auto">
            <a:xfrm>
              <a:off x="5605" y="828"/>
              <a:ext cx="0" cy="203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6" name="Line 51"/>
            <p:cNvSpPr>
              <a:spLocks noChangeShapeType="1"/>
            </p:cNvSpPr>
            <p:nvPr/>
          </p:nvSpPr>
          <p:spPr bwMode="auto">
            <a:xfrm>
              <a:off x="5095" y="828"/>
              <a:ext cx="0" cy="203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7" name="Line 52"/>
            <p:cNvSpPr>
              <a:spLocks noChangeShapeType="1"/>
            </p:cNvSpPr>
            <p:nvPr/>
          </p:nvSpPr>
          <p:spPr bwMode="auto">
            <a:xfrm flipH="1">
              <a:off x="4586" y="2866"/>
              <a:ext cx="4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8" name="Line 53"/>
            <p:cNvSpPr>
              <a:spLocks noChangeShapeType="1"/>
            </p:cNvSpPr>
            <p:nvPr/>
          </p:nvSpPr>
          <p:spPr bwMode="auto">
            <a:xfrm flipH="1">
              <a:off x="4586" y="828"/>
              <a:ext cx="4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9" name="Line 54"/>
            <p:cNvSpPr>
              <a:spLocks noChangeShapeType="1"/>
            </p:cNvSpPr>
            <p:nvPr/>
          </p:nvSpPr>
          <p:spPr bwMode="auto">
            <a:xfrm flipV="1">
              <a:off x="4756" y="828"/>
              <a:ext cx="0" cy="9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Line 55"/>
            <p:cNvSpPr>
              <a:spLocks noChangeShapeType="1"/>
            </p:cNvSpPr>
            <p:nvPr/>
          </p:nvSpPr>
          <p:spPr bwMode="auto">
            <a:xfrm>
              <a:off x="4756" y="1762"/>
              <a:ext cx="0" cy="11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Text Box 58"/>
            <p:cNvSpPr txBox="1">
              <a:spLocks noChangeArrowheads="1"/>
            </p:cNvSpPr>
            <p:nvPr/>
          </p:nvSpPr>
          <p:spPr bwMode="auto">
            <a:xfrm>
              <a:off x="3914" y="1600"/>
              <a:ext cx="8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1.24 m</a:t>
              </a: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5660453" y="131763"/>
            <a:ext cx="1712913" cy="1292225"/>
            <a:chOff x="3922" y="127"/>
            <a:chExt cx="1079" cy="814"/>
          </a:xfrm>
        </p:grpSpPr>
        <p:graphicFrame>
          <p:nvGraphicFramePr>
            <p:cNvPr id="15364" name="Object 60"/>
            <p:cNvGraphicFramePr>
              <a:graphicFrameLocks noChangeAspect="1"/>
            </p:cNvGraphicFramePr>
            <p:nvPr/>
          </p:nvGraphicFramePr>
          <p:xfrm>
            <a:off x="4040" y="222"/>
            <a:ext cx="752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5" name="Equation" r:id="rId3" imgW="1193760" imgH="838080" progId="Equation.3">
                    <p:embed/>
                  </p:oleObj>
                </mc:Choice>
                <mc:Fallback>
                  <p:oleObj name="Equation" r:id="rId3" imgW="1193760" imgH="838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" y="222"/>
                          <a:ext cx="752" cy="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4" name="AutoShape 61"/>
            <p:cNvSpPr>
              <a:spLocks noChangeArrowheads="1"/>
            </p:cNvSpPr>
            <p:nvPr/>
          </p:nvSpPr>
          <p:spPr bwMode="auto">
            <a:xfrm>
              <a:off x="3922" y="127"/>
              <a:ext cx="1079" cy="814"/>
            </a:xfrm>
            <a:prstGeom prst="cloudCallout">
              <a:avLst>
                <a:gd name="adj1" fmla="val 24884"/>
                <a:gd name="adj2" fmla="val 67815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8943" name="Rectangle 63"/>
          <p:cNvSpPr>
            <a:spLocks noChangeArrowheads="1"/>
          </p:cNvSpPr>
          <p:nvPr/>
        </p:nvSpPr>
        <p:spPr bwMode="auto">
          <a:xfrm>
            <a:off x="5230268" y="5414295"/>
            <a:ext cx="1409700" cy="60801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8944" name="Text Box 64"/>
          <p:cNvSpPr txBox="1">
            <a:spLocks noChangeArrowheads="1"/>
          </p:cNvSpPr>
          <p:nvPr/>
        </p:nvSpPr>
        <p:spPr bwMode="auto">
          <a:xfrm>
            <a:off x="717550" y="1810480"/>
            <a:ext cx="1414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= 2 L</a:t>
            </a:r>
          </a:p>
        </p:txBody>
      </p:sp>
      <p:sp>
        <p:nvSpPr>
          <p:cNvPr id="378945" name="Text Box 65"/>
          <p:cNvSpPr txBox="1">
            <a:spLocks noChangeArrowheads="1"/>
          </p:cNvSpPr>
          <p:nvPr/>
        </p:nvSpPr>
        <p:spPr bwMode="auto">
          <a:xfrm>
            <a:off x="2155825" y="1810480"/>
            <a:ext cx="211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2 (1.24 m)</a:t>
            </a:r>
          </a:p>
        </p:txBody>
      </p:sp>
      <p:sp>
        <p:nvSpPr>
          <p:cNvPr id="378946" name="Text Box 66"/>
          <p:cNvSpPr txBox="1">
            <a:spLocks noChangeArrowheads="1"/>
          </p:cNvSpPr>
          <p:nvPr/>
        </p:nvSpPr>
        <p:spPr bwMode="auto">
          <a:xfrm>
            <a:off x="4249738" y="1824767"/>
            <a:ext cx="1579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2.48 m</a:t>
            </a:r>
          </a:p>
        </p:txBody>
      </p:sp>
      <p:sp>
        <p:nvSpPr>
          <p:cNvPr id="378947" name="Text Box 67"/>
          <p:cNvSpPr txBox="1">
            <a:spLocks noChangeArrowheads="1"/>
          </p:cNvSpPr>
          <p:nvPr/>
        </p:nvSpPr>
        <p:spPr bwMode="auto">
          <a:xfrm>
            <a:off x="1608138" y="2530212"/>
            <a:ext cx="1168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v = </a:t>
            </a:r>
            <a:r>
              <a:rPr lang="en-US" dirty="0" smtClean="0">
                <a:solidFill>
                  <a:srgbClr val="000000"/>
                </a:solidFill>
              </a:rPr>
              <a:t>f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baseline="-250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8949" name="Object 69"/>
          <p:cNvGraphicFramePr>
            <a:graphicFrameLocks noChangeAspect="1"/>
          </p:cNvGraphicFramePr>
          <p:nvPr/>
        </p:nvGraphicFramePr>
        <p:xfrm>
          <a:off x="981075" y="3275013"/>
          <a:ext cx="11064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Equation" r:id="rId5" imgW="1104840" imgH="927000" progId="Equation.3">
                  <p:embed/>
                </p:oleObj>
              </mc:Choice>
              <mc:Fallback>
                <p:oleObj name="Equation" r:id="rId5" imgW="110484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3275013"/>
                        <a:ext cx="1106488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0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742855"/>
              </p:ext>
            </p:extLst>
          </p:nvPr>
        </p:nvGraphicFramePr>
        <p:xfrm>
          <a:off x="2715668" y="5304757"/>
          <a:ext cx="19573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" name="Equation" r:id="rId7" imgW="1955520" imgH="838080" progId="Equation.3">
                  <p:embed/>
                </p:oleObj>
              </mc:Choice>
              <mc:Fallback>
                <p:oleObj name="Equation" r:id="rId7" imgW="19555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668" y="5304757"/>
                        <a:ext cx="195738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1" name="Text Box 71"/>
          <p:cNvSpPr txBox="1">
            <a:spLocks noChangeArrowheads="1"/>
          </p:cNvSpPr>
          <p:nvPr/>
        </p:nvSpPr>
        <p:spPr bwMode="auto">
          <a:xfrm>
            <a:off x="4769893" y="5479382"/>
            <a:ext cx="181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138 Hz</a:t>
            </a:r>
          </a:p>
        </p:txBody>
      </p:sp>
      <p:sp>
        <p:nvSpPr>
          <p:cNvPr id="378952" name="Text Box 72"/>
          <p:cNvSpPr txBox="1">
            <a:spLocks noChangeArrowheads="1"/>
          </p:cNvSpPr>
          <p:nvPr/>
        </p:nvSpPr>
        <p:spPr bwMode="auto">
          <a:xfrm>
            <a:off x="2579688" y="4022725"/>
            <a:ext cx="96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v = ?</a:t>
            </a:r>
          </a:p>
        </p:txBody>
      </p:sp>
      <p:sp>
        <p:nvSpPr>
          <p:cNvPr id="378953" name="Text Box 73"/>
          <p:cNvSpPr txBox="1">
            <a:spLocks noChangeArrowheads="1"/>
          </p:cNvSpPr>
          <p:nvPr/>
        </p:nvSpPr>
        <p:spPr bwMode="auto">
          <a:xfrm>
            <a:off x="1920875" y="4500563"/>
            <a:ext cx="3275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sound</a:t>
            </a:r>
            <a:r>
              <a:rPr lang="en-US">
                <a:solidFill>
                  <a:srgbClr val="000000"/>
                </a:solidFill>
              </a:rPr>
              <a:t> = 331 + 0.6T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78954" name="Text Box 74"/>
          <p:cNvSpPr txBox="1">
            <a:spLocks noChangeArrowheads="1"/>
          </p:cNvSpPr>
          <p:nvPr/>
        </p:nvSpPr>
        <p:spPr bwMode="auto">
          <a:xfrm>
            <a:off x="5179903" y="4512221"/>
            <a:ext cx="1773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= 343 </a:t>
            </a:r>
            <a:r>
              <a:rPr lang="en-US" dirty="0">
                <a:solidFill>
                  <a:srgbClr val="000000"/>
                </a:solidFill>
              </a:rPr>
              <a:t>m/s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2105025" y="3541713"/>
            <a:ext cx="798513" cy="479425"/>
            <a:chOff x="1326" y="2231"/>
            <a:chExt cx="503" cy="302"/>
          </a:xfrm>
        </p:grpSpPr>
        <p:sp>
          <p:nvSpPr>
            <p:cNvPr id="15382" name="Line 76"/>
            <p:cNvSpPr>
              <a:spLocks noChangeShapeType="1"/>
            </p:cNvSpPr>
            <p:nvPr/>
          </p:nvSpPr>
          <p:spPr bwMode="auto">
            <a:xfrm>
              <a:off x="1326" y="2231"/>
              <a:ext cx="503" cy="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3" name="Line 77"/>
            <p:cNvSpPr>
              <a:spLocks noChangeShapeType="1"/>
            </p:cNvSpPr>
            <p:nvPr/>
          </p:nvSpPr>
          <p:spPr bwMode="auto">
            <a:xfrm flipH="1">
              <a:off x="1755" y="2240"/>
              <a:ext cx="74" cy="29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1096963" y="3984625"/>
            <a:ext cx="1482724" cy="1712913"/>
            <a:chOff x="691" y="2510"/>
            <a:chExt cx="934" cy="1079"/>
          </a:xfrm>
        </p:grpSpPr>
        <p:sp>
          <p:nvSpPr>
            <p:cNvPr id="15380" name="Line 80"/>
            <p:cNvSpPr>
              <a:spLocks noChangeShapeType="1"/>
            </p:cNvSpPr>
            <p:nvPr/>
          </p:nvSpPr>
          <p:spPr bwMode="auto">
            <a:xfrm>
              <a:off x="691" y="2510"/>
              <a:ext cx="210" cy="107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1" name="Line 81"/>
            <p:cNvSpPr>
              <a:spLocks noChangeShapeType="1"/>
            </p:cNvSpPr>
            <p:nvPr/>
          </p:nvSpPr>
          <p:spPr bwMode="auto">
            <a:xfrm>
              <a:off x="899" y="3586"/>
              <a:ext cx="72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35062" y="3942701"/>
            <a:ext cx="1045574" cy="1054965"/>
            <a:chOff x="4635062" y="3942701"/>
            <a:chExt cx="1045574" cy="1054965"/>
          </a:xfrm>
        </p:grpSpPr>
        <p:sp>
          <p:nvSpPr>
            <p:cNvPr id="32" name="Text Box 74"/>
            <p:cNvSpPr txBox="1">
              <a:spLocks noChangeArrowheads="1"/>
            </p:cNvSpPr>
            <p:nvPr/>
          </p:nvSpPr>
          <p:spPr bwMode="auto">
            <a:xfrm>
              <a:off x="5095219" y="3942701"/>
              <a:ext cx="5854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70C0"/>
                  </a:solidFill>
                </a:rPr>
                <a:t>20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33" name="Line 81"/>
            <p:cNvSpPr>
              <a:spLocks noChangeShapeType="1"/>
            </p:cNvSpPr>
            <p:nvPr/>
          </p:nvSpPr>
          <p:spPr bwMode="auto">
            <a:xfrm flipV="1">
              <a:off x="4635062" y="4430107"/>
              <a:ext cx="551793" cy="567559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triangle" w="lg" len="lg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2740902" y="2530212"/>
            <a:ext cx="1156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baseline="-25000" dirty="0" err="1" smtClean="0">
                <a:solidFill>
                  <a:srgbClr val="000000"/>
                </a:solidFill>
                <a:latin typeface="Arial"/>
              </a:rPr>
              <a:t>n</a:t>
            </a:r>
            <a:endParaRPr lang="en-US" baseline="-25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75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7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7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8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8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8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7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78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8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8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8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7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7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7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7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3" grpId="0" animBg="1"/>
      <p:bldP spid="378944" grpId="0"/>
      <p:bldP spid="378945" grpId="0"/>
      <p:bldP spid="378946" grpId="0"/>
      <p:bldP spid="378947" grpId="0"/>
      <p:bldP spid="378951" grpId="0"/>
      <p:bldP spid="378952" grpId="0"/>
      <p:bldP spid="378953" grpId="0"/>
      <p:bldP spid="378954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290513" y="315913"/>
            <a:ext cx="5116512" cy="13731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Find fundamental frequency for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a closed tube of length 1.24 m.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Air temp. is 20.0</a:t>
            </a:r>
            <a:r>
              <a:rPr lang="en-US" baseline="30000">
                <a:solidFill>
                  <a:srgbClr val="FF0000"/>
                </a:solidFill>
              </a:rPr>
              <a:t>o</a:t>
            </a:r>
            <a:r>
              <a:rPr lang="en-US">
                <a:solidFill>
                  <a:srgbClr val="FF0000"/>
                </a:solidFill>
              </a:rPr>
              <a:t>C. 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688607" y="131763"/>
            <a:ext cx="1712913" cy="1292225"/>
            <a:chOff x="3506" y="83"/>
            <a:chExt cx="1079" cy="814"/>
          </a:xfrm>
        </p:grpSpPr>
        <p:graphicFrame>
          <p:nvGraphicFramePr>
            <p:cNvPr id="16388" name="Object 14"/>
            <p:cNvGraphicFramePr>
              <a:graphicFrameLocks noChangeAspect="1"/>
            </p:cNvGraphicFramePr>
            <p:nvPr/>
          </p:nvGraphicFramePr>
          <p:xfrm>
            <a:off x="3624" y="178"/>
            <a:ext cx="752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19" name="Equation" r:id="rId3" imgW="1193760" imgH="838080" progId="Equation.3">
                    <p:embed/>
                  </p:oleObj>
                </mc:Choice>
                <mc:Fallback>
                  <p:oleObj name="Equation" r:id="rId3" imgW="1193760" imgH="838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4" y="178"/>
                          <a:ext cx="752" cy="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2" name="AutoShape 15"/>
            <p:cNvSpPr>
              <a:spLocks noChangeArrowheads="1"/>
            </p:cNvSpPr>
            <p:nvPr/>
          </p:nvSpPr>
          <p:spPr bwMode="auto">
            <a:xfrm>
              <a:off x="3506" y="83"/>
              <a:ext cx="1079" cy="814"/>
            </a:xfrm>
            <a:prstGeom prst="cloudCallout">
              <a:avLst>
                <a:gd name="adj1" fmla="val 24884"/>
                <a:gd name="adj2" fmla="val 67815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3232" name="Rectangle 16"/>
          <p:cNvSpPr>
            <a:spLocks noChangeArrowheads="1"/>
          </p:cNvSpPr>
          <p:nvPr/>
        </p:nvSpPr>
        <p:spPr bwMode="auto">
          <a:xfrm>
            <a:off x="4322685" y="3400403"/>
            <a:ext cx="1525587" cy="608012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3233" name="Text Box 17"/>
          <p:cNvSpPr txBox="1">
            <a:spLocks noChangeArrowheads="1"/>
          </p:cNvSpPr>
          <p:nvPr/>
        </p:nvSpPr>
        <p:spPr bwMode="auto">
          <a:xfrm>
            <a:off x="717550" y="1905934"/>
            <a:ext cx="1414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= 4 L</a:t>
            </a:r>
          </a:p>
        </p:txBody>
      </p:sp>
      <p:sp>
        <p:nvSpPr>
          <p:cNvPr id="393234" name="Text Box 18"/>
          <p:cNvSpPr txBox="1">
            <a:spLocks noChangeArrowheads="1"/>
          </p:cNvSpPr>
          <p:nvPr/>
        </p:nvSpPr>
        <p:spPr bwMode="auto">
          <a:xfrm>
            <a:off x="2155825" y="1905934"/>
            <a:ext cx="211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4 (1.24 m)</a:t>
            </a:r>
          </a:p>
        </p:txBody>
      </p:sp>
      <p:sp>
        <p:nvSpPr>
          <p:cNvPr id="393235" name="Text Box 19"/>
          <p:cNvSpPr txBox="1">
            <a:spLocks noChangeArrowheads="1"/>
          </p:cNvSpPr>
          <p:nvPr/>
        </p:nvSpPr>
        <p:spPr bwMode="auto">
          <a:xfrm>
            <a:off x="4249738" y="1920221"/>
            <a:ext cx="1579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4.96 m</a:t>
            </a:r>
          </a:p>
        </p:txBody>
      </p:sp>
      <p:graphicFrame>
        <p:nvGraphicFramePr>
          <p:cNvPr id="39323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3809"/>
              </p:ext>
            </p:extLst>
          </p:nvPr>
        </p:nvGraphicFramePr>
        <p:xfrm>
          <a:off x="806372" y="3206728"/>
          <a:ext cx="11064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Equation" r:id="rId5" imgW="1104840" imgH="927000" progId="Equation.3">
                  <p:embed/>
                </p:oleObj>
              </mc:Choice>
              <mc:Fallback>
                <p:oleObj name="Equation" r:id="rId5" imgW="110484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72" y="3206728"/>
                        <a:ext cx="1106488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52280"/>
              </p:ext>
            </p:extLst>
          </p:nvPr>
        </p:nvGraphicFramePr>
        <p:xfrm>
          <a:off x="2122410" y="3248003"/>
          <a:ext cx="16779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Equation" r:id="rId7" imgW="1676160" imgH="838080" progId="Equation.3">
                  <p:embed/>
                </p:oleObj>
              </mc:Choice>
              <mc:Fallback>
                <p:oleObj name="Equation" r:id="rId7" imgW="16761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10" y="3248003"/>
                        <a:ext cx="167798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3240" name="Text Box 24"/>
          <p:cNvSpPr txBox="1">
            <a:spLocks noChangeArrowheads="1"/>
          </p:cNvSpPr>
          <p:nvPr/>
        </p:nvSpPr>
        <p:spPr bwMode="auto">
          <a:xfrm>
            <a:off x="3862310" y="3465490"/>
            <a:ext cx="1914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69.0 Hz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146093" y="1218914"/>
            <a:ext cx="2684463" cy="3235325"/>
            <a:chOff x="3734" y="828"/>
            <a:chExt cx="1691" cy="2038"/>
          </a:xfrm>
        </p:grpSpPr>
        <p:grpSp>
          <p:nvGrpSpPr>
            <p:cNvPr id="16413" name="Group 5"/>
            <p:cNvGrpSpPr>
              <a:grpSpLocks/>
            </p:cNvGrpSpPr>
            <p:nvPr/>
          </p:nvGrpSpPr>
          <p:grpSpPr bwMode="auto">
            <a:xfrm>
              <a:off x="3734" y="828"/>
              <a:ext cx="1691" cy="2038"/>
              <a:chOff x="3914" y="828"/>
              <a:chExt cx="1691" cy="2038"/>
            </a:xfrm>
          </p:grpSpPr>
          <p:sp>
            <p:nvSpPr>
              <p:cNvPr id="16415" name="Line 6"/>
              <p:cNvSpPr>
                <a:spLocks noChangeShapeType="1"/>
              </p:cNvSpPr>
              <p:nvPr/>
            </p:nvSpPr>
            <p:spPr bwMode="auto">
              <a:xfrm>
                <a:off x="5605" y="828"/>
                <a:ext cx="0" cy="2038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6" name="Line 7"/>
              <p:cNvSpPr>
                <a:spLocks noChangeShapeType="1"/>
              </p:cNvSpPr>
              <p:nvPr/>
            </p:nvSpPr>
            <p:spPr bwMode="auto">
              <a:xfrm>
                <a:off x="5095" y="828"/>
                <a:ext cx="0" cy="2038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7" name="Line 8"/>
              <p:cNvSpPr>
                <a:spLocks noChangeShapeType="1"/>
              </p:cNvSpPr>
              <p:nvPr/>
            </p:nvSpPr>
            <p:spPr bwMode="auto">
              <a:xfrm flipH="1">
                <a:off x="4586" y="2866"/>
                <a:ext cx="42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8" name="Line 9"/>
              <p:cNvSpPr>
                <a:spLocks noChangeShapeType="1"/>
              </p:cNvSpPr>
              <p:nvPr/>
            </p:nvSpPr>
            <p:spPr bwMode="auto">
              <a:xfrm flipH="1">
                <a:off x="4586" y="828"/>
                <a:ext cx="42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9" name="Line 10"/>
              <p:cNvSpPr>
                <a:spLocks noChangeShapeType="1"/>
              </p:cNvSpPr>
              <p:nvPr/>
            </p:nvSpPr>
            <p:spPr bwMode="auto">
              <a:xfrm flipV="1">
                <a:off x="4756" y="828"/>
                <a:ext cx="0" cy="93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0" name="Line 11"/>
              <p:cNvSpPr>
                <a:spLocks noChangeShapeType="1"/>
              </p:cNvSpPr>
              <p:nvPr/>
            </p:nvSpPr>
            <p:spPr bwMode="auto">
              <a:xfrm>
                <a:off x="4756" y="1762"/>
                <a:ext cx="0" cy="110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1" name="Text Box 12"/>
              <p:cNvSpPr txBox="1">
                <a:spLocks noChangeArrowheads="1"/>
              </p:cNvSpPr>
              <p:nvPr/>
            </p:nvSpPr>
            <p:spPr bwMode="auto">
              <a:xfrm>
                <a:off x="3914" y="1600"/>
                <a:ext cx="80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0000"/>
                    </a:solidFill>
                  </a:rPr>
                  <a:t>1.24 m</a:t>
                </a:r>
              </a:p>
            </p:txBody>
          </p:sp>
        </p:grpSp>
        <p:sp>
          <p:nvSpPr>
            <p:cNvPr id="16414" name="Line 36"/>
            <p:cNvSpPr>
              <a:spLocks noChangeShapeType="1"/>
            </p:cNvSpPr>
            <p:nvPr/>
          </p:nvSpPr>
          <p:spPr bwMode="auto">
            <a:xfrm>
              <a:off x="4914" y="2865"/>
              <a:ext cx="51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973185" y="2714603"/>
            <a:ext cx="4016375" cy="520700"/>
            <a:chOff x="1353" y="2095"/>
            <a:chExt cx="2530" cy="328"/>
          </a:xfrm>
        </p:grpSpPr>
        <p:sp>
          <p:nvSpPr>
            <p:cNvPr id="16411" name="Line 39"/>
            <p:cNvSpPr>
              <a:spLocks noChangeShapeType="1"/>
            </p:cNvSpPr>
            <p:nvPr/>
          </p:nvSpPr>
          <p:spPr bwMode="auto">
            <a:xfrm flipH="1">
              <a:off x="1353" y="2286"/>
              <a:ext cx="302" cy="1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2" name="Text Box 40"/>
            <p:cNvSpPr txBox="1">
              <a:spLocks noChangeArrowheads="1"/>
            </p:cNvSpPr>
            <p:nvPr/>
          </p:nvSpPr>
          <p:spPr bwMode="auto">
            <a:xfrm>
              <a:off x="1634" y="2095"/>
              <a:ext cx="22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(same as prev. prob.)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68325" y="4589463"/>
            <a:ext cx="3900488" cy="946150"/>
            <a:chOff x="412" y="2909"/>
            <a:chExt cx="2457" cy="596"/>
          </a:xfrm>
        </p:grpSpPr>
        <p:sp>
          <p:nvSpPr>
            <p:cNvPr id="16409" name="Rectangle 43"/>
            <p:cNvSpPr>
              <a:spLocks noChangeArrowheads="1"/>
            </p:cNvSpPr>
            <p:nvPr/>
          </p:nvSpPr>
          <p:spPr bwMode="auto">
            <a:xfrm>
              <a:off x="412" y="2909"/>
              <a:ext cx="2152" cy="596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doubling (or halving)</a:t>
              </a:r>
            </a:p>
            <a:p>
              <a:r>
                <a:rPr lang="en-US">
                  <a:solidFill>
                    <a:srgbClr val="FF0000"/>
                  </a:solidFill>
                </a:rPr>
                <a:t>of frequency </a:t>
              </a:r>
            </a:p>
          </p:txBody>
        </p:sp>
        <p:sp>
          <p:nvSpPr>
            <p:cNvPr id="16410" name="Rectangle 44"/>
            <p:cNvSpPr>
              <a:spLocks noChangeArrowheads="1"/>
            </p:cNvSpPr>
            <p:nvPr/>
          </p:nvSpPr>
          <p:spPr bwMode="auto">
            <a:xfrm>
              <a:off x="2622" y="3045"/>
              <a:ext cx="247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04788" y="5659438"/>
            <a:ext cx="6897687" cy="519112"/>
            <a:chOff x="777" y="2224"/>
            <a:chExt cx="4345" cy="327"/>
          </a:xfrm>
        </p:grpSpPr>
        <p:sp>
          <p:nvSpPr>
            <p:cNvPr id="16405" name="Rectangle 46"/>
            <p:cNvSpPr>
              <a:spLocks noChangeArrowheads="1"/>
            </p:cNvSpPr>
            <p:nvPr/>
          </p:nvSpPr>
          <p:spPr bwMode="auto">
            <a:xfrm>
              <a:off x="777" y="2224"/>
              <a:ext cx="4345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100 Hz	200 Hz	400 Hz	800 Hz </a:t>
              </a:r>
            </a:p>
          </p:txBody>
        </p:sp>
        <p:sp>
          <p:nvSpPr>
            <p:cNvPr id="16406" name="Line 47"/>
            <p:cNvSpPr>
              <a:spLocks noChangeShapeType="1"/>
            </p:cNvSpPr>
            <p:nvPr/>
          </p:nvSpPr>
          <p:spPr bwMode="auto">
            <a:xfrm>
              <a:off x="1628" y="2386"/>
              <a:ext cx="2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7" name="Line 48"/>
            <p:cNvSpPr>
              <a:spLocks noChangeShapeType="1"/>
            </p:cNvSpPr>
            <p:nvPr/>
          </p:nvSpPr>
          <p:spPr bwMode="auto">
            <a:xfrm>
              <a:off x="3932" y="2386"/>
              <a:ext cx="2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8" name="Line 49"/>
            <p:cNvSpPr>
              <a:spLocks noChangeShapeType="1"/>
            </p:cNvSpPr>
            <p:nvPr/>
          </p:nvSpPr>
          <p:spPr bwMode="auto">
            <a:xfrm>
              <a:off x="2789" y="2386"/>
              <a:ext cx="2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3266" name="Rectangle 50"/>
          <p:cNvSpPr>
            <a:spLocks noChangeArrowheads="1"/>
          </p:cNvSpPr>
          <p:nvPr/>
        </p:nvSpPr>
        <p:spPr bwMode="auto">
          <a:xfrm>
            <a:off x="2420938" y="6138863"/>
            <a:ext cx="256063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(three octaves)</a:t>
            </a:r>
          </a:p>
        </p:txBody>
      </p:sp>
      <p:sp>
        <p:nvSpPr>
          <p:cNvPr id="393268" name="Rectangle 52"/>
          <p:cNvSpPr>
            <a:spLocks noChangeArrowheads="1"/>
          </p:cNvSpPr>
          <p:nvPr/>
        </p:nvSpPr>
        <p:spPr bwMode="auto">
          <a:xfrm>
            <a:off x="4649788" y="4810125"/>
            <a:ext cx="2144712" cy="5191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one octave</a:t>
            </a:r>
          </a:p>
        </p:txBody>
      </p:sp>
      <p:pic>
        <p:nvPicPr>
          <p:cNvPr id="39" name="Picture 14" descr="http://www.dimensionsguide.com/wp-content/uploads/2010/07/The-Biggest-Grand-Piano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888" y="4665663"/>
            <a:ext cx="19224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8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3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9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9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9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9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3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32" grpId="0" animBg="1"/>
      <p:bldP spid="393233" grpId="0"/>
      <p:bldP spid="393234" grpId="0"/>
      <p:bldP spid="393235" grpId="0"/>
      <p:bldP spid="393240" grpId="0"/>
      <p:bldP spid="393266" grpId="0"/>
      <p:bldP spid="39326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3686" y="1022362"/>
            <a:ext cx="8523487" cy="57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1. </a:t>
            </a:r>
            <a:r>
              <a:rPr lang="en-US" u="sng" dirty="0" smtClean="0">
                <a:solidFill>
                  <a:srgbClr val="000000"/>
                </a:solidFill>
              </a:rPr>
              <a:t>Open tubes</a:t>
            </a:r>
            <a:r>
              <a:rPr lang="en-US" dirty="0" smtClean="0">
                <a:solidFill>
                  <a:srgbClr val="000000"/>
                </a:solidFill>
              </a:rPr>
              <a:t> are open at both ends; </a:t>
            </a:r>
            <a:r>
              <a:rPr lang="en-US" u="sng" dirty="0" smtClean="0">
                <a:solidFill>
                  <a:srgbClr val="000000"/>
                </a:solidFill>
              </a:rPr>
              <a:t>closed tubes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are open at one end only, and closed at the other. </a:t>
            </a:r>
          </a:p>
          <a:p>
            <a:pPr marL="342900" indent="-342900" algn="l">
              <a:spcBef>
                <a:spcPct val="20000"/>
              </a:spcBef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2. Find the wavelength of various harmonics using…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 dirty="0">
                <a:solidFill>
                  <a:srgbClr val="000000"/>
                </a:solidFill>
              </a:rPr>
              <a:t>	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OPEN			     CLOSED</a:t>
            </a: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	    n = 1, 2, 3, …		    n = 1, 3, 5, …</a:t>
            </a:r>
          </a:p>
          <a:p>
            <a:pPr marL="342900" indent="-342900" algn="l">
              <a:spcBef>
                <a:spcPct val="20000"/>
              </a:spcBef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The differences above are derived from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observation that, in tubes, nodes are always formed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at closed ends; antinodes are always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formed at open ends.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787" y="244613"/>
            <a:ext cx="7883890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FINAL THOUGHTS: </a:t>
            </a:r>
            <a:r>
              <a:rPr lang="en-US" b="1" u="sng" dirty="0" smtClean="0">
                <a:solidFill>
                  <a:srgbClr val="FFFF00"/>
                </a:solidFill>
              </a:rPr>
              <a:t>Standing Waves in Tubes</a:t>
            </a: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7150667" y="2831703"/>
            <a:ext cx="1436688" cy="10429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5936"/>
              </p:ext>
            </p:extLst>
          </p:nvPr>
        </p:nvGraphicFramePr>
        <p:xfrm>
          <a:off x="7266555" y="2944415"/>
          <a:ext cx="1193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Equation" r:id="rId3" imgW="1193760" imgH="838080" progId="Equation.3">
                  <p:embed/>
                </p:oleObj>
              </mc:Choice>
              <mc:Fallback>
                <p:oleObj name="Equation" r:id="rId3" imgW="11937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555" y="2944415"/>
                        <a:ext cx="11938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2952901" y="2820046"/>
            <a:ext cx="1436688" cy="10429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89164"/>
              </p:ext>
            </p:extLst>
          </p:nvPr>
        </p:nvGraphicFramePr>
        <p:xfrm>
          <a:off x="3068789" y="2932758"/>
          <a:ext cx="1193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5" imgW="1193760" imgH="838080" progId="Equation.3">
                  <p:embed/>
                </p:oleObj>
              </mc:Choice>
              <mc:Fallback>
                <p:oleObj name="Equation" r:id="rId5" imgW="11937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789" y="2932758"/>
                        <a:ext cx="11938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71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/>
          <p:cNvSpPr>
            <a:spLocks noChangeArrowheads="1"/>
          </p:cNvSpPr>
          <p:nvPr/>
        </p:nvSpPr>
        <p:spPr bwMode="auto">
          <a:xfrm>
            <a:off x="1217613" y="173038"/>
            <a:ext cx="1301750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Sound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1" name="Rectangle 17"/>
          <p:cNvSpPr>
            <a:spLocks noChangeArrowheads="1"/>
          </p:cNvSpPr>
          <p:nvPr/>
        </p:nvSpPr>
        <p:spPr bwMode="auto">
          <a:xfrm>
            <a:off x="1069975" y="1027113"/>
            <a:ext cx="2401888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compression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7892" name="Rectangle 18"/>
          <p:cNvSpPr>
            <a:spLocks noChangeArrowheads="1"/>
          </p:cNvSpPr>
          <p:nvPr/>
        </p:nvSpPr>
        <p:spPr bwMode="auto">
          <a:xfrm>
            <a:off x="1397000" y="1579563"/>
            <a:ext cx="2065338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rarefaction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628775" y="5572125"/>
            <a:ext cx="6469063" cy="519113"/>
            <a:chOff x="1026" y="3308"/>
            <a:chExt cx="4075" cy="327"/>
          </a:xfrm>
        </p:grpSpPr>
        <p:sp>
          <p:nvSpPr>
            <p:cNvPr id="37929" name="Rectangle 19"/>
            <p:cNvSpPr>
              <a:spLocks noChangeArrowheads="1"/>
            </p:cNvSpPr>
            <p:nvPr/>
          </p:nvSpPr>
          <p:spPr bwMode="auto">
            <a:xfrm>
              <a:off x="1617" y="3308"/>
              <a:ext cx="764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20 Hz </a:t>
              </a:r>
            </a:p>
          </p:txBody>
        </p:sp>
        <p:sp>
          <p:nvSpPr>
            <p:cNvPr id="37930" name="Rectangle 20"/>
            <p:cNvSpPr>
              <a:spLocks noChangeArrowheads="1"/>
            </p:cNvSpPr>
            <p:nvPr/>
          </p:nvSpPr>
          <p:spPr bwMode="auto">
            <a:xfrm>
              <a:off x="3346" y="3308"/>
              <a:ext cx="1201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20,000 Hz </a:t>
              </a:r>
            </a:p>
          </p:txBody>
        </p:sp>
        <p:sp>
          <p:nvSpPr>
            <p:cNvPr id="37931" name="Line 21"/>
            <p:cNvSpPr>
              <a:spLocks noChangeShapeType="1"/>
            </p:cNvSpPr>
            <p:nvPr/>
          </p:nvSpPr>
          <p:spPr bwMode="auto">
            <a:xfrm flipH="1">
              <a:off x="1026" y="3489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32" name="Line 23"/>
            <p:cNvSpPr>
              <a:spLocks noChangeShapeType="1"/>
            </p:cNvSpPr>
            <p:nvPr/>
          </p:nvSpPr>
          <p:spPr bwMode="auto">
            <a:xfrm flipH="1">
              <a:off x="4525" y="3489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9931" name="Rectangle 27"/>
          <p:cNvSpPr>
            <a:spLocks noChangeArrowheads="1"/>
          </p:cNvSpPr>
          <p:nvPr/>
        </p:nvSpPr>
        <p:spPr bwMode="auto">
          <a:xfrm>
            <a:off x="3406775" y="1025525"/>
            <a:ext cx="3803650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high pressure/density </a:t>
            </a:r>
          </a:p>
        </p:txBody>
      </p:sp>
      <p:sp>
        <p:nvSpPr>
          <p:cNvPr id="379933" name="Rectangle 29"/>
          <p:cNvSpPr>
            <a:spLocks noChangeArrowheads="1"/>
          </p:cNvSpPr>
          <p:nvPr/>
        </p:nvSpPr>
        <p:spPr bwMode="auto">
          <a:xfrm>
            <a:off x="3416300" y="1577975"/>
            <a:ext cx="3662363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low pressure/density 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370138" y="2740025"/>
            <a:ext cx="4686300" cy="800100"/>
            <a:chOff x="1353" y="1901"/>
            <a:chExt cx="2952" cy="504"/>
          </a:xfrm>
        </p:grpSpPr>
        <p:sp>
          <p:nvSpPr>
            <p:cNvPr id="37911" name="Line 31"/>
            <p:cNvSpPr>
              <a:spLocks noChangeShapeType="1"/>
            </p:cNvSpPr>
            <p:nvPr/>
          </p:nvSpPr>
          <p:spPr bwMode="auto">
            <a:xfrm>
              <a:off x="1353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12" name="Line 32"/>
            <p:cNvSpPr>
              <a:spLocks noChangeShapeType="1"/>
            </p:cNvSpPr>
            <p:nvPr/>
          </p:nvSpPr>
          <p:spPr bwMode="auto">
            <a:xfrm>
              <a:off x="1425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13" name="Line 33"/>
            <p:cNvSpPr>
              <a:spLocks noChangeShapeType="1"/>
            </p:cNvSpPr>
            <p:nvPr/>
          </p:nvSpPr>
          <p:spPr bwMode="auto">
            <a:xfrm>
              <a:off x="1497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14" name="Line 34"/>
            <p:cNvSpPr>
              <a:spLocks noChangeShapeType="1"/>
            </p:cNvSpPr>
            <p:nvPr/>
          </p:nvSpPr>
          <p:spPr bwMode="auto">
            <a:xfrm>
              <a:off x="1569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15" name="Line 35"/>
            <p:cNvSpPr>
              <a:spLocks noChangeShapeType="1"/>
            </p:cNvSpPr>
            <p:nvPr/>
          </p:nvSpPr>
          <p:spPr bwMode="auto">
            <a:xfrm>
              <a:off x="1857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16" name="Line 36"/>
            <p:cNvSpPr>
              <a:spLocks noChangeShapeType="1"/>
            </p:cNvSpPr>
            <p:nvPr/>
          </p:nvSpPr>
          <p:spPr bwMode="auto">
            <a:xfrm>
              <a:off x="2145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17" name="Line 37"/>
            <p:cNvSpPr>
              <a:spLocks noChangeShapeType="1"/>
            </p:cNvSpPr>
            <p:nvPr/>
          </p:nvSpPr>
          <p:spPr bwMode="auto">
            <a:xfrm>
              <a:off x="2433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18" name="Line 38"/>
            <p:cNvSpPr>
              <a:spLocks noChangeShapeType="1"/>
            </p:cNvSpPr>
            <p:nvPr/>
          </p:nvSpPr>
          <p:spPr bwMode="auto">
            <a:xfrm>
              <a:off x="2505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19" name="Line 39"/>
            <p:cNvSpPr>
              <a:spLocks noChangeShapeType="1"/>
            </p:cNvSpPr>
            <p:nvPr/>
          </p:nvSpPr>
          <p:spPr bwMode="auto">
            <a:xfrm>
              <a:off x="2577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20" name="Line 40"/>
            <p:cNvSpPr>
              <a:spLocks noChangeShapeType="1"/>
            </p:cNvSpPr>
            <p:nvPr/>
          </p:nvSpPr>
          <p:spPr bwMode="auto">
            <a:xfrm>
              <a:off x="2649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21" name="Line 41"/>
            <p:cNvSpPr>
              <a:spLocks noChangeShapeType="1"/>
            </p:cNvSpPr>
            <p:nvPr/>
          </p:nvSpPr>
          <p:spPr bwMode="auto">
            <a:xfrm>
              <a:off x="2937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22" name="Line 42"/>
            <p:cNvSpPr>
              <a:spLocks noChangeShapeType="1"/>
            </p:cNvSpPr>
            <p:nvPr/>
          </p:nvSpPr>
          <p:spPr bwMode="auto">
            <a:xfrm>
              <a:off x="3225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23" name="Line 43"/>
            <p:cNvSpPr>
              <a:spLocks noChangeShapeType="1"/>
            </p:cNvSpPr>
            <p:nvPr/>
          </p:nvSpPr>
          <p:spPr bwMode="auto">
            <a:xfrm>
              <a:off x="3513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24" name="Line 44"/>
            <p:cNvSpPr>
              <a:spLocks noChangeShapeType="1"/>
            </p:cNvSpPr>
            <p:nvPr/>
          </p:nvSpPr>
          <p:spPr bwMode="auto">
            <a:xfrm>
              <a:off x="3729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25" name="Line 45"/>
            <p:cNvSpPr>
              <a:spLocks noChangeShapeType="1"/>
            </p:cNvSpPr>
            <p:nvPr/>
          </p:nvSpPr>
          <p:spPr bwMode="auto">
            <a:xfrm>
              <a:off x="4017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26" name="Line 46"/>
            <p:cNvSpPr>
              <a:spLocks noChangeShapeType="1"/>
            </p:cNvSpPr>
            <p:nvPr/>
          </p:nvSpPr>
          <p:spPr bwMode="auto">
            <a:xfrm>
              <a:off x="4305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27" name="Line 47"/>
            <p:cNvSpPr>
              <a:spLocks noChangeShapeType="1"/>
            </p:cNvSpPr>
            <p:nvPr/>
          </p:nvSpPr>
          <p:spPr bwMode="auto">
            <a:xfrm>
              <a:off x="3585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28" name="Line 48"/>
            <p:cNvSpPr>
              <a:spLocks noChangeShapeType="1"/>
            </p:cNvSpPr>
            <p:nvPr/>
          </p:nvSpPr>
          <p:spPr bwMode="auto">
            <a:xfrm>
              <a:off x="3657" y="1901"/>
              <a:ext cx="0" cy="5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9953" name="Line 49"/>
          <p:cNvSpPr>
            <a:spLocks noChangeShapeType="1"/>
          </p:cNvSpPr>
          <p:nvPr/>
        </p:nvSpPr>
        <p:spPr bwMode="auto">
          <a:xfrm>
            <a:off x="2443163" y="2106613"/>
            <a:ext cx="522287" cy="5810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128713" y="1541463"/>
            <a:ext cx="1131887" cy="1500187"/>
            <a:chOff x="516" y="869"/>
            <a:chExt cx="713" cy="945"/>
          </a:xfrm>
        </p:grpSpPr>
        <p:sp>
          <p:nvSpPr>
            <p:cNvPr id="37909" name="Line 50"/>
            <p:cNvSpPr>
              <a:spLocks noChangeShapeType="1"/>
            </p:cNvSpPr>
            <p:nvPr/>
          </p:nvSpPr>
          <p:spPr bwMode="auto">
            <a:xfrm>
              <a:off x="516" y="1019"/>
              <a:ext cx="713" cy="79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10" name="Line 51"/>
            <p:cNvSpPr>
              <a:spLocks noChangeShapeType="1"/>
            </p:cNvSpPr>
            <p:nvPr/>
          </p:nvSpPr>
          <p:spPr bwMode="auto">
            <a:xfrm flipV="1">
              <a:off x="520" y="869"/>
              <a:ext cx="202" cy="15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9957" name="Rectangle 53"/>
          <p:cNvSpPr>
            <a:spLocks noChangeArrowheads="1"/>
          </p:cNvSpPr>
          <p:nvPr/>
        </p:nvSpPr>
        <p:spPr bwMode="auto">
          <a:xfrm>
            <a:off x="3481388" y="4757738"/>
            <a:ext cx="2027237" cy="1800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audible</a:t>
            </a:r>
          </a:p>
          <a:p>
            <a:r>
              <a:rPr lang="en-US">
                <a:solidFill>
                  <a:srgbClr val="000000"/>
                </a:solidFill>
              </a:rPr>
              <a:t>frequencies</a:t>
            </a:r>
          </a:p>
          <a:p>
            <a:r>
              <a:rPr lang="en-US">
                <a:solidFill>
                  <a:srgbClr val="000000"/>
                </a:solidFill>
              </a:rPr>
              <a:t>(human</a:t>
            </a:r>
          </a:p>
          <a:p>
            <a:r>
              <a:rPr lang="en-US">
                <a:solidFill>
                  <a:srgbClr val="000000"/>
                </a:solidFill>
              </a:rPr>
              <a:t>hearing)</a:t>
            </a:r>
          </a:p>
        </p:txBody>
      </p:sp>
      <p:sp>
        <p:nvSpPr>
          <p:cNvPr id="379958" name="Rectangle 54"/>
          <p:cNvSpPr>
            <a:spLocks noChangeArrowheads="1"/>
          </p:cNvSpPr>
          <p:nvPr/>
        </p:nvSpPr>
        <p:spPr bwMode="auto">
          <a:xfrm>
            <a:off x="620713" y="5927725"/>
            <a:ext cx="180816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infrasonic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9959" name="Rectangle 55"/>
          <p:cNvSpPr>
            <a:spLocks noChangeArrowheads="1"/>
          </p:cNvSpPr>
          <p:nvPr/>
        </p:nvSpPr>
        <p:spPr bwMode="auto">
          <a:xfrm>
            <a:off x="7094538" y="5927725"/>
            <a:ext cx="180816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ultrasonic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2482850" y="173038"/>
            <a:ext cx="6005513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(a compressional/longitudinal wave)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3" name="Picture 16" descr="http://www.desktoprating.com/wallpapers/animal-wallpapers-pictures/giraffe-wallpap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8" y="3455988"/>
            <a:ext cx="15367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627688" y="1116013"/>
            <a:ext cx="3449637" cy="4049712"/>
            <a:chOff x="5826453" y="1348905"/>
            <a:chExt cx="3250313" cy="3817278"/>
          </a:xfrm>
        </p:grpSpPr>
        <p:pic>
          <p:nvPicPr>
            <p:cNvPr id="37905" name="Picture 2" descr="http://www.physiomed.de/uploads/pics/ti_us_0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436" y="3862852"/>
              <a:ext cx="1694330" cy="130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6" name="Picture 4" descr="http://www.tcmedcenter.com/Websites/TownerCountyMedicalCenter/images/default/pregnancy-ultrasound-17-weeks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9329" y="2716117"/>
              <a:ext cx="1593709" cy="109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7" name="Picture 6" descr="http://blog.soliant.com/wp-content/uploads/ultrasound-technician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4458" y="1348905"/>
              <a:ext cx="157162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8" name="Picture 8" descr="http://www.monition.com/images/ultrasonic-thickness-testing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453" y="3953527"/>
              <a:ext cx="1448032" cy="1210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0615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7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9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9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31" grpId="0"/>
      <p:bldP spid="379933" grpId="0"/>
      <p:bldP spid="379953" grpId="0" animBg="1"/>
      <p:bldP spid="379957" grpId="0"/>
      <p:bldP spid="379958" grpId="0"/>
      <p:bldP spid="379959" grpId="0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1249363" y="538163"/>
            <a:ext cx="68389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Fundamental frequency determines </a:t>
            </a:r>
            <a:r>
              <a:rPr lang="en-US" u="sng">
                <a:solidFill>
                  <a:srgbClr val="FF0000"/>
                </a:solidFill>
              </a:rPr>
              <a:t>pitch</a:t>
            </a:r>
            <a:r>
              <a:rPr lang="en-US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80939" name="Rectangle 11"/>
          <p:cNvSpPr>
            <a:spLocks noChangeArrowheads="1"/>
          </p:cNvSpPr>
          <p:nvPr/>
        </p:nvSpPr>
        <p:spPr bwMode="auto">
          <a:xfrm>
            <a:off x="4284663" y="1482725"/>
            <a:ext cx="180816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high pitch </a:t>
            </a:r>
          </a:p>
        </p:txBody>
      </p:sp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2901950" y="1495425"/>
            <a:ext cx="146050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high f = </a:t>
            </a:r>
          </a:p>
        </p:txBody>
      </p:sp>
      <p:sp>
        <p:nvSpPr>
          <p:cNvPr id="38917" name="Rectangle 13"/>
          <p:cNvSpPr>
            <a:spLocks noChangeArrowheads="1"/>
          </p:cNvSpPr>
          <p:nvPr/>
        </p:nvSpPr>
        <p:spPr bwMode="auto">
          <a:xfrm>
            <a:off x="2889250" y="4524375"/>
            <a:ext cx="132080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low f = </a:t>
            </a:r>
          </a:p>
        </p:txBody>
      </p:sp>
      <p:sp>
        <p:nvSpPr>
          <p:cNvPr id="380942" name="Rectangle 14"/>
          <p:cNvSpPr>
            <a:spLocks noChangeArrowheads="1"/>
          </p:cNvSpPr>
          <p:nvPr/>
        </p:nvSpPr>
        <p:spPr bwMode="auto">
          <a:xfrm>
            <a:off x="5945188" y="1495425"/>
            <a:ext cx="167481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short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0943" name="Rectangle 15"/>
          <p:cNvSpPr>
            <a:spLocks noChangeArrowheads="1"/>
          </p:cNvSpPr>
          <p:nvPr/>
        </p:nvSpPr>
        <p:spPr bwMode="auto">
          <a:xfrm>
            <a:off x="4033838" y="4518025"/>
            <a:ext cx="166846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low pitch </a:t>
            </a:r>
          </a:p>
        </p:txBody>
      </p:sp>
      <p:sp>
        <p:nvSpPr>
          <p:cNvPr id="380944" name="Rectangle 16"/>
          <p:cNvSpPr>
            <a:spLocks noChangeArrowheads="1"/>
          </p:cNvSpPr>
          <p:nvPr/>
        </p:nvSpPr>
        <p:spPr bwMode="auto">
          <a:xfrm>
            <a:off x="5535613" y="4518025"/>
            <a:ext cx="1557337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long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80946" name="Picture 18" descr="an04317_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53881" y="3335338"/>
            <a:ext cx="454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49" name="Picture 21" descr="j0398539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0" y="5070475"/>
            <a:ext cx="18764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51" name="Picture 23" descr="The_Hul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5083175"/>
            <a:ext cx="22510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53" name="Picture 25" descr="Shri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043" y="2419350"/>
            <a:ext cx="1057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8085138" y="1354138"/>
            <a:ext cx="449262" cy="1408112"/>
            <a:chOff x="5199" y="696"/>
            <a:chExt cx="283" cy="887"/>
          </a:xfrm>
        </p:grpSpPr>
        <p:sp>
          <p:nvSpPr>
            <p:cNvPr id="38931" name="Line 28"/>
            <p:cNvSpPr>
              <a:spLocks noChangeShapeType="1"/>
            </p:cNvSpPr>
            <p:nvPr/>
          </p:nvSpPr>
          <p:spPr bwMode="auto">
            <a:xfrm flipH="1" flipV="1">
              <a:off x="5466" y="696"/>
              <a:ext cx="16" cy="4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2" name="Line 29"/>
            <p:cNvSpPr>
              <a:spLocks noChangeShapeType="1"/>
            </p:cNvSpPr>
            <p:nvPr/>
          </p:nvSpPr>
          <p:spPr bwMode="auto">
            <a:xfrm flipH="1">
              <a:off x="5435" y="696"/>
              <a:ext cx="31" cy="8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3" name="Line 30"/>
            <p:cNvSpPr>
              <a:spLocks noChangeShapeType="1"/>
            </p:cNvSpPr>
            <p:nvPr/>
          </p:nvSpPr>
          <p:spPr bwMode="auto">
            <a:xfrm flipH="1" flipV="1">
              <a:off x="5403" y="696"/>
              <a:ext cx="32" cy="8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4" name="Line 31"/>
            <p:cNvSpPr>
              <a:spLocks noChangeShapeType="1"/>
            </p:cNvSpPr>
            <p:nvPr/>
          </p:nvSpPr>
          <p:spPr bwMode="auto">
            <a:xfrm flipH="1">
              <a:off x="5372" y="696"/>
              <a:ext cx="31" cy="8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5" name="Line 32"/>
            <p:cNvSpPr>
              <a:spLocks noChangeShapeType="1"/>
            </p:cNvSpPr>
            <p:nvPr/>
          </p:nvSpPr>
          <p:spPr bwMode="auto">
            <a:xfrm flipH="1">
              <a:off x="5309" y="696"/>
              <a:ext cx="32" cy="8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6" name="Line 33"/>
            <p:cNvSpPr>
              <a:spLocks noChangeShapeType="1"/>
            </p:cNvSpPr>
            <p:nvPr/>
          </p:nvSpPr>
          <p:spPr bwMode="auto">
            <a:xfrm flipH="1">
              <a:off x="5246" y="696"/>
              <a:ext cx="32" cy="8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7" name="Line 34"/>
            <p:cNvSpPr>
              <a:spLocks noChangeShapeType="1"/>
            </p:cNvSpPr>
            <p:nvPr/>
          </p:nvSpPr>
          <p:spPr bwMode="auto">
            <a:xfrm flipH="1" flipV="1">
              <a:off x="5341" y="696"/>
              <a:ext cx="31" cy="8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8" name="Line 35"/>
            <p:cNvSpPr>
              <a:spLocks noChangeShapeType="1"/>
            </p:cNvSpPr>
            <p:nvPr/>
          </p:nvSpPr>
          <p:spPr bwMode="auto">
            <a:xfrm flipH="1" flipV="1">
              <a:off x="5278" y="696"/>
              <a:ext cx="31" cy="8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39" name="Line 36"/>
            <p:cNvSpPr>
              <a:spLocks noChangeShapeType="1"/>
            </p:cNvSpPr>
            <p:nvPr/>
          </p:nvSpPr>
          <p:spPr bwMode="auto">
            <a:xfrm flipH="1" flipV="1">
              <a:off x="5215" y="696"/>
              <a:ext cx="31" cy="8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40" name="Line 37"/>
            <p:cNvSpPr>
              <a:spLocks noChangeShapeType="1"/>
            </p:cNvSpPr>
            <p:nvPr/>
          </p:nvSpPr>
          <p:spPr bwMode="auto">
            <a:xfrm flipH="1">
              <a:off x="5199" y="696"/>
              <a:ext cx="16" cy="4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0970" name="Freeform 42"/>
          <p:cNvSpPr>
            <a:spLocks/>
          </p:cNvSpPr>
          <p:nvPr/>
        </p:nvSpPr>
        <p:spPr bwMode="auto">
          <a:xfrm>
            <a:off x="4883150" y="4133850"/>
            <a:ext cx="3924300" cy="711200"/>
          </a:xfrm>
          <a:custGeom>
            <a:avLst/>
            <a:gdLst>
              <a:gd name="T0" fmla="*/ 0 w 4320"/>
              <a:gd name="T1" fmla="*/ 2147483647 h 1080"/>
              <a:gd name="T2" fmla="*/ 2147483647 w 4320"/>
              <a:gd name="T3" fmla="*/ 0 h 1080"/>
              <a:gd name="T4" fmla="*/ 2147483647 w 4320"/>
              <a:gd name="T5" fmla="*/ 2147483647 h 1080"/>
              <a:gd name="T6" fmla="*/ 2147483647 w 4320"/>
              <a:gd name="T7" fmla="*/ 2147483647 h 1080"/>
              <a:gd name="T8" fmla="*/ 2147483647 w 4320"/>
              <a:gd name="T9" fmla="*/ 2147483647 h 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0"/>
              <a:gd name="T16" fmla="*/ 0 h 1080"/>
              <a:gd name="T17" fmla="*/ 4320 w 4320"/>
              <a:gd name="T18" fmla="*/ 1080 h 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0" h="1080">
                <a:moveTo>
                  <a:pt x="0" y="540"/>
                </a:moveTo>
                <a:cubicBezTo>
                  <a:pt x="360" y="270"/>
                  <a:pt x="720" y="0"/>
                  <a:pt x="1080" y="0"/>
                </a:cubicBezTo>
                <a:cubicBezTo>
                  <a:pt x="1440" y="0"/>
                  <a:pt x="1800" y="360"/>
                  <a:pt x="2160" y="540"/>
                </a:cubicBezTo>
                <a:cubicBezTo>
                  <a:pt x="2520" y="720"/>
                  <a:pt x="2880" y="1080"/>
                  <a:pt x="3240" y="1080"/>
                </a:cubicBezTo>
                <a:cubicBezTo>
                  <a:pt x="3600" y="1080"/>
                  <a:pt x="4140" y="600"/>
                  <a:pt x="4320" y="54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8927" name="Picture 22" descr="http://www.shilohmusicbox.com/images/tuba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9395">
            <a:off x="696913" y="4005263"/>
            <a:ext cx="1643062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8" descr="http://www.thomasmartin.co.uk/photos/abe_gumroyan_bass_play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600" y="5083175"/>
            <a:ext cx="14382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2" descr="http://farm5.static.flickr.com/4062/4418617870_f8dcc348a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1443038"/>
            <a:ext cx="18367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660" y="2157553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3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8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8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/>
      <p:bldP spid="380942" grpId="0"/>
      <p:bldP spid="380943" grpId="0"/>
      <p:bldP spid="380944" grpId="0"/>
      <p:bldP spid="38097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4097338" y="3951288"/>
            <a:ext cx="4699000" cy="2349500"/>
            <a:chOff x="4096600" y="3951613"/>
            <a:chExt cx="4699739" cy="2349175"/>
          </a:xfrm>
        </p:grpSpPr>
        <p:pic>
          <p:nvPicPr>
            <p:cNvPr id="39944" name="Picture 16" descr="http://www.intersalesteaching.co.uk/images/Clarinet(1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928998">
              <a:off x="4096600" y="3951613"/>
              <a:ext cx="2327144" cy="232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5" name="Line 65"/>
            <p:cNvSpPr>
              <a:spLocks noChangeShapeType="1"/>
            </p:cNvSpPr>
            <p:nvPr/>
          </p:nvSpPr>
          <p:spPr bwMode="auto">
            <a:xfrm flipV="1">
              <a:off x="6176963" y="4748213"/>
              <a:ext cx="0" cy="7477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46" name="Line 66"/>
            <p:cNvSpPr>
              <a:spLocks noChangeShapeType="1"/>
            </p:cNvSpPr>
            <p:nvPr/>
          </p:nvSpPr>
          <p:spPr bwMode="auto">
            <a:xfrm flipV="1">
              <a:off x="6800851" y="4999038"/>
              <a:ext cx="0" cy="4968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47" name="Line 67"/>
            <p:cNvSpPr>
              <a:spLocks noChangeShapeType="1"/>
            </p:cNvSpPr>
            <p:nvPr/>
          </p:nvSpPr>
          <p:spPr bwMode="auto">
            <a:xfrm flipV="1">
              <a:off x="7423151" y="4375150"/>
              <a:ext cx="0" cy="112077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48" name="Line 68"/>
            <p:cNvSpPr>
              <a:spLocks noChangeShapeType="1"/>
            </p:cNvSpPr>
            <p:nvPr/>
          </p:nvSpPr>
          <p:spPr bwMode="auto">
            <a:xfrm flipV="1">
              <a:off x="8047038" y="5372100"/>
              <a:ext cx="0" cy="12382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49" name="Text Box 76"/>
            <p:cNvSpPr txBox="1">
              <a:spLocks noChangeArrowheads="1"/>
            </p:cNvSpPr>
            <p:nvPr/>
          </p:nvSpPr>
          <p:spPr bwMode="auto">
            <a:xfrm>
              <a:off x="5969001" y="5592763"/>
              <a:ext cx="282733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f</a:t>
              </a:r>
              <a:r>
                <a:rPr lang="en-US" baseline="-25000">
                  <a:solidFill>
                    <a:srgbClr val="FF0000"/>
                  </a:solidFill>
                </a:rPr>
                <a:t>1</a:t>
              </a:r>
              <a:r>
                <a:rPr lang="en-US">
                  <a:solidFill>
                    <a:srgbClr val="FF0000"/>
                  </a:solidFill>
                </a:rPr>
                <a:t>    f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   f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  f</a:t>
              </a:r>
              <a:r>
                <a:rPr lang="en-US" baseline="-25000">
                  <a:solidFill>
                    <a:srgbClr val="FF0000"/>
                  </a:solidFill>
                </a:rPr>
                <a:t>4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843276" y="384959"/>
            <a:ext cx="7295523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# and intensity of </a:t>
            </a:r>
            <a:r>
              <a:rPr lang="en-US" dirty="0" smtClean="0">
                <a:solidFill>
                  <a:srgbClr val="FF0000"/>
                </a:solidFill>
              </a:rPr>
              <a:t>a source’s </a:t>
            </a:r>
            <a:r>
              <a:rPr lang="en-US" dirty="0">
                <a:solidFill>
                  <a:srgbClr val="FF0000"/>
                </a:solidFill>
              </a:rPr>
              <a:t>harmonics</a:t>
            </a:r>
          </a:p>
          <a:p>
            <a:r>
              <a:rPr lang="en-US" dirty="0">
                <a:solidFill>
                  <a:srgbClr val="FF0000"/>
                </a:solidFill>
              </a:rPr>
              <a:t>give it its unique sound quality, or ______.</a:t>
            </a:r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6526213" y="792163"/>
            <a:ext cx="117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timbre</a:t>
            </a: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4429125" y="1358900"/>
            <a:ext cx="4381500" cy="2747963"/>
            <a:chOff x="4428658" y="1358899"/>
            <a:chExt cx="4381967" cy="2747964"/>
          </a:xfrm>
        </p:grpSpPr>
        <p:pic>
          <p:nvPicPr>
            <p:cNvPr id="39953" name="Picture 10" descr="https://www.prowinds.com/merchantmanager/images/uploads/Standard_Trumpet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60164">
              <a:off x="3850808" y="1936749"/>
              <a:ext cx="2555875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4" name="Line 69"/>
            <p:cNvSpPr>
              <a:spLocks noChangeShapeType="1"/>
            </p:cNvSpPr>
            <p:nvPr/>
          </p:nvSpPr>
          <p:spPr bwMode="auto">
            <a:xfrm flipV="1">
              <a:off x="6176963" y="1685925"/>
              <a:ext cx="0" cy="162083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5" name="Line 70"/>
            <p:cNvSpPr>
              <a:spLocks noChangeShapeType="1"/>
            </p:cNvSpPr>
            <p:nvPr/>
          </p:nvSpPr>
          <p:spPr bwMode="auto">
            <a:xfrm flipV="1">
              <a:off x="6800850" y="2808288"/>
              <a:ext cx="0" cy="49847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6" name="Line 71"/>
            <p:cNvSpPr>
              <a:spLocks noChangeShapeType="1"/>
            </p:cNvSpPr>
            <p:nvPr/>
          </p:nvSpPr>
          <p:spPr bwMode="auto">
            <a:xfrm flipV="1">
              <a:off x="7423150" y="3057525"/>
              <a:ext cx="0" cy="24923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7" name="Line 72"/>
            <p:cNvSpPr>
              <a:spLocks noChangeShapeType="1"/>
            </p:cNvSpPr>
            <p:nvPr/>
          </p:nvSpPr>
          <p:spPr bwMode="auto">
            <a:xfrm flipV="1">
              <a:off x="8047038" y="2433638"/>
              <a:ext cx="0" cy="87312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8" name="Text Box 74"/>
            <p:cNvSpPr txBox="1">
              <a:spLocks noChangeArrowheads="1"/>
            </p:cNvSpPr>
            <p:nvPr/>
          </p:nvSpPr>
          <p:spPr bwMode="auto">
            <a:xfrm>
              <a:off x="5983288" y="3400425"/>
              <a:ext cx="2827337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f</a:t>
              </a:r>
              <a:r>
                <a:rPr lang="en-US" baseline="-25000">
                  <a:solidFill>
                    <a:srgbClr val="FF0000"/>
                  </a:solidFill>
                </a:rPr>
                <a:t>1</a:t>
              </a:r>
              <a:r>
                <a:rPr lang="en-US">
                  <a:solidFill>
                    <a:srgbClr val="FF0000"/>
                  </a:solidFill>
                </a:rPr>
                <a:t>    f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   f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  f</a:t>
              </a:r>
              <a:r>
                <a:rPr lang="en-US" baseline="-25000">
                  <a:solidFill>
                    <a:srgbClr val="FF0000"/>
                  </a:solidFill>
                </a:rPr>
                <a:t>4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41275" y="3979863"/>
            <a:ext cx="4648200" cy="2667000"/>
            <a:chOff x="40494" y="3980408"/>
            <a:chExt cx="4648981" cy="2666991"/>
          </a:xfrm>
        </p:grpSpPr>
        <p:pic>
          <p:nvPicPr>
            <p:cNvPr id="39950" name="Picture 14" descr="http://shivadas.com/images/tuning-for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335908">
              <a:off x="-293242" y="4314144"/>
              <a:ext cx="2666991" cy="1999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1" name="Line 60"/>
            <p:cNvSpPr>
              <a:spLocks noChangeShapeType="1"/>
            </p:cNvSpPr>
            <p:nvPr/>
          </p:nvSpPr>
          <p:spPr bwMode="auto">
            <a:xfrm flipV="1">
              <a:off x="2116138" y="4251325"/>
              <a:ext cx="0" cy="12446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2" name="Text Box 75"/>
            <p:cNvSpPr txBox="1">
              <a:spLocks noChangeArrowheads="1"/>
            </p:cNvSpPr>
            <p:nvPr/>
          </p:nvSpPr>
          <p:spPr bwMode="auto">
            <a:xfrm>
              <a:off x="1862138" y="5592763"/>
              <a:ext cx="282733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f</a:t>
              </a:r>
              <a:r>
                <a:rPr lang="en-US" baseline="-25000">
                  <a:solidFill>
                    <a:srgbClr val="FF0000"/>
                  </a:solidFill>
                </a:rPr>
                <a:t>1</a:t>
              </a:r>
              <a:r>
                <a:rPr lang="en-US">
                  <a:solidFill>
                    <a:srgbClr val="FF0000"/>
                  </a:solidFill>
                </a:rPr>
                <a:t>     f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   f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  f</a:t>
              </a:r>
              <a:r>
                <a:rPr lang="en-US" baseline="-25000">
                  <a:solidFill>
                    <a:srgbClr val="FF0000"/>
                  </a:solidFill>
                </a:rPr>
                <a:t>4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-39688" y="1573213"/>
            <a:ext cx="4729163" cy="2533650"/>
            <a:chOff x="-40341" y="1572932"/>
            <a:chExt cx="4729817" cy="2533931"/>
          </a:xfrm>
        </p:grpSpPr>
        <p:pic>
          <p:nvPicPr>
            <p:cNvPr id="39959" name="Picture 12" descr="http://onlineviolintuner.com/wp-content/uploads/Online-Violin-Tuner1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80492">
              <a:off x="-40341" y="1572932"/>
              <a:ext cx="2036763" cy="208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0" name="Line 61"/>
            <p:cNvSpPr>
              <a:spLocks noChangeShapeType="1"/>
            </p:cNvSpPr>
            <p:nvPr/>
          </p:nvSpPr>
          <p:spPr bwMode="auto">
            <a:xfrm flipV="1">
              <a:off x="3405188" y="2684463"/>
              <a:ext cx="0" cy="6223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61" name="Line 62"/>
            <p:cNvSpPr>
              <a:spLocks noChangeShapeType="1"/>
            </p:cNvSpPr>
            <p:nvPr/>
          </p:nvSpPr>
          <p:spPr bwMode="auto">
            <a:xfrm flipV="1">
              <a:off x="2781300" y="1811338"/>
              <a:ext cx="0" cy="149542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62" name="Line 63"/>
            <p:cNvSpPr>
              <a:spLocks noChangeShapeType="1"/>
            </p:cNvSpPr>
            <p:nvPr/>
          </p:nvSpPr>
          <p:spPr bwMode="auto">
            <a:xfrm flipV="1">
              <a:off x="2159000" y="1811338"/>
              <a:ext cx="0" cy="149542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63" name="Line 64"/>
            <p:cNvSpPr>
              <a:spLocks noChangeShapeType="1"/>
            </p:cNvSpPr>
            <p:nvPr/>
          </p:nvSpPr>
          <p:spPr bwMode="auto">
            <a:xfrm flipV="1">
              <a:off x="4027488" y="3057525"/>
              <a:ext cx="0" cy="24923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64" name="Text Box 73"/>
            <p:cNvSpPr txBox="1">
              <a:spLocks noChangeArrowheads="1"/>
            </p:cNvSpPr>
            <p:nvPr/>
          </p:nvSpPr>
          <p:spPr bwMode="auto">
            <a:xfrm>
              <a:off x="1862138" y="3400425"/>
              <a:ext cx="28273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f</a:t>
              </a:r>
              <a:r>
                <a:rPr lang="en-US" baseline="-25000">
                  <a:solidFill>
                    <a:srgbClr val="FF0000"/>
                  </a:solidFill>
                </a:rPr>
                <a:t>1</a:t>
              </a:r>
              <a:r>
                <a:rPr lang="en-US">
                  <a:solidFill>
                    <a:srgbClr val="FF0000"/>
                  </a:solidFill>
                </a:rPr>
                <a:t>     f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   f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  f</a:t>
              </a:r>
              <a:r>
                <a:rPr lang="en-US" baseline="-25000">
                  <a:solidFill>
                    <a:srgbClr val="FF0000"/>
                  </a:solidFill>
                </a:rPr>
                <a:t>4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36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19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0854" y="1466857"/>
            <a:ext cx="8754833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1. Sound is a </a:t>
            </a:r>
            <a:r>
              <a:rPr lang="en-US" u="sng" dirty="0" smtClean="0">
                <a:solidFill>
                  <a:srgbClr val="000000"/>
                </a:solidFill>
              </a:rPr>
              <a:t>longitudinal</a:t>
            </a:r>
            <a:r>
              <a:rPr lang="en-US" dirty="0" smtClean="0">
                <a:solidFill>
                  <a:srgbClr val="000000"/>
                </a:solidFill>
              </a:rPr>
              <a:t> wave, consisting of high-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density, high pressure </a:t>
            </a:r>
            <a:r>
              <a:rPr lang="en-US" u="sng" dirty="0" smtClean="0">
                <a:solidFill>
                  <a:srgbClr val="000000"/>
                </a:solidFill>
              </a:rPr>
              <a:t>compressions</a:t>
            </a:r>
            <a:r>
              <a:rPr lang="en-US" dirty="0" smtClean="0">
                <a:solidFill>
                  <a:srgbClr val="000000"/>
                </a:solidFill>
              </a:rPr>
              <a:t> and low-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density, low-pressure </a:t>
            </a:r>
            <a:r>
              <a:rPr lang="en-US" u="sng" dirty="0" smtClean="0">
                <a:solidFill>
                  <a:srgbClr val="000000"/>
                </a:solidFill>
              </a:rPr>
              <a:t>rarefactions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2. Humans can hear from about 20 Hz to 20,000 Hz.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Below 20 Hz are </a:t>
            </a:r>
            <a:r>
              <a:rPr lang="en-US" u="sng" dirty="0" smtClean="0">
                <a:solidFill>
                  <a:srgbClr val="000000"/>
                </a:solidFill>
              </a:rPr>
              <a:t>infrasonic</a:t>
            </a:r>
            <a:r>
              <a:rPr lang="en-US" dirty="0" smtClean="0">
                <a:solidFill>
                  <a:srgbClr val="000000"/>
                </a:solidFill>
              </a:rPr>
              <a:t> sound waves; beyond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20,000 Hz are the </a:t>
            </a:r>
            <a:r>
              <a:rPr lang="en-US" u="sng" dirty="0" smtClean="0">
                <a:solidFill>
                  <a:srgbClr val="000000"/>
                </a:solidFill>
              </a:rPr>
              <a:t>ultrasonic</a:t>
            </a:r>
            <a:r>
              <a:rPr lang="en-US" dirty="0" smtClean="0">
                <a:solidFill>
                  <a:srgbClr val="000000"/>
                </a:solidFill>
              </a:rPr>
              <a:t> sound waves.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3. The </a:t>
            </a:r>
            <a:r>
              <a:rPr lang="en-US" u="sng" dirty="0" smtClean="0">
                <a:solidFill>
                  <a:srgbClr val="000000"/>
                </a:solidFill>
              </a:rPr>
              <a:t>pitch</a:t>
            </a:r>
            <a:r>
              <a:rPr lang="en-US" dirty="0" smtClean="0">
                <a:solidFill>
                  <a:srgbClr val="000000"/>
                </a:solidFill>
              </a:rPr>
              <a:t> of a sound source is determined by its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fundamental freq. The sound quality, or </a:t>
            </a:r>
            <a:r>
              <a:rPr lang="en-US" u="sng" dirty="0" smtClean="0">
                <a:solidFill>
                  <a:srgbClr val="000000"/>
                </a:solidFill>
              </a:rPr>
              <a:t>timbre</a:t>
            </a:r>
            <a:r>
              <a:rPr lang="en-US" dirty="0" smtClean="0">
                <a:solidFill>
                  <a:srgbClr val="000000"/>
                </a:solidFill>
              </a:rPr>
              <a:t>, of a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sound is due to the number and intensity of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various harmonics.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65330" y="464156"/>
            <a:ext cx="6608219" cy="7078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FINAL THOUGHTS: </a:t>
            </a:r>
            <a:r>
              <a:rPr lang="en-US" sz="4000" b="1" u="sng" dirty="0" smtClean="0">
                <a:solidFill>
                  <a:srgbClr val="FFFF00"/>
                </a:solidFill>
              </a:rPr>
              <a:t>Sound</a:t>
            </a:r>
          </a:p>
        </p:txBody>
      </p:sp>
    </p:spTree>
    <p:extLst>
      <p:ext uri="{BB962C8B-B14F-4D97-AF65-F5344CB8AC3E}">
        <p14:creationId xmlns:p14="http://schemas.microsoft.com/office/powerpoint/2010/main" val="21447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341598" y="5896297"/>
            <a:ext cx="8802410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 smtClean="0">
                <a:solidFill>
                  <a:srgbClr val="FFFFFF"/>
                </a:solidFill>
              </a:rPr>
              <a:t>Amplitude</a:t>
            </a:r>
            <a:r>
              <a:rPr lang="en-US" dirty="0" smtClean="0">
                <a:solidFill>
                  <a:srgbClr val="FFFFFF"/>
                </a:solidFill>
              </a:rPr>
              <a:t> is the max. displacement </a:t>
            </a:r>
            <a:r>
              <a:rPr lang="en-US" dirty="0">
                <a:solidFill>
                  <a:srgbClr val="FFFFFF"/>
                </a:solidFill>
              </a:rPr>
              <a:t>from </a:t>
            </a:r>
            <a:r>
              <a:rPr lang="en-US" dirty="0" smtClean="0">
                <a:solidFill>
                  <a:srgbClr val="FFFFFF"/>
                </a:solidFill>
              </a:rPr>
              <a:t>equilibrium.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546548" y="280376"/>
            <a:ext cx="612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REVIEW: </a:t>
            </a:r>
            <a:r>
              <a:rPr lang="en-US" b="1" u="sng" dirty="0" smtClean="0">
                <a:solidFill>
                  <a:srgbClr val="FFFF00"/>
                </a:solidFill>
              </a:rPr>
              <a:t>Simple Harmonic Motion</a:t>
            </a: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auto">
          <a:xfrm>
            <a:off x="142600" y="1108357"/>
            <a:ext cx="3703258" cy="181588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 </a:t>
            </a:r>
            <a:r>
              <a:rPr lang="en-US" u="sng" dirty="0" smtClean="0">
                <a:solidFill>
                  <a:srgbClr val="FFFFFF"/>
                </a:solidFill>
              </a:rPr>
              <a:t>restoring force</a:t>
            </a:r>
            <a:r>
              <a:rPr lang="en-US" dirty="0" smtClean="0">
                <a:solidFill>
                  <a:srgbClr val="FFFFFF"/>
                </a:solidFill>
              </a:rPr>
              <a:t> is a 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force that acts </a:t>
            </a:r>
            <a:r>
              <a:rPr lang="en-US" dirty="0">
                <a:solidFill>
                  <a:srgbClr val="FFFFFF"/>
                </a:solidFill>
              </a:rPr>
              <a:t>to </a:t>
            </a:r>
            <a:endParaRPr lang="en-US" dirty="0" smtClean="0">
              <a:solidFill>
                <a:srgbClr val="FFFFFF"/>
              </a:solidFill>
            </a:endParaRP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bring things back to 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a state of equilibrium. 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831017" y="1295178"/>
            <a:ext cx="5029775" cy="3382069"/>
            <a:chOff x="3941379" y="1153284"/>
            <a:chExt cx="5029775" cy="3382069"/>
          </a:xfrm>
        </p:grpSpPr>
        <p:pic>
          <p:nvPicPr>
            <p:cNvPr id="68" name="Picture 88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404" y="1153284"/>
              <a:ext cx="2298750" cy="3382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89"/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637"/>
            <a:stretch/>
          </p:blipFill>
          <p:spPr bwMode="auto">
            <a:xfrm>
              <a:off x="3941379" y="1169050"/>
              <a:ext cx="2605806" cy="167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91"/>
            <p:cNvPicPr>
              <a:picLocks noChangeAspect="1" noChangeArrowheads="1"/>
            </p:cNvPicPr>
            <p:nvPr/>
          </p:nvPicPr>
          <p:blipFill rotWithShape="1"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1379" y="2973934"/>
              <a:ext cx="2621572" cy="1535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255578" y="3300435"/>
            <a:ext cx="6362639" cy="224676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In </a:t>
            </a:r>
            <a:r>
              <a:rPr lang="en-US" u="sng" dirty="0" smtClean="0">
                <a:solidFill>
                  <a:srgbClr val="FFFFFF"/>
                </a:solidFill>
              </a:rPr>
              <a:t>simple harmonic</a:t>
            </a:r>
          </a:p>
          <a:p>
            <a:pPr algn="l"/>
            <a:r>
              <a:rPr lang="en-US" u="sng" dirty="0" smtClean="0">
                <a:solidFill>
                  <a:srgbClr val="FFFFFF"/>
                </a:solidFill>
              </a:rPr>
              <a:t>motion </a:t>
            </a:r>
            <a:r>
              <a:rPr lang="en-US" u="sng" dirty="0">
                <a:solidFill>
                  <a:srgbClr val="FFFFFF"/>
                </a:solidFill>
              </a:rPr>
              <a:t>(</a:t>
            </a:r>
            <a:r>
              <a:rPr lang="en-US" u="sng" dirty="0" err="1">
                <a:solidFill>
                  <a:srgbClr val="FFFFFF"/>
                </a:solidFill>
              </a:rPr>
              <a:t>SHM</a:t>
            </a:r>
            <a:r>
              <a:rPr lang="en-US" u="sng" dirty="0" smtClean="0">
                <a:solidFill>
                  <a:srgbClr val="FFFFFF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, the 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restoring force is 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directly proportional 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to the displacement from equilibrium. 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ChangeArrowheads="1"/>
          </p:cNvSpPr>
          <p:nvPr/>
        </p:nvSpPr>
        <p:spPr bwMode="auto">
          <a:xfrm>
            <a:off x="2906713" y="123825"/>
            <a:ext cx="34480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The Doppler Effect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963" name="Rectangle 9"/>
          <p:cNvSpPr>
            <a:spLocks noChangeArrowheads="1"/>
          </p:cNvSpPr>
          <p:nvPr/>
        </p:nvSpPr>
        <p:spPr bwMode="auto">
          <a:xfrm>
            <a:off x="347663" y="636588"/>
            <a:ext cx="8364537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Relative motion between wave source and observer</a:t>
            </a:r>
          </a:p>
          <a:p>
            <a:r>
              <a:rPr lang="en-US">
                <a:solidFill>
                  <a:srgbClr val="FF0000"/>
                </a:solidFill>
              </a:rPr>
              <a:t>causes a change in the ________ frequency. </a:t>
            </a:r>
          </a:p>
        </p:txBody>
      </p:sp>
      <p:sp>
        <p:nvSpPr>
          <p:cNvPr id="382987" name="Text Box 11"/>
          <p:cNvSpPr txBox="1">
            <a:spLocks noChangeArrowheads="1"/>
          </p:cNvSpPr>
          <p:nvPr/>
        </p:nvSpPr>
        <p:spPr bwMode="auto">
          <a:xfrm>
            <a:off x="4656138" y="1044575"/>
            <a:ext cx="165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observed</a:t>
            </a:r>
          </a:p>
        </p:txBody>
      </p:sp>
      <p:pic>
        <p:nvPicPr>
          <p:cNvPr id="382989" name="Picture 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588" y="4974083"/>
            <a:ext cx="819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926388" y="3992939"/>
            <a:ext cx="728662" cy="1730375"/>
            <a:chOff x="5020" y="1196"/>
            <a:chExt cx="459" cy="1090"/>
          </a:xfrm>
        </p:grpSpPr>
        <p:sp>
          <p:nvSpPr>
            <p:cNvPr id="41040" name="Freeform 15"/>
            <p:cNvSpPr>
              <a:spLocks/>
            </p:cNvSpPr>
            <p:nvPr/>
          </p:nvSpPr>
          <p:spPr bwMode="auto">
            <a:xfrm rot="10771737">
              <a:off x="5192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41" name="Freeform 16"/>
            <p:cNvSpPr>
              <a:spLocks/>
            </p:cNvSpPr>
            <p:nvPr/>
          </p:nvSpPr>
          <p:spPr bwMode="auto">
            <a:xfrm rot="10771737">
              <a:off x="5020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42" name="Freeform 17"/>
            <p:cNvSpPr>
              <a:spLocks/>
            </p:cNvSpPr>
            <p:nvPr/>
          </p:nvSpPr>
          <p:spPr bwMode="auto">
            <a:xfrm rot="10771737">
              <a:off x="5364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194300" y="3992939"/>
            <a:ext cx="638175" cy="1730375"/>
            <a:chOff x="3299" y="1196"/>
            <a:chExt cx="402" cy="1090"/>
          </a:xfrm>
        </p:grpSpPr>
        <p:sp>
          <p:nvSpPr>
            <p:cNvPr id="41034" name="Freeform 14"/>
            <p:cNvSpPr>
              <a:spLocks/>
            </p:cNvSpPr>
            <p:nvPr/>
          </p:nvSpPr>
          <p:spPr bwMode="auto">
            <a:xfrm>
              <a:off x="3586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35" name="Freeform 18"/>
            <p:cNvSpPr>
              <a:spLocks/>
            </p:cNvSpPr>
            <p:nvPr/>
          </p:nvSpPr>
          <p:spPr bwMode="auto">
            <a:xfrm>
              <a:off x="3529" y="1196"/>
              <a:ext cx="114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36" name="Freeform 19"/>
            <p:cNvSpPr>
              <a:spLocks/>
            </p:cNvSpPr>
            <p:nvPr/>
          </p:nvSpPr>
          <p:spPr bwMode="auto">
            <a:xfrm>
              <a:off x="3471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37" name="Freeform 20"/>
            <p:cNvSpPr>
              <a:spLocks/>
            </p:cNvSpPr>
            <p:nvPr/>
          </p:nvSpPr>
          <p:spPr bwMode="auto">
            <a:xfrm>
              <a:off x="3414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38" name="Freeform 21"/>
            <p:cNvSpPr>
              <a:spLocks/>
            </p:cNvSpPr>
            <p:nvPr/>
          </p:nvSpPr>
          <p:spPr bwMode="auto">
            <a:xfrm>
              <a:off x="3357" y="1196"/>
              <a:ext cx="114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39" name="Freeform 22"/>
            <p:cNvSpPr>
              <a:spLocks/>
            </p:cNvSpPr>
            <p:nvPr/>
          </p:nvSpPr>
          <p:spPr bwMode="auto">
            <a:xfrm>
              <a:off x="3299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32475" y="4400926"/>
            <a:ext cx="2640013" cy="685800"/>
            <a:chOff x="5220" y="3938"/>
            <a:chExt cx="5220" cy="1354"/>
          </a:xfrm>
        </p:grpSpPr>
        <p:pic>
          <p:nvPicPr>
            <p:cNvPr id="41027" name="Picture 2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" y="3938"/>
              <a:ext cx="4320" cy="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8" name="Line 25"/>
            <p:cNvSpPr>
              <a:spLocks noChangeShapeType="1"/>
            </p:cNvSpPr>
            <p:nvPr/>
          </p:nvSpPr>
          <p:spPr bwMode="auto">
            <a:xfrm>
              <a:off x="8820" y="4032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29" name="Line 26"/>
            <p:cNvSpPr>
              <a:spLocks noChangeShapeType="1"/>
            </p:cNvSpPr>
            <p:nvPr/>
          </p:nvSpPr>
          <p:spPr bwMode="auto">
            <a:xfrm>
              <a:off x="9360" y="4212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>
              <a:off x="9540" y="439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31" name="Line 28"/>
            <p:cNvSpPr>
              <a:spLocks noChangeShapeType="1"/>
            </p:cNvSpPr>
            <p:nvPr/>
          </p:nvSpPr>
          <p:spPr bwMode="auto">
            <a:xfrm>
              <a:off x="9540" y="457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32" name="Line 29"/>
            <p:cNvSpPr>
              <a:spLocks noChangeShapeType="1"/>
            </p:cNvSpPr>
            <p:nvPr/>
          </p:nvSpPr>
          <p:spPr bwMode="auto">
            <a:xfrm>
              <a:off x="9540" y="475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33" name="Line 30"/>
            <p:cNvSpPr>
              <a:spLocks noChangeShapeType="1"/>
            </p:cNvSpPr>
            <p:nvPr/>
          </p:nvSpPr>
          <p:spPr bwMode="auto">
            <a:xfrm>
              <a:off x="9540" y="493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95338" y="4404101"/>
            <a:ext cx="2641600" cy="684213"/>
            <a:chOff x="5220" y="3938"/>
            <a:chExt cx="5220" cy="1354"/>
          </a:xfrm>
        </p:grpSpPr>
        <p:pic>
          <p:nvPicPr>
            <p:cNvPr id="41020" name="Picture 3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" y="3938"/>
              <a:ext cx="4320" cy="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1" name="Line 33"/>
            <p:cNvSpPr>
              <a:spLocks noChangeShapeType="1"/>
            </p:cNvSpPr>
            <p:nvPr/>
          </p:nvSpPr>
          <p:spPr bwMode="auto">
            <a:xfrm>
              <a:off x="8820" y="4032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22" name="Line 34"/>
            <p:cNvSpPr>
              <a:spLocks noChangeShapeType="1"/>
            </p:cNvSpPr>
            <p:nvPr/>
          </p:nvSpPr>
          <p:spPr bwMode="auto">
            <a:xfrm>
              <a:off x="9360" y="4212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23" name="Line 35"/>
            <p:cNvSpPr>
              <a:spLocks noChangeShapeType="1"/>
            </p:cNvSpPr>
            <p:nvPr/>
          </p:nvSpPr>
          <p:spPr bwMode="auto">
            <a:xfrm>
              <a:off x="9540" y="439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24" name="Line 36"/>
            <p:cNvSpPr>
              <a:spLocks noChangeShapeType="1"/>
            </p:cNvSpPr>
            <p:nvPr/>
          </p:nvSpPr>
          <p:spPr bwMode="auto">
            <a:xfrm>
              <a:off x="9540" y="457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25" name="Line 37"/>
            <p:cNvSpPr>
              <a:spLocks noChangeShapeType="1"/>
            </p:cNvSpPr>
            <p:nvPr/>
          </p:nvSpPr>
          <p:spPr bwMode="auto">
            <a:xfrm>
              <a:off x="9540" y="475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26" name="Line 38"/>
            <p:cNvSpPr>
              <a:spLocks noChangeShapeType="1"/>
            </p:cNvSpPr>
            <p:nvPr/>
          </p:nvSpPr>
          <p:spPr bwMode="auto">
            <a:xfrm>
              <a:off x="9540" y="493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2889250" y="3996114"/>
            <a:ext cx="1001713" cy="1730375"/>
            <a:chOff x="1847" y="1198"/>
            <a:chExt cx="631" cy="1090"/>
          </a:xfrm>
        </p:grpSpPr>
        <p:sp>
          <p:nvSpPr>
            <p:cNvPr id="41016" name="Freeform 42"/>
            <p:cNvSpPr>
              <a:spLocks/>
            </p:cNvSpPr>
            <p:nvPr/>
          </p:nvSpPr>
          <p:spPr bwMode="auto">
            <a:xfrm rot="10771737">
              <a:off x="1847" y="1198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17" name="Freeform 43"/>
            <p:cNvSpPr>
              <a:spLocks/>
            </p:cNvSpPr>
            <p:nvPr/>
          </p:nvSpPr>
          <p:spPr bwMode="auto">
            <a:xfrm rot="10771737">
              <a:off x="2019" y="1198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18" name="Freeform 44"/>
            <p:cNvSpPr>
              <a:spLocks/>
            </p:cNvSpPr>
            <p:nvPr/>
          </p:nvSpPr>
          <p:spPr bwMode="auto">
            <a:xfrm rot="10771737">
              <a:off x="2192" y="1198"/>
              <a:ext cx="114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19" name="Freeform 45"/>
            <p:cNvSpPr>
              <a:spLocks/>
            </p:cNvSpPr>
            <p:nvPr/>
          </p:nvSpPr>
          <p:spPr bwMode="auto">
            <a:xfrm rot="10771737">
              <a:off x="2364" y="1198"/>
              <a:ext cx="114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3025" name="Rectangle 49"/>
          <p:cNvSpPr>
            <a:spLocks noChangeArrowheads="1"/>
          </p:cNvSpPr>
          <p:nvPr/>
        </p:nvSpPr>
        <p:spPr bwMode="auto">
          <a:xfrm>
            <a:off x="3978561" y="5574442"/>
            <a:ext cx="13779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baseline="-25000" dirty="0" err="1">
                <a:solidFill>
                  <a:srgbClr val="000000"/>
                </a:solidFill>
              </a:rPr>
              <a:t>observed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3027" name="Rectangle 51"/>
          <p:cNvSpPr>
            <a:spLocks noChangeArrowheads="1"/>
          </p:cNvSpPr>
          <p:nvPr/>
        </p:nvSpPr>
        <p:spPr bwMode="auto">
          <a:xfrm>
            <a:off x="4449196" y="5997688"/>
            <a:ext cx="161131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 (higher) </a:t>
            </a:r>
          </a:p>
        </p:txBody>
      </p:sp>
      <p:sp>
        <p:nvSpPr>
          <p:cNvPr id="383028" name="Rectangle 52"/>
          <p:cNvSpPr>
            <a:spLocks noChangeArrowheads="1"/>
          </p:cNvSpPr>
          <p:nvPr/>
        </p:nvSpPr>
        <p:spPr bwMode="auto">
          <a:xfrm>
            <a:off x="3366304" y="5997691"/>
            <a:ext cx="147161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 (lower) </a:t>
            </a:r>
          </a:p>
        </p:txBody>
      </p:sp>
      <p:sp>
        <p:nvSpPr>
          <p:cNvPr id="383029" name="Rectangle 53"/>
          <p:cNvSpPr>
            <a:spLocks noChangeArrowheads="1"/>
          </p:cNvSpPr>
          <p:nvPr/>
        </p:nvSpPr>
        <p:spPr bwMode="auto">
          <a:xfrm>
            <a:off x="6443663" y="5077201"/>
            <a:ext cx="11747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f</a:t>
            </a:r>
            <a:r>
              <a:rPr lang="en-US" baseline="-25000">
                <a:solidFill>
                  <a:srgbClr val="000000"/>
                </a:solidFill>
              </a:rPr>
              <a:t>emitted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3030" name="Rectangle 54"/>
          <p:cNvSpPr>
            <a:spLocks noChangeArrowheads="1"/>
          </p:cNvSpPr>
          <p:nvPr/>
        </p:nvSpPr>
        <p:spPr bwMode="auto">
          <a:xfrm>
            <a:off x="1403350" y="5081964"/>
            <a:ext cx="11747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f</a:t>
            </a:r>
            <a:r>
              <a:rPr lang="en-US" baseline="-25000">
                <a:solidFill>
                  <a:srgbClr val="000000"/>
                </a:solidFill>
              </a:rPr>
              <a:t>emitted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83064" name="Picture 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700" y="2287588"/>
            <a:ext cx="218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5761038" y="1797050"/>
            <a:ext cx="2233612" cy="1739900"/>
            <a:chOff x="4046" y="3017"/>
            <a:chExt cx="1407" cy="1096"/>
          </a:xfrm>
        </p:grpSpPr>
        <p:sp>
          <p:nvSpPr>
            <p:cNvPr id="41002" name="Freeform 96"/>
            <p:cNvSpPr>
              <a:spLocks/>
            </p:cNvSpPr>
            <p:nvPr/>
          </p:nvSpPr>
          <p:spPr bwMode="auto">
            <a:xfrm rot="10771737">
              <a:off x="4164" y="3023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03" name="Freeform 97"/>
            <p:cNvSpPr>
              <a:spLocks/>
            </p:cNvSpPr>
            <p:nvPr/>
          </p:nvSpPr>
          <p:spPr bwMode="auto">
            <a:xfrm rot="10771737">
              <a:off x="4046" y="3023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04" name="Freeform 98"/>
            <p:cNvSpPr>
              <a:spLocks/>
            </p:cNvSpPr>
            <p:nvPr/>
          </p:nvSpPr>
          <p:spPr bwMode="auto">
            <a:xfrm rot="10771737">
              <a:off x="4282" y="3023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05" name="Freeform 99"/>
            <p:cNvSpPr>
              <a:spLocks/>
            </p:cNvSpPr>
            <p:nvPr/>
          </p:nvSpPr>
          <p:spPr bwMode="auto">
            <a:xfrm rot="10771737">
              <a:off x="4521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06" name="Freeform 100"/>
            <p:cNvSpPr>
              <a:spLocks/>
            </p:cNvSpPr>
            <p:nvPr/>
          </p:nvSpPr>
          <p:spPr bwMode="auto">
            <a:xfrm rot="10771737">
              <a:off x="4403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07" name="Freeform 101"/>
            <p:cNvSpPr>
              <a:spLocks/>
            </p:cNvSpPr>
            <p:nvPr/>
          </p:nvSpPr>
          <p:spPr bwMode="auto">
            <a:xfrm rot="10771737">
              <a:off x="4639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08" name="Freeform 102"/>
            <p:cNvSpPr>
              <a:spLocks/>
            </p:cNvSpPr>
            <p:nvPr/>
          </p:nvSpPr>
          <p:spPr bwMode="auto">
            <a:xfrm rot="10771737">
              <a:off x="4863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09" name="Freeform 103"/>
            <p:cNvSpPr>
              <a:spLocks/>
            </p:cNvSpPr>
            <p:nvPr/>
          </p:nvSpPr>
          <p:spPr bwMode="auto">
            <a:xfrm rot="10771737">
              <a:off x="4745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10" name="Freeform 104"/>
            <p:cNvSpPr>
              <a:spLocks/>
            </p:cNvSpPr>
            <p:nvPr/>
          </p:nvSpPr>
          <p:spPr bwMode="auto">
            <a:xfrm rot="10771737">
              <a:off x="4981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11" name="Freeform 105"/>
            <p:cNvSpPr>
              <a:spLocks/>
            </p:cNvSpPr>
            <p:nvPr/>
          </p:nvSpPr>
          <p:spPr bwMode="auto">
            <a:xfrm rot="10771737">
              <a:off x="5220" y="3017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12" name="Freeform 106"/>
            <p:cNvSpPr>
              <a:spLocks/>
            </p:cNvSpPr>
            <p:nvPr/>
          </p:nvSpPr>
          <p:spPr bwMode="auto">
            <a:xfrm rot="10771737">
              <a:off x="5102" y="3017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13" name="Freeform 107"/>
            <p:cNvSpPr>
              <a:spLocks/>
            </p:cNvSpPr>
            <p:nvPr/>
          </p:nvSpPr>
          <p:spPr bwMode="auto">
            <a:xfrm rot="10771737">
              <a:off x="5338" y="3017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08"/>
          <p:cNvGrpSpPr>
            <a:grpSpLocks/>
          </p:cNvGrpSpPr>
          <p:nvPr/>
        </p:nvGrpSpPr>
        <p:grpSpPr bwMode="auto">
          <a:xfrm flipH="1">
            <a:off x="1325563" y="1820863"/>
            <a:ext cx="2233612" cy="1739900"/>
            <a:chOff x="4046" y="3017"/>
            <a:chExt cx="1407" cy="1096"/>
          </a:xfrm>
        </p:grpSpPr>
        <p:sp>
          <p:nvSpPr>
            <p:cNvPr id="40990" name="Freeform 109"/>
            <p:cNvSpPr>
              <a:spLocks/>
            </p:cNvSpPr>
            <p:nvPr/>
          </p:nvSpPr>
          <p:spPr bwMode="auto">
            <a:xfrm rot="10771737">
              <a:off x="4164" y="3023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91" name="Freeform 110"/>
            <p:cNvSpPr>
              <a:spLocks/>
            </p:cNvSpPr>
            <p:nvPr/>
          </p:nvSpPr>
          <p:spPr bwMode="auto">
            <a:xfrm rot="10771737">
              <a:off x="4046" y="3023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92" name="Freeform 111"/>
            <p:cNvSpPr>
              <a:spLocks/>
            </p:cNvSpPr>
            <p:nvPr/>
          </p:nvSpPr>
          <p:spPr bwMode="auto">
            <a:xfrm rot="10771737">
              <a:off x="4282" y="3023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93" name="Freeform 112"/>
            <p:cNvSpPr>
              <a:spLocks/>
            </p:cNvSpPr>
            <p:nvPr/>
          </p:nvSpPr>
          <p:spPr bwMode="auto">
            <a:xfrm rot="10771737">
              <a:off x="4521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94" name="Freeform 113"/>
            <p:cNvSpPr>
              <a:spLocks/>
            </p:cNvSpPr>
            <p:nvPr/>
          </p:nvSpPr>
          <p:spPr bwMode="auto">
            <a:xfrm rot="10771737">
              <a:off x="4403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95" name="Freeform 114"/>
            <p:cNvSpPr>
              <a:spLocks/>
            </p:cNvSpPr>
            <p:nvPr/>
          </p:nvSpPr>
          <p:spPr bwMode="auto">
            <a:xfrm rot="10771737">
              <a:off x="4639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96" name="Freeform 115"/>
            <p:cNvSpPr>
              <a:spLocks/>
            </p:cNvSpPr>
            <p:nvPr/>
          </p:nvSpPr>
          <p:spPr bwMode="auto">
            <a:xfrm rot="10771737">
              <a:off x="4863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97" name="Freeform 116"/>
            <p:cNvSpPr>
              <a:spLocks/>
            </p:cNvSpPr>
            <p:nvPr/>
          </p:nvSpPr>
          <p:spPr bwMode="auto">
            <a:xfrm rot="10771737">
              <a:off x="4745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98" name="Freeform 117"/>
            <p:cNvSpPr>
              <a:spLocks/>
            </p:cNvSpPr>
            <p:nvPr/>
          </p:nvSpPr>
          <p:spPr bwMode="auto">
            <a:xfrm rot="10771737">
              <a:off x="4981" y="3020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99" name="Freeform 118"/>
            <p:cNvSpPr>
              <a:spLocks/>
            </p:cNvSpPr>
            <p:nvPr/>
          </p:nvSpPr>
          <p:spPr bwMode="auto">
            <a:xfrm rot="10771737">
              <a:off x="5220" y="3017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00" name="Freeform 119"/>
            <p:cNvSpPr>
              <a:spLocks/>
            </p:cNvSpPr>
            <p:nvPr/>
          </p:nvSpPr>
          <p:spPr bwMode="auto">
            <a:xfrm rot="10771737">
              <a:off x="5102" y="3017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01" name="Freeform 120"/>
            <p:cNvSpPr>
              <a:spLocks/>
            </p:cNvSpPr>
            <p:nvPr/>
          </p:nvSpPr>
          <p:spPr bwMode="auto">
            <a:xfrm rot="10771737">
              <a:off x="5338" y="3017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3097" name="Rectangle 121"/>
          <p:cNvSpPr>
            <a:spLocks noChangeArrowheads="1"/>
          </p:cNvSpPr>
          <p:nvPr/>
        </p:nvSpPr>
        <p:spPr bwMode="auto">
          <a:xfrm>
            <a:off x="4230688" y="2903538"/>
            <a:ext cx="11747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f</a:t>
            </a:r>
            <a:r>
              <a:rPr lang="en-US" baseline="-25000">
                <a:solidFill>
                  <a:srgbClr val="000000"/>
                </a:solidFill>
              </a:rPr>
              <a:t>emitted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3098" name="Rectangle 122"/>
          <p:cNvSpPr>
            <a:spLocks noChangeArrowheads="1"/>
          </p:cNvSpPr>
          <p:nvPr/>
        </p:nvSpPr>
        <p:spPr bwMode="auto">
          <a:xfrm>
            <a:off x="4127500" y="1770063"/>
            <a:ext cx="11620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 v = 0 </a:t>
            </a:r>
          </a:p>
        </p:txBody>
      </p:sp>
      <p:grpSp>
        <p:nvGrpSpPr>
          <p:cNvPr id="10" name="Group 123"/>
          <p:cNvGrpSpPr>
            <a:grpSpLocks/>
          </p:cNvGrpSpPr>
          <p:nvPr/>
        </p:nvGrpSpPr>
        <p:grpSpPr bwMode="auto">
          <a:xfrm>
            <a:off x="157163" y="3999289"/>
            <a:ext cx="638175" cy="1730375"/>
            <a:chOff x="3299" y="1196"/>
            <a:chExt cx="402" cy="1090"/>
          </a:xfrm>
        </p:grpSpPr>
        <p:sp>
          <p:nvSpPr>
            <p:cNvPr id="40984" name="Freeform 124"/>
            <p:cNvSpPr>
              <a:spLocks/>
            </p:cNvSpPr>
            <p:nvPr/>
          </p:nvSpPr>
          <p:spPr bwMode="auto">
            <a:xfrm>
              <a:off x="3586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85" name="Freeform 125"/>
            <p:cNvSpPr>
              <a:spLocks/>
            </p:cNvSpPr>
            <p:nvPr/>
          </p:nvSpPr>
          <p:spPr bwMode="auto">
            <a:xfrm>
              <a:off x="3529" y="1196"/>
              <a:ext cx="114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86" name="Freeform 126"/>
            <p:cNvSpPr>
              <a:spLocks/>
            </p:cNvSpPr>
            <p:nvPr/>
          </p:nvSpPr>
          <p:spPr bwMode="auto">
            <a:xfrm>
              <a:off x="3471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87" name="Freeform 127"/>
            <p:cNvSpPr>
              <a:spLocks/>
            </p:cNvSpPr>
            <p:nvPr/>
          </p:nvSpPr>
          <p:spPr bwMode="auto">
            <a:xfrm>
              <a:off x="3414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88" name="Freeform 128"/>
            <p:cNvSpPr>
              <a:spLocks/>
            </p:cNvSpPr>
            <p:nvPr/>
          </p:nvSpPr>
          <p:spPr bwMode="auto">
            <a:xfrm>
              <a:off x="3357" y="1196"/>
              <a:ext cx="114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89" name="Freeform 129"/>
            <p:cNvSpPr>
              <a:spLocks/>
            </p:cNvSpPr>
            <p:nvPr/>
          </p:nvSpPr>
          <p:spPr bwMode="auto">
            <a:xfrm>
              <a:off x="3299" y="1196"/>
              <a:ext cx="115" cy="1090"/>
            </a:xfrm>
            <a:custGeom>
              <a:avLst/>
              <a:gdLst>
                <a:gd name="T0" fmla="*/ 0 w 540"/>
                <a:gd name="T1" fmla="*/ 0 h 3780"/>
                <a:gd name="T2" fmla="*/ 0 w 540"/>
                <a:gd name="T3" fmla="*/ 0 h 3780"/>
                <a:gd name="T4" fmla="*/ 0 w 540"/>
                <a:gd name="T5" fmla="*/ 0 h 3780"/>
                <a:gd name="T6" fmla="*/ 0 60000 65536"/>
                <a:gd name="T7" fmla="*/ 0 60000 65536"/>
                <a:gd name="T8" fmla="*/ 0 60000 65536"/>
                <a:gd name="T9" fmla="*/ 0 w 540"/>
                <a:gd name="T10" fmla="*/ 0 h 3780"/>
                <a:gd name="T11" fmla="*/ 540 w 540"/>
                <a:gd name="T12" fmla="*/ 3780 h 3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3780">
                  <a:moveTo>
                    <a:pt x="540" y="0"/>
                  </a:moveTo>
                  <a:cubicBezTo>
                    <a:pt x="270" y="585"/>
                    <a:pt x="0" y="1170"/>
                    <a:pt x="0" y="1800"/>
                  </a:cubicBezTo>
                  <a:cubicBezTo>
                    <a:pt x="0" y="2430"/>
                    <a:pt x="480" y="3510"/>
                    <a:pt x="540" y="37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423081" y="1119116"/>
            <a:ext cx="24838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121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829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3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3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3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2000"/>
                                        <p:tgtEl>
                                          <p:spTgt spid="38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8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3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7" grpId="0"/>
      <p:bldP spid="383025" grpId="0"/>
      <p:bldP spid="383027" grpId="0"/>
      <p:bldP spid="383027" grpId="1"/>
      <p:bldP spid="383028" grpId="0"/>
      <p:bldP spid="383029" grpId="0"/>
      <p:bldP spid="383029" grpId="1"/>
      <p:bldP spid="383030" grpId="0"/>
      <p:bldP spid="383097" grpId="0"/>
      <p:bldP spid="38309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5"/>
          <p:cNvSpPr>
            <a:spLocks noChangeArrowheads="1"/>
          </p:cNvSpPr>
          <p:nvPr/>
        </p:nvSpPr>
        <p:spPr bwMode="auto">
          <a:xfrm>
            <a:off x="1544306" y="167809"/>
            <a:ext cx="6253571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Other examples of </a:t>
            </a:r>
            <a:r>
              <a:rPr lang="en-US" dirty="0" smtClean="0">
                <a:solidFill>
                  <a:srgbClr val="FF0000"/>
                </a:solidFill>
              </a:rPr>
              <a:t>the Doppler </a:t>
            </a:r>
            <a:r>
              <a:rPr lang="en-US" dirty="0">
                <a:solidFill>
                  <a:srgbClr val="FF0000"/>
                </a:solidFill>
              </a:rPr>
              <a:t>effect: </a:t>
            </a:r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1228725" y="3322638"/>
            <a:ext cx="214630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police radar </a:t>
            </a:r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6176963" y="3160713"/>
            <a:ext cx="174783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race cars </a:t>
            </a:r>
          </a:p>
        </p:txBody>
      </p:sp>
      <p:sp>
        <p:nvSpPr>
          <p:cNvPr id="384041" name="Rectangle 41"/>
          <p:cNvSpPr>
            <a:spLocks noChangeArrowheads="1"/>
          </p:cNvSpPr>
          <p:nvPr/>
        </p:nvSpPr>
        <p:spPr bwMode="auto">
          <a:xfrm>
            <a:off x="4594225" y="5818188"/>
            <a:ext cx="374967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expansion of universe </a:t>
            </a:r>
          </a:p>
        </p:txBody>
      </p:sp>
      <p:sp>
        <p:nvSpPr>
          <p:cNvPr id="384042" name="Rectangle 42"/>
          <p:cNvSpPr>
            <a:spLocks noChangeArrowheads="1"/>
          </p:cNvSpPr>
          <p:nvPr/>
        </p:nvSpPr>
        <p:spPr bwMode="auto">
          <a:xfrm>
            <a:off x="854075" y="5449888"/>
            <a:ext cx="3005138" cy="9540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dolphins and bats</a:t>
            </a:r>
          </a:p>
          <a:p>
            <a:r>
              <a:rPr lang="en-US" dirty="0">
                <a:solidFill>
                  <a:srgbClr val="000000"/>
                </a:solidFill>
              </a:rPr>
              <a:t>(echolocation) 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16451" y="3798888"/>
            <a:ext cx="4308476" cy="1892300"/>
            <a:chOff x="2908" y="2393"/>
            <a:chExt cx="2714" cy="1192"/>
          </a:xfrm>
        </p:grpSpPr>
        <p:grpSp>
          <p:nvGrpSpPr>
            <p:cNvPr id="41998" name="Group 64"/>
            <p:cNvGrpSpPr>
              <a:grpSpLocks/>
            </p:cNvGrpSpPr>
            <p:nvPr/>
          </p:nvGrpSpPr>
          <p:grpSpPr bwMode="auto">
            <a:xfrm>
              <a:off x="2908" y="2393"/>
              <a:ext cx="1457" cy="1192"/>
              <a:chOff x="2908" y="2393"/>
              <a:chExt cx="1457" cy="1192"/>
            </a:xfrm>
          </p:grpSpPr>
          <p:grpSp>
            <p:nvGrpSpPr>
              <p:cNvPr id="42001" name="Group 46"/>
              <p:cNvGrpSpPr>
                <a:grpSpLocks/>
              </p:cNvGrpSpPr>
              <p:nvPr/>
            </p:nvGrpSpPr>
            <p:grpSpPr bwMode="auto">
              <a:xfrm>
                <a:off x="3173" y="2393"/>
                <a:ext cx="1192" cy="397"/>
                <a:chOff x="3240" y="10872"/>
                <a:chExt cx="1620" cy="540"/>
              </a:xfrm>
            </p:grpSpPr>
            <p:sp>
              <p:nvSpPr>
                <p:cNvPr id="42010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324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11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48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12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96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13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14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14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32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1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6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002" name="Group 53"/>
              <p:cNvGrpSpPr>
                <a:grpSpLocks/>
              </p:cNvGrpSpPr>
              <p:nvPr/>
            </p:nvGrpSpPr>
            <p:grpSpPr bwMode="auto">
              <a:xfrm>
                <a:off x="2908" y="3188"/>
                <a:ext cx="1192" cy="397"/>
                <a:chOff x="3240" y="10872"/>
                <a:chExt cx="1620" cy="540"/>
              </a:xfrm>
            </p:grpSpPr>
            <p:sp>
              <p:nvSpPr>
                <p:cNvPr id="4200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24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0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48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0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396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07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14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0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32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0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860" y="10872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2003" name="Rectangle 60"/>
              <p:cNvSpPr>
                <a:spLocks noChangeArrowheads="1"/>
              </p:cNvSpPr>
              <p:nvPr/>
            </p:nvSpPr>
            <p:spPr bwMode="auto">
              <a:xfrm>
                <a:off x="2918" y="2829"/>
                <a:ext cx="1445" cy="327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R O Y G B V </a:t>
                </a:r>
              </a:p>
            </p:txBody>
          </p:sp>
        </p:grpSp>
        <p:sp>
          <p:nvSpPr>
            <p:cNvPr id="41999" name="Rectangle 61"/>
            <p:cNvSpPr>
              <a:spLocks noChangeArrowheads="1"/>
            </p:cNvSpPr>
            <p:nvPr/>
          </p:nvSpPr>
          <p:spPr bwMode="auto">
            <a:xfrm>
              <a:off x="4588" y="2435"/>
              <a:ext cx="606" cy="3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 dirty="0">
                  <a:solidFill>
                    <a:srgbClr val="FF0000"/>
                  </a:solidFill>
                </a:rPr>
                <a:t>Sun </a:t>
              </a:r>
            </a:p>
          </p:txBody>
        </p:sp>
        <p:sp>
          <p:nvSpPr>
            <p:cNvPr id="42000" name="Rectangle 62"/>
            <p:cNvSpPr>
              <a:spLocks noChangeArrowheads="1"/>
            </p:cNvSpPr>
            <p:nvPr/>
          </p:nvSpPr>
          <p:spPr bwMode="auto">
            <a:xfrm>
              <a:off x="4297" y="3094"/>
              <a:ext cx="1325" cy="3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 dirty="0">
                  <a:solidFill>
                    <a:srgbClr val="FF0000"/>
                  </a:solidFill>
                </a:rPr>
                <a:t>most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stars </a:t>
              </a:r>
            </a:p>
          </p:txBody>
        </p:sp>
      </p:grpSp>
      <p:sp>
        <p:nvSpPr>
          <p:cNvPr id="384063" name="Rectangle 63"/>
          <p:cNvSpPr>
            <a:spLocks noChangeArrowheads="1"/>
          </p:cNvSpPr>
          <p:nvPr/>
        </p:nvSpPr>
        <p:spPr bwMode="auto">
          <a:xfrm>
            <a:off x="6607175" y="5278438"/>
            <a:ext cx="244316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(“red-shifted”) </a:t>
            </a:r>
          </a:p>
        </p:txBody>
      </p:sp>
      <p:pic>
        <p:nvPicPr>
          <p:cNvPr id="43019" name="Picture 2" descr="http://www.dailymagazines.info/wp-content/uploads/2011/02/1298256495-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944563"/>
            <a:ext cx="34988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38163" y="3967163"/>
            <a:ext cx="3557587" cy="1520825"/>
            <a:chOff x="538163" y="3967163"/>
            <a:chExt cx="3557587" cy="1520825"/>
          </a:xfrm>
        </p:grpSpPr>
        <p:pic>
          <p:nvPicPr>
            <p:cNvPr id="41996" name="Picture 4" descr="http://sardinebaybocas.com/sardinepics/sard3/dolphin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3" y="3967163"/>
              <a:ext cx="1889125" cy="151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7" name="Picture 6" descr="http://t2.gstatic.com/images?q=tbn:ANd9GcRjUM_tp_ckWREKWlfmVMOa_5tH7UH7uDFp_aeq_jD0wS40PD5esg&amp;t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450" y="3976688"/>
              <a:ext cx="15113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22" name="Picture 6" descr="http://www.amherstma.gov/images/pages/N429/Radar%20Pics%20for%20Internet%200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575" y="927100"/>
            <a:ext cx="184943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627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8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39" grpId="0"/>
      <p:bldP spid="384040" grpId="0"/>
      <p:bldP spid="384041" grpId="0"/>
      <p:bldP spid="384042" grpId="0"/>
      <p:bldP spid="38406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8022" y="980478"/>
            <a:ext cx="890673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1. To observe the </a:t>
            </a:r>
            <a:r>
              <a:rPr lang="en-US" u="sng" dirty="0" smtClean="0">
                <a:solidFill>
                  <a:srgbClr val="000000"/>
                </a:solidFill>
              </a:rPr>
              <a:t>Doppler effect</a:t>
            </a:r>
            <a:r>
              <a:rPr lang="en-US" dirty="0" smtClean="0">
                <a:solidFill>
                  <a:srgbClr val="000000"/>
                </a:solidFill>
              </a:rPr>
              <a:t>, there must be a wave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source AND a wave observer that are in motion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relative to each other.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-- If the source and observer are moving away from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   each other, the observer will record a frequency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   that is lower than the emitted frequency. If the two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 </a:t>
            </a:r>
            <a:r>
              <a:rPr lang="en-US" dirty="0" smtClean="0">
                <a:solidFill>
                  <a:srgbClr val="000000"/>
                </a:solidFill>
              </a:rPr>
              <a:t>  are moving toward each other, the observer will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   record a freq. higher than the emitted frequency.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2. The </a:t>
            </a:r>
            <a:r>
              <a:rPr lang="en-US" dirty="0">
                <a:solidFill>
                  <a:srgbClr val="000000"/>
                </a:solidFill>
              </a:rPr>
              <a:t>observed </a:t>
            </a:r>
            <a:r>
              <a:rPr lang="en-US" dirty="0" smtClean="0">
                <a:solidFill>
                  <a:srgbClr val="000000"/>
                </a:solidFill>
              </a:rPr>
              <a:t>Doppler red-shift of starlight is solid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evidence that our universe is not static,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but rather is expanding.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9678" y="244613"/>
            <a:ext cx="7692106" cy="5847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FINAL THOUGHTS: </a:t>
            </a:r>
            <a:r>
              <a:rPr lang="en-US" sz="3200" b="1" u="sng" dirty="0" smtClean="0">
                <a:solidFill>
                  <a:srgbClr val="FFFF00"/>
                </a:solidFill>
              </a:rPr>
              <a:t>The Doppler Effect</a:t>
            </a:r>
          </a:p>
        </p:txBody>
      </p:sp>
    </p:spTree>
    <p:extLst>
      <p:ext uri="{BB962C8B-B14F-4D97-AF65-F5344CB8AC3E}">
        <p14:creationId xmlns:p14="http://schemas.microsoft.com/office/powerpoint/2010/main" val="40049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ChangeArrowheads="1"/>
          </p:cNvSpPr>
          <p:nvPr/>
        </p:nvSpPr>
        <p:spPr bwMode="auto">
          <a:xfrm>
            <a:off x="2835275" y="249238"/>
            <a:ext cx="3481388" cy="5222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Traveling Very Fast</a:t>
            </a:r>
          </a:p>
        </p:txBody>
      </p:sp>
      <p:sp>
        <p:nvSpPr>
          <p:cNvPr id="385035" name="Oval 11"/>
          <p:cNvSpPr>
            <a:spLocks noChangeArrowheads="1"/>
          </p:cNvSpPr>
          <p:nvPr/>
        </p:nvSpPr>
        <p:spPr bwMode="auto">
          <a:xfrm>
            <a:off x="1943100" y="1346200"/>
            <a:ext cx="1157288" cy="11763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5036" name="Oval 12"/>
          <p:cNvSpPr>
            <a:spLocks noChangeArrowheads="1"/>
          </p:cNvSpPr>
          <p:nvPr/>
        </p:nvSpPr>
        <p:spPr bwMode="auto">
          <a:xfrm>
            <a:off x="2232025" y="1639888"/>
            <a:ext cx="579438" cy="5889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5037" name="Oval 13"/>
          <p:cNvSpPr>
            <a:spLocks noChangeArrowheads="1"/>
          </p:cNvSpPr>
          <p:nvPr/>
        </p:nvSpPr>
        <p:spPr bwMode="auto">
          <a:xfrm>
            <a:off x="1509713" y="904875"/>
            <a:ext cx="2024062" cy="20589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3014" name="Group 14"/>
          <p:cNvGrpSpPr>
            <a:grpSpLocks/>
          </p:cNvGrpSpPr>
          <p:nvPr/>
        </p:nvGrpSpPr>
        <p:grpSpPr bwMode="auto">
          <a:xfrm rot="5258392">
            <a:off x="2393950" y="1808163"/>
            <a:ext cx="293688" cy="252412"/>
            <a:chOff x="3003" y="2390"/>
            <a:chExt cx="237" cy="313"/>
          </a:xfrm>
        </p:grpSpPr>
        <p:sp>
          <p:nvSpPr>
            <p:cNvPr id="43115" name="Freeform 15"/>
            <p:cNvSpPr>
              <a:spLocks/>
            </p:cNvSpPr>
            <p:nvPr/>
          </p:nvSpPr>
          <p:spPr bwMode="auto">
            <a:xfrm>
              <a:off x="3094" y="2688"/>
              <a:ext cx="52" cy="15"/>
            </a:xfrm>
            <a:custGeom>
              <a:avLst/>
              <a:gdLst>
                <a:gd name="T0" fmla="*/ 0 w 311"/>
                <a:gd name="T1" fmla="*/ 0 h 103"/>
                <a:gd name="T2" fmla="*/ 0 w 311"/>
                <a:gd name="T3" fmla="*/ 0 h 103"/>
                <a:gd name="T4" fmla="*/ 0 w 311"/>
                <a:gd name="T5" fmla="*/ 0 h 103"/>
                <a:gd name="T6" fmla="*/ 0 w 311"/>
                <a:gd name="T7" fmla="*/ 0 h 103"/>
                <a:gd name="T8" fmla="*/ 0 w 311"/>
                <a:gd name="T9" fmla="*/ 0 h 103"/>
                <a:gd name="T10" fmla="*/ 0 w 311"/>
                <a:gd name="T11" fmla="*/ 0 h 103"/>
                <a:gd name="T12" fmla="*/ 0 w 311"/>
                <a:gd name="T13" fmla="*/ 0 h 103"/>
                <a:gd name="T14" fmla="*/ 0 w 311"/>
                <a:gd name="T15" fmla="*/ 0 h 103"/>
                <a:gd name="T16" fmla="*/ 0 w 311"/>
                <a:gd name="T17" fmla="*/ 0 h 103"/>
                <a:gd name="T18" fmla="*/ 0 w 311"/>
                <a:gd name="T19" fmla="*/ 0 h 103"/>
                <a:gd name="T20" fmla="*/ 0 w 311"/>
                <a:gd name="T21" fmla="*/ 0 h 103"/>
                <a:gd name="T22" fmla="*/ 0 w 311"/>
                <a:gd name="T23" fmla="*/ 0 h 103"/>
                <a:gd name="T24" fmla="*/ 0 w 311"/>
                <a:gd name="T25" fmla="*/ 0 h 103"/>
                <a:gd name="T26" fmla="*/ 0 w 311"/>
                <a:gd name="T27" fmla="*/ 0 h 103"/>
                <a:gd name="T28" fmla="*/ 0 w 311"/>
                <a:gd name="T29" fmla="*/ 0 h 103"/>
                <a:gd name="T30" fmla="*/ 0 w 311"/>
                <a:gd name="T31" fmla="*/ 0 h 103"/>
                <a:gd name="T32" fmla="*/ 0 w 311"/>
                <a:gd name="T33" fmla="*/ 0 h 103"/>
                <a:gd name="T34" fmla="*/ 0 w 311"/>
                <a:gd name="T35" fmla="*/ 0 h 103"/>
                <a:gd name="T36" fmla="*/ 0 w 311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1"/>
                <a:gd name="T58" fmla="*/ 0 h 103"/>
                <a:gd name="T59" fmla="*/ 311 w 311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1" h="103">
                  <a:moveTo>
                    <a:pt x="155" y="103"/>
                  </a:moveTo>
                  <a:lnTo>
                    <a:pt x="177" y="101"/>
                  </a:lnTo>
                  <a:lnTo>
                    <a:pt x="198" y="96"/>
                  </a:lnTo>
                  <a:lnTo>
                    <a:pt x="220" y="87"/>
                  </a:lnTo>
                  <a:lnTo>
                    <a:pt x="240" y="76"/>
                  </a:lnTo>
                  <a:lnTo>
                    <a:pt x="259" y="61"/>
                  </a:lnTo>
                  <a:lnTo>
                    <a:pt x="277" y="43"/>
                  </a:lnTo>
                  <a:lnTo>
                    <a:pt x="295" y="23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4" y="43"/>
                  </a:lnTo>
                  <a:lnTo>
                    <a:pt x="52" y="61"/>
                  </a:lnTo>
                  <a:lnTo>
                    <a:pt x="71" y="76"/>
                  </a:lnTo>
                  <a:lnTo>
                    <a:pt x="91" y="87"/>
                  </a:lnTo>
                  <a:lnTo>
                    <a:pt x="112" y="96"/>
                  </a:lnTo>
                  <a:lnTo>
                    <a:pt x="133" y="101"/>
                  </a:lnTo>
                  <a:lnTo>
                    <a:pt x="155" y="10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6" name="Freeform 16"/>
            <p:cNvSpPr>
              <a:spLocks/>
            </p:cNvSpPr>
            <p:nvPr/>
          </p:nvSpPr>
          <p:spPr bwMode="auto">
            <a:xfrm>
              <a:off x="3084" y="2670"/>
              <a:ext cx="72" cy="16"/>
            </a:xfrm>
            <a:custGeom>
              <a:avLst/>
              <a:gdLst>
                <a:gd name="T0" fmla="*/ 0 w 433"/>
                <a:gd name="T1" fmla="*/ 0 h 116"/>
                <a:gd name="T2" fmla="*/ 0 w 433"/>
                <a:gd name="T3" fmla="*/ 0 h 116"/>
                <a:gd name="T4" fmla="*/ 0 w 433"/>
                <a:gd name="T5" fmla="*/ 0 h 116"/>
                <a:gd name="T6" fmla="*/ 0 w 433"/>
                <a:gd name="T7" fmla="*/ 0 h 116"/>
                <a:gd name="T8" fmla="*/ 0 w 433"/>
                <a:gd name="T9" fmla="*/ 0 h 116"/>
                <a:gd name="T10" fmla="*/ 0 w 433"/>
                <a:gd name="T11" fmla="*/ 0 h 116"/>
                <a:gd name="T12" fmla="*/ 0 w 433"/>
                <a:gd name="T13" fmla="*/ 0 h 116"/>
                <a:gd name="T14" fmla="*/ 0 w 433"/>
                <a:gd name="T15" fmla="*/ 0 h 116"/>
                <a:gd name="T16" fmla="*/ 0 w 433"/>
                <a:gd name="T17" fmla="*/ 0 h 116"/>
                <a:gd name="T18" fmla="*/ 0 w 433"/>
                <a:gd name="T19" fmla="*/ 0 h 116"/>
                <a:gd name="T20" fmla="*/ 0 w 433"/>
                <a:gd name="T21" fmla="*/ 0 h 116"/>
                <a:gd name="T22" fmla="*/ 0 w 433"/>
                <a:gd name="T23" fmla="*/ 0 h 116"/>
                <a:gd name="T24" fmla="*/ 0 w 433"/>
                <a:gd name="T25" fmla="*/ 0 h 116"/>
                <a:gd name="T26" fmla="*/ 0 w 433"/>
                <a:gd name="T27" fmla="*/ 0 h 116"/>
                <a:gd name="T28" fmla="*/ 0 w 433"/>
                <a:gd name="T29" fmla="*/ 0 h 116"/>
                <a:gd name="T30" fmla="*/ 0 w 433"/>
                <a:gd name="T31" fmla="*/ 0 h 116"/>
                <a:gd name="T32" fmla="*/ 0 w 433"/>
                <a:gd name="T33" fmla="*/ 0 h 116"/>
                <a:gd name="T34" fmla="*/ 0 w 433"/>
                <a:gd name="T35" fmla="*/ 0 h 116"/>
                <a:gd name="T36" fmla="*/ 0 w 433"/>
                <a:gd name="T37" fmla="*/ 0 h 116"/>
                <a:gd name="T38" fmla="*/ 0 w 433"/>
                <a:gd name="T39" fmla="*/ 0 h 1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3"/>
                <a:gd name="T61" fmla="*/ 0 h 116"/>
                <a:gd name="T62" fmla="*/ 433 w 433"/>
                <a:gd name="T63" fmla="*/ 116 h 1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3" h="116">
                  <a:moveTo>
                    <a:pt x="382" y="116"/>
                  </a:moveTo>
                  <a:lnTo>
                    <a:pt x="389" y="103"/>
                  </a:lnTo>
                  <a:lnTo>
                    <a:pt x="396" y="90"/>
                  </a:lnTo>
                  <a:lnTo>
                    <a:pt x="404" y="75"/>
                  </a:lnTo>
                  <a:lnTo>
                    <a:pt x="411" y="61"/>
                  </a:lnTo>
                  <a:lnTo>
                    <a:pt x="417" y="46"/>
                  </a:lnTo>
                  <a:lnTo>
                    <a:pt x="423" y="31"/>
                  </a:lnTo>
                  <a:lnTo>
                    <a:pt x="428" y="15"/>
                  </a:lnTo>
                  <a:lnTo>
                    <a:pt x="433" y="0"/>
                  </a:lnTo>
                  <a:lnTo>
                    <a:pt x="0" y="0"/>
                  </a:lnTo>
                  <a:lnTo>
                    <a:pt x="5" y="15"/>
                  </a:lnTo>
                  <a:lnTo>
                    <a:pt x="11" y="31"/>
                  </a:lnTo>
                  <a:lnTo>
                    <a:pt x="17" y="46"/>
                  </a:lnTo>
                  <a:lnTo>
                    <a:pt x="23" y="61"/>
                  </a:lnTo>
                  <a:lnTo>
                    <a:pt x="30" y="75"/>
                  </a:lnTo>
                  <a:lnTo>
                    <a:pt x="37" y="90"/>
                  </a:lnTo>
                  <a:lnTo>
                    <a:pt x="45" y="103"/>
                  </a:lnTo>
                  <a:lnTo>
                    <a:pt x="52" y="116"/>
                  </a:lnTo>
                  <a:lnTo>
                    <a:pt x="382" y="11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7" name="Freeform 17"/>
            <p:cNvSpPr>
              <a:spLocks/>
            </p:cNvSpPr>
            <p:nvPr/>
          </p:nvSpPr>
          <p:spPr bwMode="auto">
            <a:xfrm>
              <a:off x="3079" y="2651"/>
              <a:ext cx="83" cy="16"/>
            </a:xfrm>
            <a:custGeom>
              <a:avLst/>
              <a:gdLst>
                <a:gd name="T0" fmla="*/ 0 w 494"/>
                <a:gd name="T1" fmla="*/ 0 h 111"/>
                <a:gd name="T2" fmla="*/ 0 w 494"/>
                <a:gd name="T3" fmla="*/ 0 h 111"/>
                <a:gd name="T4" fmla="*/ 0 w 494"/>
                <a:gd name="T5" fmla="*/ 0 h 111"/>
                <a:gd name="T6" fmla="*/ 0 w 494"/>
                <a:gd name="T7" fmla="*/ 0 h 111"/>
                <a:gd name="T8" fmla="*/ 0 w 494"/>
                <a:gd name="T9" fmla="*/ 0 h 111"/>
                <a:gd name="T10" fmla="*/ 0 w 494"/>
                <a:gd name="T11" fmla="*/ 0 h 111"/>
                <a:gd name="T12" fmla="*/ 0 w 494"/>
                <a:gd name="T13" fmla="*/ 0 h 111"/>
                <a:gd name="T14" fmla="*/ 0 w 494"/>
                <a:gd name="T15" fmla="*/ 0 h 111"/>
                <a:gd name="T16" fmla="*/ 0 w 494"/>
                <a:gd name="T17" fmla="*/ 0 h 111"/>
                <a:gd name="T18" fmla="*/ 0 w 494"/>
                <a:gd name="T19" fmla="*/ 0 h 111"/>
                <a:gd name="T20" fmla="*/ 0 w 494"/>
                <a:gd name="T21" fmla="*/ 0 h 111"/>
                <a:gd name="T22" fmla="*/ 0 w 494"/>
                <a:gd name="T23" fmla="*/ 0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4"/>
                <a:gd name="T37" fmla="*/ 0 h 111"/>
                <a:gd name="T38" fmla="*/ 494 w 49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4" h="111">
                  <a:moveTo>
                    <a:pt x="469" y="111"/>
                  </a:moveTo>
                  <a:lnTo>
                    <a:pt x="476" y="86"/>
                  </a:lnTo>
                  <a:lnTo>
                    <a:pt x="482" y="58"/>
                  </a:lnTo>
                  <a:lnTo>
                    <a:pt x="488" y="30"/>
                  </a:lnTo>
                  <a:lnTo>
                    <a:pt x="494" y="0"/>
                  </a:lnTo>
                  <a:lnTo>
                    <a:pt x="0" y="0"/>
                  </a:lnTo>
                  <a:lnTo>
                    <a:pt x="5" y="30"/>
                  </a:lnTo>
                  <a:lnTo>
                    <a:pt x="11" y="58"/>
                  </a:lnTo>
                  <a:lnTo>
                    <a:pt x="17" y="86"/>
                  </a:lnTo>
                  <a:lnTo>
                    <a:pt x="24" y="111"/>
                  </a:lnTo>
                  <a:lnTo>
                    <a:pt x="469" y="11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8" name="Freeform 18"/>
            <p:cNvSpPr>
              <a:spLocks/>
            </p:cNvSpPr>
            <p:nvPr/>
          </p:nvSpPr>
          <p:spPr bwMode="auto">
            <a:xfrm>
              <a:off x="3077" y="2633"/>
              <a:ext cx="86" cy="16"/>
            </a:xfrm>
            <a:custGeom>
              <a:avLst/>
              <a:gdLst>
                <a:gd name="T0" fmla="*/ 0 w 515"/>
                <a:gd name="T1" fmla="*/ 0 h 114"/>
                <a:gd name="T2" fmla="*/ 0 w 515"/>
                <a:gd name="T3" fmla="*/ 0 h 114"/>
                <a:gd name="T4" fmla="*/ 0 w 515"/>
                <a:gd name="T5" fmla="*/ 0 h 114"/>
                <a:gd name="T6" fmla="*/ 0 w 515"/>
                <a:gd name="T7" fmla="*/ 0 h 114"/>
                <a:gd name="T8" fmla="*/ 0 w 515"/>
                <a:gd name="T9" fmla="*/ 0 h 114"/>
                <a:gd name="T10" fmla="*/ 0 w 515"/>
                <a:gd name="T11" fmla="*/ 0 h 114"/>
                <a:gd name="T12" fmla="*/ 0 w 515"/>
                <a:gd name="T13" fmla="*/ 0 h 114"/>
                <a:gd name="T14" fmla="*/ 0 w 515"/>
                <a:gd name="T15" fmla="*/ 0 h 114"/>
                <a:gd name="T16" fmla="*/ 0 w 515"/>
                <a:gd name="T17" fmla="*/ 0 h 114"/>
                <a:gd name="T18" fmla="*/ 0 w 515"/>
                <a:gd name="T19" fmla="*/ 0 h 114"/>
                <a:gd name="T20" fmla="*/ 0 w 515"/>
                <a:gd name="T21" fmla="*/ 0 h 114"/>
                <a:gd name="T22" fmla="*/ 0 w 515"/>
                <a:gd name="T23" fmla="*/ 0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114"/>
                <a:gd name="T38" fmla="*/ 515 w 515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114">
                  <a:moveTo>
                    <a:pt x="507" y="114"/>
                  </a:moveTo>
                  <a:lnTo>
                    <a:pt x="510" y="86"/>
                  </a:lnTo>
                  <a:lnTo>
                    <a:pt x="513" y="57"/>
                  </a:lnTo>
                  <a:lnTo>
                    <a:pt x="514" y="29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1" y="29"/>
                  </a:lnTo>
                  <a:lnTo>
                    <a:pt x="3" y="57"/>
                  </a:lnTo>
                  <a:lnTo>
                    <a:pt x="5" y="86"/>
                  </a:lnTo>
                  <a:lnTo>
                    <a:pt x="8" y="114"/>
                  </a:lnTo>
                  <a:lnTo>
                    <a:pt x="507" y="11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9" name="Freeform 19"/>
            <p:cNvSpPr>
              <a:spLocks/>
            </p:cNvSpPr>
            <p:nvPr/>
          </p:nvSpPr>
          <p:spPr bwMode="auto">
            <a:xfrm>
              <a:off x="3077" y="2616"/>
              <a:ext cx="86" cy="15"/>
            </a:xfrm>
            <a:custGeom>
              <a:avLst/>
              <a:gdLst>
                <a:gd name="T0" fmla="*/ 0 w 515"/>
                <a:gd name="T1" fmla="*/ 0 h 108"/>
                <a:gd name="T2" fmla="*/ 0 w 515"/>
                <a:gd name="T3" fmla="*/ 0 h 108"/>
                <a:gd name="T4" fmla="*/ 0 w 515"/>
                <a:gd name="T5" fmla="*/ 0 h 108"/>
                <a:gd name="T6" fmla="*/ 0 w 515"/>
                <a:gd name="T7" fmla="*/ 0 h 108"/>
                <a:gd name="T8" fmla="*/ 0 w 515"/>
                <a:gd name="T9" fmla="*/ 0 h 108"/>
                <a:gd name="T10" fmla="*/ 0 w 515"/>
                <a:gd name="T11" fmla="*/ 0 h 108"/>
                <a:gd name="T12" fmla="*/ 0 w 515"/>
                <a:gd name="T13" fmla="*/ 0 h 108"/>
                <a:gd name="T14" fmla="*/ 0 w 515"/>
                <a:gd name="T15" fmla="*/ 0 h 108"/>
                <a:gd name="T16" fmla="*/ 0 w 515"/>
                <a:gd name="T17" fmla="*/ 0 h 108"/>
                <a:gd name="T18" fmla="*/ 0 w 515"/>
                <a:gd name="T19" fmla="*/ 0 h 108"/>
                <a:gd name="T20" fmla="*/ 0 w 515"/>
                <a:gd name="T21" fmla="*/ 0 h 108"/>
                <a:gd name="T22" fmla="*/ 0 w 515"/>
                <a:gd name="T23" fmla="*/ 0 h 108"/>
                <a:gd name="T24" fmla="*/ 0 w 515"/>
                <a:gd name="T25" fmla="*/ 0 h 108"/>
                <a:gd name="T26" fmla="*/ 0 w 515"/>
                <a:gd name="T27" fmla="*/ 0 h 108"/>
                <a:gd name="T28" fmla="*/ 0 w 515"/>
                <a:gd name="T29" fmla="*/ 0 h 108"/>
                <a:gd name="T30" fmla="*/ 0 w 515"/>
                <a:gd name="T31" fmla="*/ 0 h 108"/>
                <a:gd name="T32" fmla="*/ 0 w 515"/>
                <a:gd name="T33" fmla="*/ 0 h 108"/>
                <a:gd name="T34" fmla="*/ 0 w 515"/>
                <a:gd name="T35" fmla="*/ 0 h 108"/>
                <a:gd name="T36" fmla="*/ 0 w 515"/>
                <a:gd name="T37" fmla="*/ 0 h 108"/>
                <a:gd name="T38" fmla="*/ 0 w 515"/>
                <a:gd name="T39" fmla="*/ 0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5"/>
                <a:gd name="T61" fmla="*/ 0 h 108"/>
                <a:gd name="T62" fmla="*/ 515 w 515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5" h="108">
                  <a:moveTo>
                    <a:pt x="515" y="108"/>
                  </a:moveTo>
                  <a:lnTo>
                    <a:pt x="515" y="106"/>
                  </a:lnTo>
                  <a:lnTo>
                    <a:pt x="515" y="105"/>
                  </a:lnTo>
                  <a:lnTo>
                    <a:pt x="515" y="104"/>
                  </a:lnTo>
                  <a:lnTo>
                    <a:pt x="515" y="101"/>
                  </a:lnTo>
                  <a:lnTo>
                    <a:pt x="515" y="76"/>
                  </a:lnTo>
                  <a:lnTo>
                    <a:pt x="514" y="50"/>
                  </a:lnTo>
                  <a:lnTo>
                    <a:pt x="512" y="26"/>
                  </a:lnTo>
                  <a:lnTo>
                    <a:pt x="509" y="0"/>
                  </a:lnTo>
                  <a:lnTo>
                    <a:pt x="4" y="0"/>
                  </a:lnTo>
                  <a:lnTo>
                    <a:pt x="2" y="26"/>
                  </a:lnTo>
                  <a:lnTo>
                    <a:pt x="1" y="50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515" y="10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0" name="Freeform 20"/>
            <p:cNvSpPr>
              <a:spLocks/>
            </p:cNvSpPr>
            <p:nvPr/>
          </p:nvSpPr>
          <p:spPr bwMode="auto">
            <a:xfrm>
              <a:off x="3079" y="2599"/>
              <a:ext cx="83" cy="15"/>
            </a:xfrm>
            <a:custGeom>
              <a:avLst/>
              <a:gdLst>
                <a:gd name="T0" fmla="*/ 0 w 501"/>
                <a:gd name="T1" fmla="*/ 0 h 101"/>
                <a:gd name="T2" fmla="*/ 0 w 501"/>
                <a:gd name="T3" fmla="*/ 0 h 101"/>
                <a:gd name="T4" fmla="*/ 0 w 501"/>
                <a:gd name="T5" fmla="*/ 0 h 101"/>
                <a:gd name="T6" fmla="*/ 0 w 501"/>
                <a:gd name="T7" fmla="*/ 0 h 101"/>
                <a:gd name="T8" fmla="*/ 0 w 501"/>
                <a:gd name="T9" fmla="*/ 0 h 101"/>
                <a:gd name="T10" fmla="*/ 0 w 501"/>
                <a:gd name="T11" fmla="*/ 0 h 101"/>
                <a:gd name="T12" fmla="*/ 0 w 501"/>
                <a:gd name="T13" fmla="*/ 0 h 101"/>
                <a:gd name="T14" fmla="*/ 0 w 501"/>
                <a:gd name="T15" fmla="*/ 0 h 101"/>
                <a:gd name="T16" fmla="*/ 0 w 501"/>
                <a:gd name="T17" fmla="*/ 0 h 101"/>
                <a:gd name="T18" fmla="*/ 0 w 501"/>
                <a:gd name="T19" fmla="*/ 0 h 101"/>
                <a:gd name="T20" fmla="*/ 0 w 501"/>
                <a:gd name="T21" fmla="*/ 0 h 101"/>
                <a:gd name="T22" fmla="*/ 0 w 501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1"/>
                <a:gd name="T37" fmla="*/ 0 h 101"/>
                <a:gd name="T38" fmla="*/ 501 w 501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1" h="101">
                  <a:moveTo>
                    <a:pt x="501" y="101"/>
                  </a:moveTo>
                  <a:lnTo>
                    <a:pt x="498" y="74"/>
                  </a:lnTo>
                  <a:lnTo>
                    <a:pt x="494" y="49"/>
                  </a:lnTo>
                  <a:lnTo>
                    <a:pt x="489" y="23"/>
                  </a:lnTo>
                  <a:lnTo>
                    <a:pt x="484" y="0"/>
                  </a:lnTo>
                  <a:lnTo>
                    <a:pt x="17" y="0"/>
                  </a:lnTo>
                  <a:lnTo>
                    <a:pt x="12" y="23"/>
                  </a:lnTo>
                  <a:lnTo>
                    <a:pt x="7" y="49"/>
                  </a:lnTo>
                  <a:lnTo>
                    <a:pt x="3" y="74"/>
                  </a:lnTo>
                  <a:lnTo>
                    <a:pt x="0" y="101"/>
                  </a:lnTo>
                  <a:lnTo>
                    <a:pt x="501" y="10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1" name="Freeform 21"/>
            <p:cNvSpPr>
              <a:spLocks/>
            </p:cNvSpPr>
            <p:nvPr/>
          </p:nvSpPr>
          <p:spPr bwMode="auto">
            <a:xfrm>
              <a:off x="3082" y="2581"/>
              <a:ext cx="77" cy="16"/>
            </a:xfrm>
            <a:custGeom>
              <a:avLst/>
              <a:gdLst>
                <a:gd name="T0" fmla="*/ 0 w 460"/>
                <a:gd name="T1" fmla="*/ 0 h 111"/>
                <a:gd name="T2" fmla="*/ 0 w 460"/>
                <a:gd name="T3" fmla="*/ 0 h 111"/>
                <a:gd name="T4" fmla="*/ 0 w 460"/>
                <a:gd name="T5" fmla="*/ 0 h 111"/>
                <a:gd name="T6" fmla="*/ 0 w 460"/>
                <a:gd name="T7" fmla="*/ 0 h 111"/>
                <a:gd name="T8" fmla="*/ 0 w 460"/>
                <a:gd name="T9" fmla="*/ 0 h 111"/>
                <a:gd name="T10" fmla="*/ 0 w 460"/>
                <a:gd name="T11" fmla="*/ 0 h 111"/>
                <a:gd name="T12" fmla="*/ 0 w 460"/>
                <a:gd name="T13" fmla="*/ 0 h 111"/>
                <a:gd name="T14" fmla="*/ 0 w 460"/>
                <a:gd name="T15" fmla="*/ 0 h 111"/>
                <a:gd name="T16" fmla="*/ 0 w 460"/>
                <a:gd name="T17" fmla="*/ 0 h 111"/>
                <a:gd name="T18" fmla="*/ 0 w 460"/>
                <a:gd name="T19" fmla="*/ 0 h 111"/>
                <a:gd name="T20" fmla="*/ 0 w 460"/>
                <a:gd name="T21" fmla="*/ 0 h 111"/>
                <a:gd name="T22" fmla="*/ 0 w 460"/>
                <a:gd name="T23" fmla="*/ 0 h 111"/>
                <a:gd name="T24" fmla="*/ 0 w 460"/>
                <a:gd name="T25" fmla="*/ 0 h 111"/>
                <a:gd name="T26" fmla="*/ 0 w 460"/>
                <a:gd name="T27" fmla="*/ 0 h 111"/>
                <a:gd name="T28" fmla="*/ 0 w 460"/>
                <a:gd name="T29" fmla="*/ 0 h 111"/>
                <a:gd name="T30" fmla="*/ 0 w 460"/>
                <a:gd name="T31" fmla="*/ 0 h 111"/>
                <a:gd name="T32" fmla="*/ 0 w 460"/>
                <a:gd name="T33" fmla="*/ 0 h 111"/>
                <a:gd name="T34" fmla="*/ 0 w 460"/>
                <a:gd name="T35" fmla="*/ 0 h 111"/>
                <a:gd name="T36" fmla="*/ 0 w 460"/>
                <a:gd name="T37" fmla="*/ 0 h 111"/>
                <a:gd name="T38" fmla="*/ 0 w 460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0"/>
                <a:gd name="T61" fmla="*/ 0 h 111"/>
                <a:gd name="T62" fmla="*/ 460 w 460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0" h="111">
                  <a:moveTo>
                    <a:pt x="460" y="111"/>
                  </a:moveTo>
                  <a:lnTo>
                    <a:pt x="456" y="96"/>
                  </a:lnTo>
                  <a:lnTo>
                    <a:pt x="452" y="81"/>
                  </a:lnTo>
                  <a:lnTo>
                    <a:pt x="447" y="67"/>
                  </a:lnTo>
                  <a:lnTo>
                    <a:pt x="443" y="53"/>
                  </a:lnTo>
                  <a:lnTo>
                    <a:pt x="438" y="39"/>
                  </a:lnTo>
                  <a:lnTo>
                    <a:pt x="432" y="26"/>
                  </a:lnTo>
                  <a:lnTo>
                    <a:pt x="427" y="13"/>
                  </a:lnTo>
                  <a:lnTo>
                    <a:pt x="422" y="0"/>
                  </a:lnTo>
                  <a:lnTo>
                    <a:pt x="37" y="0"/>
                  </a:lnTo>
                  <a:lnTo>
                    <a:pt x="32" y="13"/>
                  </a:lnTo>
                  <a:lnTo>
                    <a:pt x="27" y="26"/>
                  </a:lnTo>
                  <a:lnTo>
                    <a:pt x="22" y="39"/>
                  </a:lnTo>
                  <a:lnTo>
                    <a:pt x="17" y="53"/>
                  </a:lnTo>
                  <a:lnTo>
                    <a:pt x="12" y="67"/>
                  </a:lnTo>
                  <a:lnTo>
                    <a:pt x="8" y="81"/>
                  </a:lnTo>
                  <a:lnTo>
                    <a:pt x="4" y="96"/>
                  </a:lnTo>
                  <a:lnTo>
                    <a:pt x="0" y="111"/>
                  </a:lnTo>
                  <a:lnTo>
                    <a:pt x="460" y="11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2" name="Freeform 22"/>
            <p:cNvSpPr>
              <a:spLocks/>
            </p:cNvSpPr>
            <p:nvPr/>
          </p:nvSpPr>
          <p:spPr bwMode="auto">
            <a:xfrm>
              <a:off x="3090" y="2567"/>
              <a:ext cx="61" cy="13"/>
            </a:xfrm>
            <a:custGeom>
              <a:avLst/>
              <a:gdLst>
                <a:gd name="T0" fmla="*/ 0 w 371"/>
                <a:gd name="T1" fmla="*/ 0 h 89"/>
                <a:gd name="T2" fmla="*/ 0 w 371"/>
                <a:gd name="T3" fmla="*/ 0 h 89"/>
                <a:gd name="T4" fmla="*/ 0 w 371"/>
                <a:gd name="T5" fmla="*/ 0 h 89"/>
                <a:gd name="T6" fmla="*/ 0 w 371"/>
                <a:gd name="T7" fmla="*/ 0 h 89"/>
                <a:gd name="T8" fmla="*/ 0 w 371"/>
                <a:gd name="T9" fmla="*/ 0 h 89"/>
                <a:gd name="T10" fmla="*/ 0 w 371"/>
                <a:gd name="T11" fmla="*/ 0 h 89"/>
                <a:gd name="T12" fmla="*/ 0 w 371"/>
                <a:gd name="T13" fmla="*/ 0 h 89"/>
                <a:gd name="T14" fmla="*/ 0 w 371"/>
                <a:gd name="T15" fmla="*/ 0 h 89"/>
                <a:gd name="T16" fmla="*/ 0 w 371"/>
                <a:gd name="T17" fmla="*/ 0 h 89"/>
                <a:gd name="T18" fmla="*/ 0 w 371"/>
                <a:gd name="T19" fmla="*/ 0 h 89"/>
                <a:gd name="T20" fmla="*/ 0 w 371"/>
                <a:gd name="T21" fmla="*/ 0 h 89"/>
                <a:gd name="T22" fmla="*/ 0 w 371"/>
                <a:gd name="T23" fmla="*/ 0 h 89"/>
                <a:gd name="T24" fmla="*/ 0 w 371"/>
                <a:gd name="T25" fmla="*/ 0 h 89"/>
                <a:gd name="T26" fmla="*/ 0 w 371"/>
                <a:gd name="T27" fmla="*/ 0 h 89"/>
                <a:gd name="T28" fmla="*/ 0 w 371"/>
                <a:gd name="T29" fmla="*/ 0 h 89"/>
                <a:gd name="T30" fmla="*/ 0 w 371"/>
                <a:gd name="T31" fmla="*/ 0 h 89"/>
                <a:gd name="T32" fmla="*/ 0 w 371"/>
                <a:gd name="T33" fmla="*/ 0 h 89"/>
                <a:gd name="T34" fmla="*/ 0 w 371"/>
                <a:gd name="T35" fmla="*/ 0 h 89"/>
                <a:gd name="T36" fmla="*/ 0 w 371"/>
                <a:gd name="T37" fmla="*/ 0 h 89"/>
                <a:gd name="T38" fmla="*/ 0 w 371"/>
                <a:gd name="T39" fmla="*/ 0 h 89"/>
                <a:gd name="T40" fmla="*/ 0 w 371"/>
                <a:gd name="T41" fmla="*/ 0 h 89"/>
                <a:gd name="T42" fmla="*/ 0 w 371"/>
                <a:gd name="T43" fmla="*/ 0 h 89"/>
                <a:gd name="T44" fmla="*/ 0 w 371"/>
                <a:gd name="T45" fmla="*/ 0 h 89"/>
                <a:gd name="T46" fmla="*/ 0 w 371"/>
                <a:gd name="T47" fmla="*/ 0 h 89"/>
                <a:gd name="T48" fmla="*/ 0 w 371"/>
                <a:gd name="T49" fmla="*/ 0 h 89"/>
                <a:gd name="T50" fmla="*/ 0 w 371"/>
                <a:gd name="T51" fmla="*/ 0 h 89"/>
                <a:gd name="T52" fmla="*/ 0 w 371"/>
                <a:gd name="T53" fmla="*/ 0 h 89"/>
                <a:gd name="T54" fmla="*/ 0 w 371"/>
                <a:gd name="T55" fmla="*/ 0 h 89"/>
                <a:gd name="T56" fmla="*/ 0 w 371"/>
                <a:gd name="T57" fmla="*/ 0 h 89"/>
                <a:gd name="T58" fmla="*/ 0 w 371"/>
                <a:gd name="T59" fmla="*/ 0 h 89"/>
                <a:gd name="T60" fmla="*/ 0 w 371"/>
                <a:gd name="T61" fmla="*/ 0 h 89"/>
                <a:gd name="T62" fmla="*/ 0 w 371"/>
                <a:gd name="T63" fmla="*/ 0 h 89"/>
                <a:gd name="T64" fmla="*/ 0 w 371"/>
                <a:gd name="T65" fmla="*/ 0 h 89"/>
                <a:gd name="T66" fmla="*/ 0 w 371"/>
                <a:gd name="T67" fmla="*/ 0 h 89"/>
                <a:gd name="T68" fmla="*/ 0 w 371"/>
                <a:gd name="T69" fmla="*/ 0 h 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1"/>
                <a:gd name="T106" fmla="*/ 0 h 89"/>
                <a:gd name="T107" fmla="*/ 371 w 371"/>
                <a:gd name="T108" fmla="*/ 89 h 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1" h="89">
                  <a:moveTo>
                    <a:pt x="371" y="89"/>
                  </a:moveTo>
                  <a:lnTo>
                    <a:pt x="364" y="77"/>
                  </a:lnTo>
                  <a:lnTo>
                    <a:pt x="358" y="65"/>
                  </a:lnTo>
                  <a:lnTo>
                    <a:pt x="351" y="54"/>
                  </a:lnTo>
                  <a:lnTo>
                    <a:pt x="344" y="42"/>
                  </a:lnTo>
                  <a:lnTo>
                    <a:pt x="337" y="32"/>
                  </a:lnTo>
                  <a:lnTo>
                    <a:pt x="330" y="22"/>
                  </a:lnTo>
                  <a:lnTo>
                    <a:pt x="322" y="12"/>
                  </a:lnTo>
                  <a:lnTo>
                    <a:pt x="314" y="4"/>
                  </a:lnTo>
                  <a:lnTo>
                    <a:pt x="301" y="15"/>
                  </a:lnTo>
                  <a:lnTo>
                    <a:pt x="287" y="24"/>
                  </a:lnTo>
                  <a:lnTo>
                    <a:pt x="272" y="31"/>
                  </a:lnTo>
                  <a:lnTo>
                    <a:pt x="256" y="39"/>
                  </a:lnTo>
                  <a:lnTo>
                    <a:pt x="239" y="45"/>
                  </a:lnTo>
                  <a:lnTo>
                    <a:pt x="223" y="48"/>
                  </a:lnTo>
                  <a:lnTo>
                    <a:pt x="205" y="50"/>
                  </a:lnTo>
                  <a:lnTo>
                    <a:pt x="188" y="51"/>
                  </a:lnTo>
                  <a:lnTo>
                    <a:pt x="169" y="50"/>
                  </a:lnTo>
                  <a:lnTo>
                    <a:pt x="152" y="48"/>
                  </a:lnTo>
                  <a:lnTo>
                    <a:pt x="134" y="44"/>
                  </a:lnTo>
                  <a:lnTo>
                    <a:pt x="117" y="37"/>
                  </a:lnTo>
                  <a:lnTo>
                    <a:pt x="101" y="30"/>
                  </a:lnTo>
                  <a:lnTo>
                    <a:pt x="85" y="21"/>
                  </a:lnTo>
                  <a:lnTo>
                    <a:pt x="71" y="11"/>
                  </a:lnTo>
                  <a:lnTo>
                    <a:pt x="58" y="0"/>
                  </a:lnTo>
                  <a:lnTo>
                    <a:pt x="50" y="9"/>
                  </a:lnTo>
                  <a:lnTo>
                    <a:pt x="43" y="19"/>
                  </a:lnTo>
                  <a:lnTo>
                    <a:pt x="35" y="29"/>
                  </a:lnTo>
                  <a:lnTo>
                    <a:pt x="28" y="40"/>
                  </a:lnTo>
                  <a:lnTo>
                    <a:pt x="21" y="51"/>
                  </a:lnTo>
                  <a:lnTo>
                    <a:pt x="14" y="63"/>
                  </a:lnTo>
                  <a:lnTo>
                    <a:pt x="6" y="76"/>
                  </a:lnTo>
                  <a:lnTo>
                    <a:pt x="0" y="89"/>
                  </a:lnTo>
                  <a:lnTo>
                    <a:pt x="371" y="8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3" name="Freeform 23"/>
            <p:cNvSpPr>
              <a:spLocks/>
            </p:cNvSpPr>
            <p:nvPr/>
          </p:nvSpPr>
          <p:spPr bwMode="auto">
            <a:xfrm>
              <a:off x="3088" y="2522"/>
              <a:ext cx="66" cy="48"/>
            </a:xfrm>
            <a:custGeom>
              <a:avLst/>
              <a:gdLst>
                <a:gd name="T0" fmla="*/ 0 w 398"/>
                <a:gd name="T1" fmla="*/ 0 h 336"/>
                <a:gd name="T2" fmla="*/ 0 w 398"/>
                <a:gd name="T3" fmla="*/ 0 h 336"/>
                <a:gd name="T4" fmla="*/ 0 w 398"/>
                <a:gd name="T5" fmla="*/ 0 h 336"/>
                <a:gd name="T6" fmla="*/ 0 w 398"/>
                <a:gd name="T7" fmla="*/ 0 h 336"/>
                <a:gd name="T8" fmla="*/ 0 w 398"/>
                <a:gd name="T9" fmla="*/ 0 h 336"/>
                <a:gd name="T10" fmla="*/ 0 w 398"/>
                <a:gd name="T11" fmla="*/ 0 h 336"/>
                <a:gd name="T12" fmla="*/ 0 w 398"/>
                <a:gd name="T13" fmla="*/ 0 h 336"/>
                <a:gd name="T14" fmla="*/ 0 w 398"/>
                <a:gd name="T15" fmla="*/ 0 h 336"/>
                <a:gd name="T16" fmla="*/ 0 w 398"/>
                <a:gd name="T17" fmla="*/ 0 h 336"/>
                <a:gd name="T18" fmla="*/ 0 w 398"/>
                <a:gd name="T19" fmla="*/ 0 h 336"/>
                <a:gd name="T20" fmla="*/ 0 w 398"/>
                <a:gd name="T21" fmla="*/ 0 h 336"/>
                <a:gd name="T22" fmla="*/ 0 w 398"/>
                <a:gd name="T23" fmla="*/ 0 h 336"/>
                <a:gd name="T24" fmla="*/ 0 w 398"/>
                <a:gd name="T25" fmla="*/ 0 h 336"/>
                <a:gd name="T26" fmla="*/ 0 w 398"/>
                <a:gd name="T27" fmla="*/ 0 h 336"/>
                <a:gd name="T28" fmla="*/ 0 w 398"/>
                <a:gd name="T29" fmla="*/ 0 h 336"/>
                <a:gd name="T30" fmla="*/ 0 w 398"/>
                <a:gd name="T31" fmla="*/ 0 h 336"/>
                <a:gd name="T32" fmla="*/ 0 w 398"/>
                <a:gd name="T33" fmla="*/ 0 h 336"/>
                <a:gd name="T34" fmla="*/ 0 w 398"/>
                <a:gd name="T35" fmla="*/ 0 h 336"/>
                <a:gd name="T36" fmla="*/ 0 w 398"/>
                <a:gd name="T37" fmla="*/ 0 h 336"/>
                <a:gd name="T38" fmla="*/ 0 w 398"/>
                <a:gd name="T39" fmla="*/ 0 h 336"/>
                <a:gd name="T40" fmla="*/ 0 w 398"/>
                <a:gd name="T41" fmla="*/ 0 h 336"/>
                <a:gd name="T42" fmla="*/ 0 w 398"/>
                <a:gd name="T43" fmla="*/ 0 h 336"/>
                <a:gd name="T44" fmla="*/ 0 w 398"/>
                <a:gd name="T45" fmla="*/ 0 h 336"/>
                <a:gd name="T46" fmla="*/ 0 w 398"/>
                <a:gd name="T47" fmla="*/ 0 h 336"/>
                <a:gd name="T48" fmla="*/ 0 w 398"/>
                <a:gd name="T49" fmla="*/ 0 h 336"/>
                <a:gd name="T50" fmla="*/ 0 w 398"/>
                <a:gd name="T51" fmla="*/ 0 h 336"/>
                <a:gd name="T52" fmla="*/ 0 w 398"/>
                <a:gd name="T53" fmla="*/ 0 h 336"/>
                <a:gd name="T54" fmla="*/ 0 w 398"/>
                <a:gd name="T55" fmla="*/ 0 h 336"/>
                <a:gd name="T56" fmla="*/ 0 w 398"/>
                <a:gd name="T57" fmla="*/ 0 h 336"/>
                <a:gd name="T58" fmla="*/ 0 w 398"/>
                <a:gd name="T59" fmla="*/ 0 h 336"/>
                <a:gd name="T60" fmla="*/ 0 w 398"/>
                <a:gd name="T61" fmla="*/ 0 h 336"/>
                <a:gd name="T62" fmla="*/ 0 w 398"/>
                <a:gd name="T63" fmla="*/ 0 h 336"/>
                <a:gd name="T64" fmla="*/ 0 w 39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8"/>
                <a:gd name="T100" fmla="*/ 0 h 336"/>
                <a:gd name="T101" fmla="*/ 398 w 39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8" h="336">
                  <a:moveTo>
                    <a:pt x="199" y="336"/>
                  </a:moveTo>
                  <a:lnTo>
                    <a:pt x="179" y="335"/>
                  </a:lnTo>
                  <a:lnTo>
                    <a:pt x="159" y="333"/>
                  </a:lnTo>
                  <a:lnTo>
                    <a:pt x="140" y="329"/>
                  </a:lnTo>
                  <a:lnTo>
                    <a:pt x="121" y="323"/>
                  </a:lnTo>
                  <a:lnTo>
                    <a:pt x="104" y="315"/>
                  </a:lnTo>
                  <a:lnTo>
                    <a:pt x="88" y="306"/>
                  </a:lnTo>
                  <a:lnTo>
                    <a:pt x="73" y="295"/>
                  </a:lnTo>
                  <a:lnTo>
                    <a:pt x="59" y="284"/>
                  </a:lnTo>
                  <a:lnTo>
                    <a:pt x="46" y="271"/>
                  </a:lnTo>
                  <a:lnTo>
                    <a:pt x="35" y="256"/>
                  </a:lnTo>
                  <a:lnTo>
                    <a:pt x="25" y="241"/>
                  </a:lnTo>
                  <a:lnTo>
                    <a:pt x="15" y="224"/>
                  </a:lnTo>
                  <a:lnTo>
                    <a:pt x="9" y="206"/>
                  </a:lnTo>
                  <a:lnTo>
                    <a:pt x="4" y="189"/>
                  </a:lnTo>
                  <a:lnTo>
                    <a:pt x="1" y="169"/>
                  </a:lnTo>
                  <a:lnTo>
                    <a:pt x="0" y="149"/>
                  </a:lnTo>
                  <a:lnTo>
                    <a:pt x="1" y="124"/>
                  </a:lnTo>
                  <a:lnTo>
                    <a:pt x="5" y="102"/>
                  </a:lnTo>
                  <a:lnTo>
                    <a:pt x="12" y="81"/>
                  </a:lnTo>
                  <a:lnTo>
                    <a:pt x="21" y="62"/>
                  </a:lnTo>
                  <a:lnTo>
                    <a:pt x="32" y="45"/>
                  </a:lnTo>
                  <a:lnTo>
                    <a:pt x="45" y="29"/>
                  </a:lnTo>
                  <a:lnTo>
                    <a:pt x="60" y="14"/>
                  </a:lnTo>
                  <a:lnTo>
                    <a:pt x="76" y="0"/>
                  </a:lnTo>
                  <a:lnTo>
                    <a:pt x="90" y="9"/>
                  </a:lnTo>
                  <a:lnTo>
                    <a:pt x="104" y="15"/>
                  </a:lnTo>
                  <a:lnTo>
                    <a:pt x="119" y="22"/>
                  </a:lnTo>
                  <a:lnTo>
                    <a:pt x="134" y="28"/>
                  </a:lnTo>
                  <a:lnTo>
                    <a:pt x="151" y="31"/>
                  </a:lnTo>
                  <a:lnTo>
                    <a:pt x="167" y="34"/>
                  </a:lnTo>
                  <a:lnTo>
                    <a:pt x="183" y="35"/>
                  </a:lnTo>
                  <a:lnTo>
                    <a:pt x="199" y="37"/>
                  </a:lnTo>
                  <a:lnTo>
                    <a:pt x="215" y="35"/>
                  </a:lnTo>
                  <a:lnTo>
                    <a:pt x="231" y="34"/>
                  </a:lnTo>
                  <a:lnTo>
                    <a:pt x="247" y="31"/>
                  </a:lnTo>
                  <a:lnTo>
                    <a:pt x="263" y="28"/>
                  </a:lnTo>
                  <a:lnTo>
                    <a:pt x="278" y="22"/>
                  </a:lnTo>
                  <a:lnTo>
                    <a:pt x="293" y="15"/>
                  </a:lnTo>
                  <a:lnTo>
                    <a:pt x="307" y="9"/>
                  </a:lnTo>
                  <a:lnTo>
                    <a:pt x="321" y="0"/>
                  </a:lnTo>
                  <a:lnTo>
                    <a:pt x="337" y="14"/>
                  </a:lnTo>
                  <a:lnTo>
                    <a:pt x="352" y="29"/>
                  </a:lnTo>
                  <a:lnTo>
                    <a:pt x="365" y="45"/>
                  </a:lnTo>
                  <a:lnTo>
                    <a:pt x="377" y="62"/>
                  </a:lnTo>
                  <a:lnTo>
                    <a:pt x="386" y="81"/>
                  </a:lnTo>
                  <a:lnTo>
                    <a:pt x="392" y="102"/>
                  </a:lnTo>
                  <a:lnTo>
                    <a:pt x="397" y="124"/>
                  </a:lnTo>
                  <a:lnTo>
                    <a:pt x="398" y="149"/>
                  </a:lnTo>
                  <a:lnTo>
                    <a:pt x="397" y="169"/>
                  </a:lnTo>
                  <a:lnTo>
                    <a:pt x="394" y="189"/>
                  </a:lnTo>
                  <a:lnTo>
                    <a:pt x="389" y="206"/>
                  </a:lnTo>
                  <a:lnTo>
                    <a:pt x="382" y="224"/>
                  </a:lnTo>
                  <a:lnTo>
                    <a:pt x="373" y="241"/>
                  </a:lnTo>
                  <a:lnTo>
                    <a:pt x="363" y="256"/>
                  </a:lnTo>
                  <a:lnTo>
                    <a:pt x="352" y="271"/>
                  </a:lnTo>
                  <a:lnTo>
                    <a:pt x="339" y="284"/>
                  </a:lnTo>
                  <a:lnTo>
                    <a:pt x="325" y="295"/>
                  </a:lnTo>
                  <a:lnTo>
                    <a:pt x="310" y="306"/>
                  </a:lnTo>
                  <a:lnTo>
                    <a:pt x="294" y="315"/>
                  </a:lnTo>
                  <a:lnTo>
                    <a:pt x="276" y="323"/>
                  </a:lnTo>
                  <a:lnTo>
                    <a:pt x="258" y="329"/>
                  </a:lnTo>
                  <a:lnTo>
                    <a:pt x="238" y="333"/>
                  </a:lnTo>
                  <a:lnTo>
                    <a:pt x="219" y="335"/>
                  </a:lnTo>
                  <a:lnTo>
                    <a:pt x="199" y="33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4" name="Freeform 24"/>
            <p:cNvSpPr>
              <a:spLocks/>
            </p:cNvSpPr>
            <p:nvPr/>
          </p:nvSpPr>
          <p:spPr bwMode="auto">
            <a:xfrm>
              <a:off x="3082" y="2453"/>
              <a:ext cx="78" cy="71"/>
            </a:xfrm>
            <a:custGeom>
              <a:avLst/>
              <a:gdLst>
                <a:gd name="T0" fmla="*/ 0 w 470"/>
                <a:gd name="T1" fmla="*/ 0 h 495"/>
                <a:gd name="T2" fmla="*/ 0 w 470"/>
                <a:gd name="T3" fmla="*/ 0 h 495"/>
                <a:gd name="T4" fmla="*/ 0 w 470"/>
                <a:gd name="T5" fmla="*/ 0 h 495"/>
                <a:gd name="T6" fmla="*/ 0 w 470"/>
                <a:gd name="T7" fmla="*/ 0 h 495"/>
                <a:gd name="T8" fmla="*/ 0 w 470"/>
                <a:gd name="T9" fmla="*/ 0 h 495"/>
                <a:gd name="T10" fmla="*/ 0 w 470"/>
                <a:gd name="T11" fmla="*/ 0 h 495"/>
                <a:gd name="T12" fmla="*/ 0 w 470"/>
                <a:gd name="T13" fmla="*/ 0 h 495"/>
                <a:gd name="T14" fmla="*/ 0 w 470"/>
                <a:gd name="T15" fmla="*/ 0 h 495"/>
                <a:gd name="T16" fmla="*/ 0 w 470"/>
                <a:gd name="T17" fmla="*/ 0 h 495"/>
                <a:gd name="T18" fmla="*/ 0 w 470"/>
                <a:gd name="T19" fmla="*/ 0 h 495"/>
                <a:gd name="T20" fmla="*/ 0 w 470"/>
                <a:gd name="T21" fmla="*/ 0 h 495"/>
                <a:gd name="T22" fmla="*/ 0 w 470"/>
                <a:gd name="T23" fmla="*/ 0 h 495"/>
                <a:gd name="T24" fmla="*/ 0 w 470"/>
                <a:gd name="T25" fmla="*/ 0 h 495"/>
                <a:gd name="T26" fmla="*/ 0 w 470"/>
                <a:gd name="T27" fmla="*/ 0 h 495"/>
                <a:gd name="T28" fmla="*/ 0 w 470"/>
                <a:gd name="T29" fmla="*/ 0 h 495"/>
                <a:gd name="T30" fmla="*/ 0 w 470"/>
                <a:gd name="T31" fmla="*/ 0 h 495"/>
                <a:gd name="T32" fmla="*/ 0 w 470"/>
                <a:gd name="T33" fmla="*/ 0 h 495"/>
                <a:gd name="T34" fmla="*/ 0 w 470"/>
                <a:gd name="T35" fmla="*/ 0 h 495"/>
                <a:gd name="T36" fmla="*/ 0 w 470"/>
                <a:gd name="T37" fmla="*/ 0 h 495"/>
                <a:gd name="T38" fmla="*/ 0 w 470"/>
                <a:gd name="T39" fmla="*/ 0 h 495"/>
                <a:gd name="T40" fmla="*/ 0 w 470"/>
                <a:gd name="T41" fmla="*/ 0 h 495"/>
                <a:gd name="T42" fmla="*/ 0 w 470"/>
                <a:gd name="T43" fmla="*/ 0 h 495"/>
                <a:gd name="T44" fmla="*/ 0 w 470"/>
                <a:gd name="T45" fmla="*/ 0 h 495"/>
                <a:gd name="T46" fmla="*/ 0 w 470"/>
                <a:gd name="T47" fmla="*/ 0 h 495"/>
                <a:gd name="T48" fmla="*/ 0 w 470"/>
                <a:gd name="T49" fmla="*/ 0 h 495"/>
                <a:gd name="T50" fmla="*/ 0 w 470"/>
                <a:gd name="T51" fmla="*/ 0 h 495"/>
                <a:gd name="T52" fmla="*/ 0 w 470"/>
                <a:gd name="T53" fmla="*/ 0 h 495"/>
                <a:gd name="T54" fmla="*/ 0 w 470"/>
                <a:gd name="T55" fmla="*/ 0 h 495"/>
                <a:gd name="T56" fmla="*/ 0 w 470"/>
                <a:gd name="T57" fmla="*/ 0 h 495"/>
                <a:gd name="T58" fmla="*/ 0 w 470"/>
                <a:gd name="T59" fmla="*/ 0 h 495"/>
                <a:gd name="T60" fmla="*/ 0 w 470"/>
                <a:gd name="T61" fmla="*/ 0 h 495"/>
                <a:gd name="T62" fmla="*/ 0 w 470"/>
                <a:gd name="T63" fmla="*/ 0 h 495"/>
                <a:gd name="T64" fmla="*/ 0 w 470"/>
                <a:gd name="T65" fmla="*/ 0 h 4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0"/>
                <a:gd name="T100" fmla="*/ 0 h 495"/>
                <a:gd name="T101" fmla="*/ 470 w 470"/>
                <a:gd name="T102" fmla="*/ 495 h 4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0" h="495">
                  <a:moveTo>
                    <a:pt x="235" y="495"/>
                  </a:moveTo>
                  <a:lnTo>
                    <a:pt x="259" y="494"/>
                  </a:lnTo>
                  <a:lnTo>
                    <a:pt x="282" y="490"/>
                  </a:lnTo>
                  <a:lnTo>
                    <a:pt x="305" y="483"/>
                  </a:lnTo>
                  <a:lnTo>
                    <a:pt x="326" y="475"/>
                  </a:lnTo>
                  <a:lnTo>
                    <a:pt x="347" y="464"/>
                  </a:lnTo>
                  <a:lnTo>
                    <a:pt x="366" y="451"/>
                  </a:lnTo>
                  <a:lnTo>
                    <a:pt x="384" y="435"/>
                  </a:lnTo>
                  <a:lnTo>
                    <a:pt x="401" y="419"/>
                  </a:lnTo>
                  <a:lnTo>
                    <a:pt x="417" y="401"/>
                  </a:lnTo>
                  <a:lnTo>
                    <a:pt x="430" y="381"/>
                  </a:lnTo>
                  <a:lnTo>
                    <a:pt x="442" y="359"/>
                  </a:lnTo>
                  <a:lnTo>
                    <a:pt x="452" y="337"/>
                  </a:lnTo>
                  <a:lnTo>
                    <a:pt x="459" y="312"/>
                  </a:lnTo>
                  <a:lnTo>
                    <a:pt x="465" y="288"/>
                  </a:lnTo>
                  <a:lnTo>
                    <a:pt x="469" y="262"/>
                  </a:lnTo>
                  <a:lnTo>
                    <a:pt x="470" y="236"/>
                  </a:lnTo>
                  <a:lnTo>
                    <a:pt x="468" y="198"/>
                  </a:lnTo>
                  <a:lnTo>
                    <a:pt x="460" y="161"/>
                  </a:lnTo>
                  <a:lnTo>
                    <a:pt x="449" y="128"/>
                  </a:lnTo>
                  <a:lnTo>
                    <a:pt x="433" y="96"/>
                  </a:lnTo>
                  <a:lnTo>
                    <a:pt x="414" y="68"/>
                  </a:lnTo>
                  <a:lnTo>
                    <a:pt x="391" y="42"/>
                  </a:lnTo>
                  <a:lnTo>
                    <a:pt x="365" y="20"/>
                  </a:lnTo>
                  <a:lnTo>
                    <a:pt x="337" y="2"/>
                  </a:lnTo>
                  <a:lnTo>
                    <a:pt x="335" y="29"/>
                  </a:lnTo>
                  <a:lnTo>
                    <a:pt x="329" y="51"/>
                  </a:lnTo>
                  <a:lnTo>
                    <a:pt x="320" y="71"/>
                  </a:lnTo>
                  <a:lnTo>
                    <a:pt x="307" y="87"/>
                  </a:lnTo>
                  <a:lnTo>
                    <a:pt x="290" y="99"/>
                  </a:lnTo>
                  <a:lnTo>
                    <a:pt x="273" y="108"/>
                  </a:lnTo>
                  <a:lnTo>
                    <a:pt x="255" y="112"/>
                  </a:lnTo>
                  <a:lnTo>
                    <a:pt x="236" y="114"/>
                  </a:lnTo>
                  <a:lnTo>
                    <a:pt x="217" y="112"/>
                  </a:lnTo>
                  <a:lnTo>
                    <a:pt x="198" y="107"/>
                  </a:lnTo>
                  <a:lnTo>
                    <a:pt x="181" y="98"/>
                  </a:lnTo>
                  <a:lnTo>
                    <a:pt x="165" y="84"/>
                  </a:lnTo>
                  <a:lnTo>
                    <a:pt x="152" y="69"/>
                  </a:lnTo>
                  <a:lnTo>
                    <a:pt x="143" y="49"/>
                  </a:lnTo>
                  <a:lnTo>
                    <a:pt x="137" y="27"/>
                  </a:lnTo>
                  <a:lnTo>
                    <a:pt x="136" y="0"/>
                  </a:lnTo>
                  <a:lnTo>
                    <a:pt x="107" y="18"/>
                  </a:lnTo>
                  <a:lnTo>
                    <a:pt x="81" y="40"/>
                  </a:lnTo>
                  <a:lnTo>
                    <a:pt x="58" y="66"/>
                  </a:lnTo>
                  <a:lnTo>
                    <a:pt x="37" y="94"/>
                  </a:lnTo>
                  <a:lnTo>
                    <a:pt x="21" y="126"/>
                  </a:lnTo>
                  <a:lnTo>
                    <a:pt x="10" y="160"/>
                  </a:lnTo>
                  <a:lnTo>
                    <a:pt x="2" y="197"/>
                  </a:lnTo>
                  <a:lnTo>
                    <a:pt x="0" y="236"/>
                  </a:lnTo>
                  <a:lnTo>
                    <a:pt x="1" y="262"/>
                  </a:lnTo>
                  <a:lnTo>
                    <a:pt x="5" y="288"/>
                  </a:lnTo>
                  <a:lnTo>
                    <a:pt x="10" y="312"/>
                  </a:lnTo>
                  <a:lnTo>
                    <a:pt x="18" y="337"/>
                  </a:lnTo>
                  <a:lnTo>
                    <a:pt x="28" y="359"/>
                  </a:lnTo>
                  <a:lnTo>
                    <a:pt x="40" y="381"/>
                  </a:lnTo>
                  <a:lnTo>
                    <a:pt x="53" y="401"/>
                  </a:lnTo>
                  <a:lnTo>
                    <a:pt x="69" y="419"/>
                  </a:lnTo>
                  <a:lnTo>
                    <a:pt x="86" y="435"/>
                  </a:lnTo>
                  <a:lnTo>
                    <a:pt x="104" y="451"/>
                  </a:lnTo>
                  <a:lnTo>
                    <a:pt x="123" y="464"/>
                  </a:lnTo>
                  <a:lnTo>
                    <a:pt x="143" y="475"/>
                  </a:lnTo>
                  <a:lnTo>
                    <a:pt x="165" y="483"/>
                  </a:lnTo>
                  <a:lnTo>
                    <a:pt x="188" y="490"/>
                  </a:lnTo>
                  <a:lnTo>
                    <a:pt x="211" y="494"/>
                  </a:lnTo>
                  <a:lnTo>
                    <a:pt x="235" y="49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5" name="Freeform 25"/>
            <p:cNvSpPr>
              <a:spLocks/>
            </p:cNvSpPr>
            <p:nvPr/>
          </p:nvSpPr>
          <p:spPr bwMode="auto">
            <a:xfrm>
              <a:off x="3108" y="2440"/>
              <a:ext cx="27" cy="26"/>
            </a:xfrm>
            <a:custGeom>
              <a:avLst/>
              <a:gdLst>
                <a:gd name="T0" fmla="*/ 0 w 167"/>
                <a:gd name="T1" fmla="*/ 0 h 184"/>
                <a:gd name="T2" fmla="*/ 0 w 167"/>
                <a:gd name="T3" fmla="*/ 0 h 184"/>
                <a:gd name="T4" fmla="*/ 0 w 167"/>
                <a:gd name="T5" fmla="*/ 0 h 184"/>
                <a:gd name="T6" fmla="*/ 0 w 167"/>
                <a:gd name="T7" fmla="*/ 0 h 184"/>
                <a:gd name="T8" fmla="*/ 0 w 167"/>
                <a:gd name="T9" fmla="*/ 0 h 184"/>
                <a:gd name="T10" fmla="*/ 0 w 167"/>
                <a:gd name="T11" fmla="*/ 0 h 184"/>
                <a:gd name="T12" fmla="*/ 0 w 167"/>
                <a:gd name="T13" fmla="*/ 0 h 184"/>
                <a:gd name="T14" fmla="*/ 0 w 167"/>
                <a:gd name="T15" fmla="*/ 0 h 184"/>
                <a:gd name="T16" fmla="*/ 0 w 167"/>
                <a:gd name="T17" fmla="*/ 0 h 184"/>
                <a:gd name="T18" fmla="*/ 0 w 167"/>
                <a:gd name="T19" fmla="*/ 0 h 184"/>
                <a:gd name="T20" fmla="*/ 0 w 167"/>
                <a:gd name="T21" fmla="*/ 0 h 184"/>
                <a:gd name="T22" fmla="*/ 0 w 167"/>
                <a:gd name="T23" fmla="*/ 0 h 184"/>
                <a:gd name="T24" fmla="*/ 0 w 167"/>
                <a:gd name="T25" fmla="*/ 0 h 184"/>
                <a:gd name="T26" fmla="*/ 0 w 167"/>
                <a:gd name="T27" fmla="*/ 0 h 184"/>
                <a:gd name="T28" fmla="*/ 0 w 167"/>
                <a:gd name="T29" fmla="*/ 0 h 184"/>
                <a:gd name="T30" fmla="*/ 0 w 167"/>
                <a:gd name="T31" fmla="*/ 0 h 184"/>
                <a:gd name="T32" fmla="*/ 0 w 167"/>
                <a:gd name="T33" fmla="*/ 0 h 184"/>
                <a:gd name="T34" fmla="*/ 0 w 167"/>
                <a:gd name="T35" fmla="*/ 0 h 184"/>
                <a:gd name="T36" fmla="*/ 0 w 167"/>
                <a:gd name="T37" fmla="*/ 0 h 184"/>
                <a:gd name="T38" fmla="*/ 0 w 167"/>
                <a:gd name="T39" fmla="*/ 0 h 184"/>
                <a:gd name="T40" fmla="*/ 0 w 167"/>
                <a:gd name="T41" fmla="*/ 0 h 184"/>
                <a:gd name="T42" fmla="*/ 0 w 167"/>
                <a:gd name="T43" fmla="*/ 0 h 184"/>
                <a:gd name="T44" fmla="*/ 0 w 167"/>
                <a:gd name="T45" fmla="*/ 0 h 184"/>
                <a:gd name="T46" fmla="*/ 0 w 167"/>
                <a:gd name="T47" fmla="*/ 0 h 184"/>
                <a:gd name="T48" fmla="*/ 0 w 167"/>
                <a:gd name="T49" fmla="*/ 0 h 184"/>
                <a:gd name="T50" fmla="*/ 0 w 167"/>
                <a:gd name="T51" fmla="*/ 0 h 184"/>
                <a:gd name="T52" fmla="*/ 0 w 167"/>
                <a:gd name="T53" fmla="*/ 0 h 184"/>
                <a:gd name="T54" fmla="*/ 0 w 167"/>
                <a:gd name="T55" fmla="*/ 0 h 184"/>
                <a:gd name="T56" fmla="*/ 0 w 167"/>
                <a:gd name="T57" fmla="*/ 0 h 184"/>
                <a:gd name="T58" fmla="*/ 0 w 167"/>
                <a:gd name="T59" fmla="*/ 0 h 184"/>
                <a:gd name="T60" fmla="*/ 0 w 167"/>
                <a:gd name="T61" fmla="*/ 0 h 184"/>
                <a:gd name="T62" fmla="*/ 0 w 167"/>
                <a:gd name="T63" fmla="*/ 0 h 184"/>
                <a:gd name="T64" fmla="*/ 0 w 167"/>
                <a:gd name="T65" fmla="*/ 0 h 184"/>
                <a:gd name="T66" fmla="*/ 0 w 167"/>
                <a:gd name="T67" fmla="*/ 0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84"/>
                <a:gd name="T104" fmla="*/ 167 w 167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84">
                  <a:moveTo>
                    <a:pt x="82" y="184"/>
                  </a:moveTo>
                  <a:lnTo>
                    <a:pt x="66" y="182"/>
                  </a:lnTo>
                  <a:lnTo>
                    <a:pt x="51" y="177"/>
                  </a:lnTo>
                  <a:lnTo>
                    <a:pt x="37" y="168"/>
                  </a:lnTo>
                  <a:lnTo>
                    <a:pt x="25" y="157"/>
                  </a:lnTo>
                  <a:lnTo>
                    <a:pt x="14" y="144"/>
                  </a:lnTo>
                  <a:lnTo>
                    <a:pt x="6" y="129"/>
                  </a:lnTo>
                  <a:lnTo>
                    <a:pt x="2" y="111"/>
                  </a:lnTo>
                  <a:lnTo>
                    <a:pt x="0" y="93"/>
                  </a:lnTo>
                  <a:lnTo>
                    <a:pt x="2" y="74"/>
                  </a:lnTo>
                  <a:lnTo>
                    <a:pt x="6" y="56"/>
                  </a:lnTo>
                  <a:lnTo>
                    <a:pt x="14" y="41"/>
                  </a:lnTo>
                  <a:lnTo>
                    <a:pt x="25" y="26"/>
                  </a:lnTo>
                  <a:lnTo>
                    <a:pt x="37" y="15"/>
                  </a:lnTo>
                  <a:lnTo>
                    <a:pt x="51" y="7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99" y="2"/>
                  </a:lnTo>
                  <a:lnTo>
                    <a:pt x="115" y="7"/>
                  </a:lnTo>
                  <a:lnTo>
                    <a:pt x="129" y="15"/>
                  </a:lnTo>
                  <a:lnTo>
                    <a:pt x="143" y="26"/>
                  </a:lnTo>
                  <a:lnTo>
                    <a:pt x="153" y="41"/>
                  </a:lnTo>
                  <a:lnTo>
                    <a:pt x="160" y="56"/>
                  </a:lnTo>
                  <a:lnTo>
                    <a:pt x="165" y="74"/>
                  </a:lnTo>
                  <a:lnTo>
                    <a:pt x="167" y="93"/>
                  </a:lnTo>
                  <a:lnTo>
                    <a:pt x="165" y="111"/>
                  </a:lnTo>
                  <a:lnTo>
                    <a:pt x="160" y="129"/>
                  </a:lnTo>
                  <a:lnTo>
                    <a:pt x="153" y="144"/>
                  </a:lnTo>
                  <a:lnTo>
                    <a:pt x="143" y="157"/>
                  </a:lnTo>
                  <a:lnTo>
                    <a:pt x="129" y="168"/>
                  </a:lnTo>
                  <a:lnTo>
                    <a:pt x="115" y="177"/>
                  </a:lnTo>
                  <a:lnTo>
                    <a:pt x="99" y="182"/>
                  </a:lnTo>
                  <a:lnTo>
                    <a:pt x="82" y="18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6" name="Freeform 26"/>
            <p:cNvSpPr>
              <a:spLocks/>
            </p:cNvSpPr>
            <p:nvPr/>
          </p:nvSpPr>
          <p:spPr bwMode="auto">
            <a:xfrm>
              <a:off x="3078" y="2551"/>
              <a:ext cx="10" cy="9"/>
            </a:xfrm>
            <a:custGeom>
              <a:avLst/>
              <a:gdLst>
                <a:gd name="T0" fmla="*/ 0 w 58"/>
                <a:gd name="T1" fmla="*/ 0 h 64"/>
                <a:gd name="T2" fmla="*/ 0 w 58"/>
                <a:gd name="T3" fmla="*/ 0 h 64"/>
                <a:gd name="T4" fmla="*/ 0 w 58"/>
                <a:gd name="T5" fmla="*/ 0 h 64"/>
                <a:gd name="T6" fmla="*/ 0 w 58"/>
                <a:gd name="T7" fmla="*/ 0 h 64"/>
                <a:gd name="T8" fmla="*/ 0 w 58"/>
                <a:gd name="T9" fmla="*/ 0 h 64"/>
                <a:gd name="T10" fmla="*/ 0 w 58"/>
                <a:gd name="T11" fmla="*/ 0 h 64"/>
                <a:gd name="T12" fmla="*/ 0 w 58"/>
                <a:gd name="T13" fmla="*/ 0 h 64"/>
                <a:gd name="T14" fmla="*/ 0 w 58"/>
                <a:gd name="T15" fmla="*/ 0 h 64"/>
                <a:gd name="T16" fmla="*/ 0 w 58"/>
                <a:gd name="T17" fmla="*/ 0 h 64"/>
                <a:gd name="T18" fmla="*/ 0 w 58"/>
                <a:gd name="T19" fmla="*/ 0 h 64"/>
                <a:gd name="T20" fmla="*/ 0 w 58"/>
                <a:gd name="T21" fmla="*/ 0 h 64"/>
                <a:gd name="T22" fmla="*/ 0 w 58"/>
                <a:gd name="T23" fmla="*/ 0 h 64"/>
                <a:gd name="T24" fmla="*/ 0 w 58"/>
                <a:gd name="T25" fmla="*/ 0 h 64"/>
                <a:gd name="T26" fmla="*/ 0 w 58"/>
                <a:gd name="T27" fmla="*/ 0 h 64"/>
                <a:gd name="T28" fmla="*/ 0 w 58"/>
                <a:gd name="T29" fmla="*/ 0 h 64"/>
                <a:gd name="T30" fmla="*/ 0 w 58"/>
                <a:gd name="T31" fmla="*/ 0 h 64"/>
                <a:gd name="T32" fmla="*/ 0 w 58"/>
                <a:gd name="T33" fmla="*/ 0 h 64"/>
                <a:gd name="T34" fmla="*/ 0 w 58"/>
                <a:gd name="T35" fmla="*/ 0 h 64"/>
                <a:gd name="T36" fmla="*/ 0 w 58"/>
                <a:gd name="T37" fmla="*/ 0 h 64"/>
                <a:gd name="T38" fmla="*/ 0 w 58"/>
                <a:gd name="T39" fmla="*/ 0 h 64"/>
                <a:gd name="T40" fmla="*/ 0 w 58"/>
                <a:gd name="T41" fmla="*/ 0 h 64"/>
                <a:gd name="T42" fmla="*/ 0 w 58"/>
                <a:gd name="T43" fmla="*/ 0 h 64"/>
                <a:gd name="T44" fmla="*/ 0 w 58"/>
                <a:gd name="T45" fmla="*/ 0 h 64"/>
                <a:gd name="T46" fmla="*/ 0 w 58"/>
                <a:gd name="T47" fmla="*/ 0 h 64"/>
                <a:gd name="T48" fmla="*/ 0 w 58"/>
                <a:gd name="T49" fmla="*/ 0 h 64"/>
                <a:gd name="T50" fmla="*/ 0 w 58"/>
                <a:gd name="T51" fmla="*/ 0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4"/>
                <a:gd name="T80" fmla="*/ 58 w 5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4">
                  <a:moveTo>
                    <a:pt x="28" y="64"/>
                  </a:moveTo>
                  <a:lnTo>
                    <a:pt x="34" y="63"/>
                  </a:lnTo>
                  <a:lnTo>
                    <a:pt x="40" y="62"/>
                  </a:lnTo>
                  <a:lnTo>
                    <a:pt x="45" y="59"/>
                  </a:lnTo>
                  <a:lnTo>
                    <a:pt x="49" y="54"/>
                  </a:lnTo>
                  <a:lnTo>
                    <a:pt x="53" y="50"/>
                  </a:lnTo>
                  <a:lnTo>
                    <a:pt x="56" y="43"/>
                  </a:lnTo>
                  <a:lnTo>
                    <a:pt x="57" y="38"/>
                  </a:lnTo>
                  <a:lnTo>
                    <a:pt x="58" y="31"/>
                  </a:lnTo>
                  <a:lnTo>
                    <a:pt x="57" y="24"/>
                  </a:lnTo>
                  <a:lnTo>
                    <a:pt x="56" y="19"/>
                  </a:lnTo>
                  <a:lnTo>
                    <a:pt x="53" y="14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7" y="54"/>
                  </a:lnTo>
                  <a:lnTo>
                    <a:pt x="16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7" name="Freeform 27"/>
            <p:cNvSpPr>
              <a:spLocks/>
            </p:cNvSpPr>
            <p:nvPr/>
          </p:nvSpPr>
          <p:spPr bwMode="auto">
            <a:xfrm>
              <a:off x="3077" y="2529"/>
              <a:ext cx="10" cy="9"/>
            </a:xfrm>
            <a:custGeom>
              <a:avLst/>
              <a:gdLst>
                <a:gd name="T0" fmla="*/ 0 w 58"/>
                <a:gd name="T1" fmla="*/ 0 h 66"/>
                <a:gd name="T2" fmla="*/ 0 w 58"/>
                <a:gd name="T3" fmla="*/ 0 h 66"/>
                <a:gd name="T4" fmla="*/ 0 w 58"/>
                <a:gd name="T5" fmla="*/ 0 h 66"/>
                <a:gd name="T6" fmla="*/ 0 w 58"/>
                <a:gd name="T7" fmla="*/ 0 h 66"/>
                <a:gd name="T8" fmla="*/ 0 w 58"/>
                <a:gd name="T9" fmla="*/ 0 h 66"/>
                <a:gd name="T10" fmla="*/ 0 w 58"/>
                <a:gd name="T11" fmla="*/ 0 h 66"/>
                <a:gd name="T12" fmla="*/ 0 w 58"/>
                <a:gd name="T13" fmla="*/ 0 h 66"/>
                <a:gd name="T14" fmla="*/ 0 w 58"/>
                <a:gd name="T15" fmla="*/ 0 h 66"/>
                <a:gd name="T16" fmla="*/ 0 w 58"/>
                <a:gd name="T17" fmla="*/ 0 h 66"/>
                <a:gd name="T18" fmla="*/ 0 w 58"/>
                <a:gd name="T19" fmla="*/ 0 h 66"/>
                <a:gd name="T20" fmla="*/ 0 w 58"/>
                <a:gd name="T21" fmla="*/ 0 h 66"/>
                <a:gd name="T22" fmla="*/ 0 w 58"/>
                <a:gd name="T23" fmla="*/ 0 h 66"/>
                <a:gd name="T24" fmla="*/ 0 w 58"/>
                <a:gd name="T25" fmla="*/ 0 h 66"/>
                <a:gd name="T26" fmla="*/ 0 w 58"/>
                <a:gd name="T27" fmla="*/ 0 h 66"/>
                <a:gd name="T28" fmla="*/ 0 w 58"/>
                <a:gd name="T29" fmla="*/ 0 h 66"/>
                <a:gd name="T30" fmla="*/ 0 w 58"/>
                <a:gd name="T31" fmla="*/ 0 h 66"/>
                <a:gd name="T32" fmla="*/ 0 w 58"/>
                <a:gd name="T33" fmla="*/ 0 h 66"/>
                <a:gd name="T34" fmla="*/ 0 w 58"/>
                <a:gd name="T35" fmla="*/ 0 h 66"/>
                <a:gd name="T36" fmla="*/ 0 w 58"/>
                <a:gd name="T37" fmla="*/ 0 h 66"/>
                <a:gd name="T38" fmla="*/ 0 w 58"/>
                <a:gd name="T39" fmla="*/ 0 h 66"/>
                <a:gd name="T40" fmla="*/ 0 w 58"/>
                <a:gd name="T41" fmla="*/ 0 h 66"/>
                <a:gd name="T42" fmla="*/ 0 w 58"/>
                <a:gd name="T43" fmla="*/ 0 h 66"/>
                <a:gd name="T44" fmla="*/ 0 w 58"/>
                <a:gd name="T45" fmla="*/ 0 h 66"/>
                <a:gd name="T46" fmla="*/ 0 w 58"/>
                <a:gd name="T47" fmla="*/ 0 h 66"/>
                <a:gd name="T48" fmla="*/ 0 w 58"/>
                <a:gd name="T49" fmla="*/ 0 h 66"/>
                <a:gd name="T50" fmla="*/ 0 w 58"/>
                <a:gd name="T51" fmla="*/ 0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6"/>
                <a:gd name="T80" fmla="*/ 58 w 58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6">
                  <a:moveTo>
                    <a:pt x="28" y="66"/>
                  </a:moveTo>
                  <a:lnTo>
                    <a:pt x="34" y="65"/>
                  </a:lnTo>
                  <a:lnTo>
                    <a:pt x="39" y="64"/>
                  </a:lnTo>
                  <a:lnTo>
                    <a:pt x="45" y="61"/>
                  </a:lnTo>
                  <a:lnTo>
                    <a:pt x="49" y="56"/>
                  </a:lnTo>
                  <a:lnTo>
                    <a:pt x="53" y="52"/>
                  </a:lnTo>
                  <a:lnTo>
                    <a:pt x="56" y="46"/>
                  </a:lnTo>
                  <a:lnTo>
                    <a:pt x="57" y="40"/>
                  </a:lnTo>
                  <a:lnTo>
                    <a:pt x="58" y="33"/>
                  </a:lnTo>
                  <a:lnTo>
                    <a:pt x="57" y="26"/>
                  </a:lnTo>
                  <a:lnTo>
                    <a:pt x="56" y="21"/>
                  </a:lnTo>
                  <a:lnTo>
                    <a:pt x="53" y="14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39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8" y="56"/>
                  </a:lnTo>
                  <a:lnTo>
                    <a:pt x="17" y="64"/>
                  </a:lnTo>
                  <a:lnTo>
                    <a:pt x="28" y="6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8" name="Freeform 28"/>
            <p:cNvSpPr>
              <a:spLocks/>
            </p:cNvSpPr>
            <p:nvPr/>
          </p:nvSpPr>
          <p:spPr bwMode="auto">
            <a:xfrm>
              <a:off x="3080" y="2518"/>
              <a:ext cx="9" cy="9"/>
            </a:xfrm>
            <a:custGeom>
              <a:avLst/>
              <a:gdLst>
                <a:gd name="T0" fmla="*/ 0 w 58"/>
                <a:gd name="T1" fmla="*/ 0 h 64"/>
                <a:gd name="T2" fmla="*/ 0 w 58"/>
                <a:gd name="T3" fmla="*/ 0 h 64"/>
                <a:gd name="T4" fmla="*/ 0 w 58"/>
                <a:gd name="T5" fmla="*/ 0 h 64"/>
                <a:gd name="T6" fmla="*/ 0 w 58"/>
                <a:gd name="T7" fmla="*/ 0 h 64"/>
                <a:gd name="T8" fmla="*/ 0 w 58"/>
                <a:gd name="T9" fmla="*/ 0 h 64"/>
                <a:gd name="T10" fmla="*/ 0 w 58"/>
                <a:gd name="T11" fmla="*/ 0 h 64"/>
                <a:gd name="T12" fmla="*/ 0 w 58"/>
                <a:gd name="T13" fmla="*/ 0 h 64"/>
                <a:gd name="T14" fmla="*/ 0 w 58"/>
                <a:gd name="T15" fmla="*/ 0 h 64"/>
                <a:gd name="T16" fmla="*/ 0 w 58"/>
                <a:gd name="T17" fmla="*/ 0 h 64"/>
                <a:gd name="T18" fmla="*/ 0 w 58"/>
                <a:gd name="T19" fmla="*/ 0 h 64"/>
                <a:gd name="T20" fmla="*/ 0 w 58"/>
                <a:gd name="T21" fmla="*/ 0 h 64"/>
                <a:gd name="T22" fmla="*/ 0 w 58"/>
                <a:gd name="T23" fmla="*/ 0 h 64"/>
                <a:gd name="T24" fmla="*/ 0 w 58"/>
                <a:gd name="T25" fmla="*/ 0 h 64"/>
                <a:gd name="T26" fmla="*/ 0 w 58"/>
                <a:gd name="T27" fmla="*/ 0 h 64"/>
                <a:gd name="T28" fmla="*/ 0 w 58"/>
                <a:gd name="T29" fmla="*/ 0 h 64"/>
                <a:gd name="T30" fmla="*/ 0 w 58"/>
                <a:gd name="T31" fmla="*/ 0 h 64"/>
                <a:gd name="T32" fmla="*/ 0 w 58"/>
                <a:gd name="T33" fmla="*/ 0 h 64"/>
                <a:gd name="T34" fmla="*/ 0 w 58"/>
                <a:gd name="T35" fmla="*/ 0 h 64"/>
                <a:gd name="T36" fmla="*/ 0 w 58"/>
                <a:gd name="T37" fmla="*/ 0 h 64"/>
                <a:gd name="T38" fmla="*/ 0 w 58"/>
                <a:gd name="T39" fmla="*/ 0 h 64"/>
                <a:gd name="T40" fmla="*/ 0 w 58"/>
                <a:gd name="T41" fmla="*/ 0 h 64"/>
                <a:gd name="T42" fmla="*/ 0 w 58"/>
                <a:gd name="T43" fmla="*/ 0 h 64"/>
                <a:gd name="T44" fmla="*/ 0 w 58"/>
                <a:gd name="T45" fmla="*/ 0 h 64"/>
                <a:gd name="T46" fmla="*/ 0 w 58"/>
                <a:gd name="T47" fmla="*/ 0 h 64"/>
                <a:gd name="T48" fmla="*/ 0 w 58"/>
                <a:gd name="T49" fmla="*/ 0 h 64"/>
                <a:gd name="T50" fmla="*/ 0 w 58"/>
                <a:gd name="T51" fmla="*/ 0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4"/>
                <a:gd name="T80" fmla="*/ 58 w 5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4">
                  <a:moveTo>
                    <a:pt x="28" y="64"/>
                  </a:moveTo>
                  <a:lnTo>
                    <a:pt x="34" y="63"/>
                  </a:lnTo>
                  <a:lnTo>
                    <a:pt x="40" y="62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53" y="50"/>
                  </a:lnTo>
                  <a:lnTo>
                    <a:pt x="56" y="45"/>
                  </a:lnTo>
                  <a:lnTo>
                    <a:pt x="57" y="40"/>
                  </a:lnTo>
                  <a:lnTo>
                    <a:pt x="58" y="33"/>
                  </a:lnTo>
                  <a:lnTo>
                    <a:pt x="57" y="26"/>
                  </a:lnTo>
                  <a:lnTo>
                    <a:pt x="56" y="20"/>
                  </a:lnTo>
                  <a:lnTo>
                    <a:pt x="53" y="14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7" y="54"/>
                  </a:lnTo>
                  <a:lnTo>
                    <a:pt x="16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29" name="Freeform 29"/>
            <p:cNvSpPr>
              <a:spLocks/>
            </p:cNvSpPr>
            <p:nvPr/>
          </p:nvSpPr>
          <p:spPr bwMode="auto">
            <a:xfrm>
              <a:off x="3022" y="2555"/>
              <a:ext cx="58" cy="97"/>
            </a:xfrm>
            <a:custGeom>
              <a:avLst/>
              <a:gdLst>
                <a:gd name="T0" fmla="*/ 0 w 345"/>
                <a:gd name="T1" fmla="*/ 0 h 675"/>
                <a:gd name="T2" fmla="*/ 0 w 345"/>
                <a:gd name="T3" fmla="*/ 0 h 675"/>
                <a:gd name="T4" fmla="*/ 0 w 345"/>
                <a:gd name="T5" fmla="*/ 0 h 675"/>
                <a:gd name="T6" fmla="*/ 0 w 345"/>
                <a:gd name="T7" fmla="*/ 0 h 675"/>
                <a:gd name="T8" fmla="*/ 0 w 345"/>
                <a:gd name="T9" fmla="*/ 0 h 675"/>
                <a:gd name="T10" fmla="*/ 0 w 345"/>
                <a:gd name="T11" fmla="*/ 0 h 675"/>
                <a:gd name="T12" fmla="*/ 0 w 345"/>
                <a:gd name="T13" fmla="*/ 0 h 675"/>
                <a:gd name="T14" fmla="*/ 0 w 345"/>
                <a:gd name="T15" fmla="*/ 0 h 675"/>
                <a:gd name="T16" fmla="*/ 0 w 345"/>
                <a:gd name="T17" fmla="*/ 0 h 675"/>
                <a:gd name="T18" fmla="*/ 0 w 345"/>
                <a:gd name="T19" fmla="*/ 0 h 675"/>
                <a:gd name="T20" fmla="*/ 0 w 345"/>
                <a:gd name="T21" fmla="*/ 0 h 675"/>
                <a:gd name="T22" fmla="*/ 0 w 345"/>
                <a:gd name="T23" fmla="*/ 0 h 675"/>
                <a:gd name="T24" fmla="*/ 0 w 345"/>
                <a:gd name="T25" fmla="*/ 0 h 675"/>
                <a:gd name="T26" fmla="*/ 0 w 345"/>
                <a:gd name="T27" fmla="*/ 0 h 675"/>
                <a:gd name="T28" fmla="*/ 0 w 345"/>
                <a:gd name="T29" fmla="*/ 0 h 675"/>
                <a:gd name="T30" fmla="*/ 0 w 345"/>
                <a:gd name="T31" fmla="*/ 0 h 675"/>
                <a:gd name="T32" fmla="*/ 0 w 345"/>
                <a:gd name="T33" fmla="*/ 0 h 675"/>
                <a:gd name="T34" fmla="*/ 0 w 345"/>
                <a:gd name="T35" fmla="*/ 0 h 675"/>
                <a:gd name="T36" fmla="*/ 0 w 345"/>
                <a:gd name="T37" fmla="*/ 0 h 675"/>
                <a:gd name="T38" fmla="*/ 0 w 345"/>
                <a:gd name="T39" fmla="*/ 0 h 675"/>
                <a:gd name="T40" fmla="*/ 0 w 345"/>
                <a:gd name="T41" fmla="*/ 0 h 675"/>
                <a:gd name="T42" fmla="*/ 0 w 345"/>
                <a:gd name="T43" fmla="*/ 0 h 675"/>
                <a:gd name="T44" fmla="*/ 0 w 345"/>
                <a:gd name="T45" fmla="*/ 0 h 675"/>
                <a:gd name="T46" fmla="*/ 0 w 345"/>
                <a:gd name="T47" fmla="*/ 0 h 675"/>
                <a:gd name="T48" fmla="*/ 0 w 345"/>
                <a:gd name="T49" fmla="*/ 0 h 675"/>
                <a:gd name="T50" fmla="*/ 0 w 345"/>
                <a:gd name="T51" fmla="*/ 0 h 675"/>
                <a:gd name="T52" fmla="*/ 0 w 345"/>
                <a:gd name="T53" fmla="*/ 0 h 675"/>
                <a:gd name="T54" fmla="*/ 0 w 345"/>
                <a:gd name="T55" fmla="*/ 0 h 675"/>
                <a:gd name="T56" fmla="*/ 0 w 345"/>
                <a:gd name="T57" fmla="*/ 0 h 675"/>
                <a:gd name="T58" fmla="*/ 0 w 345"/>
                <a:gd name="T59" fmla="*/ 0 h 675"/>
                <a:gd name="T60" fmla="*/ 0 w 345"/>
                <a:gd name="T61" fmla="*/ 0 h 675"/>
                <a:gd name="T62" fmla="*/ 0 w 345"/>
                <a:gd name="T63" fmla="*/ 0 h 675"/>
                <a:gd name="T64" fmla="*/ 0 w 345"/>
                <a:gd name="T65" fmla="*/ 0 h 675"/>
                <a:gd name="T66" fmla="*/ 0 w 345"/>
                <a:gd name="T67" fmla="*/ 0 h 675"/>
                <a:gd name="T68" fmla="*/ 0 w 345"/>
                <a:gd name="T69" fmla="*/ 0 h 675"/>
                <a:gd name="T70" fmla="*/ 0 w 345"/>
                <a:gd name="T71" fmla="*/ 0 h 675"/>
                <a:gd name="T72" fmla="*/ 0 w 345"/>
                <a:gd name="T73" fmla="*/ 0 h 675"/>
                <a:gd name="T74" fmla="*/ 0 w 345"/>
                <a:gd name="T75" fmla="*/ 0 h 675"/>
                <a:gd name="T76" fmla="*/ 0 w 345"/>
                <a:gd name="T77" fmla="*/ 0 h 675"/>
                <a:gd name="T78" fmla="*/ 0 w 345"/>
                <a:gd name="T79" fmla="*/ 0 h 675"/>
                <a:gd name="T80" fmla="*/ 0 w 345"/>
                <a:gd name="T81" fmla="*/ 0 h 675"/>
                <a:gd name="T82" fmla="*/ 0 w 345"/>
                <a:gd name="T83" fmla="*/ 0 h 675"/>
                <a:gd name="T84" fmla="*/ 0 w 345"/>
                <a:gd name="T85" fmla="*/ 0 h 675"/>
                <a:gd name="T86" fmla="*/ 0 w 345"/>
                <a:gd name="T87" fmla="*/ 0 h 675"/>
                <a:gd name="T88" fmla="*/ 0 w 345"/>
                <a:gd name="T89" fmla="*/ 0 h 675"/>
                <a:gd name="T90" fmla="*/ 0 w 345"/>
                <a:gd name="T91" fmla="*/ 0 h 675"/>
                <a:gd name="T92" fmla="*/ 0 w 345"/>
                <a:gd name="T93" fmla="*/ 0 h 675"/>
                <a:gd name="T94" fmla="*/ 0 w 345"/>
                <a:gd name="T95" fmla="*/ 0 h 675"/>
                <a:gd name="T96" fmla="*/ 0 w 345"/>
                <a:gd name="T97" fmla="*/ 0 h 675"/>
                <a:gd name="T98" fmla="*/ 0 w 345"/>
                <a:gd name="T99" fmla="*/ 0 h 675"/>
                <a:gd name="T100" fmla="*/ 0 w 345"/>
                <a:gd name="T101" fmla="*/ 0 h 675"/>
                <a:gd name="T102" fmla="*/ 0 w 345"/>
                <a:gd name="T103" fmla="*/ 0 h 675"/>
                <a:gd name="T104" fmla="*/ 0 w 345"/>
                <a:gd name="T105" fmla="*/ 0 h 675"/>
                <a:gd name="T106" fmla="*/ 0 w 345"/>
                <a:gd name="T107" fmla="*/ 0 h 675"/>
                <a:gd name="T108" fmla="*/ 0 w 345"/>
                <a:gd name="T109" fmla="*/ 0 h 675"/>
                <a:gd name="T110" fmla="*/ 0 w 345"/>
                <a:gd name="T111" fmla="*/ 0 h 675"/>
                <a:gd name="T112" fmla="*/ 0 w 345"/>
                <a:gd name="T113" fmla="*/ 0 h 6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5"/>
                <a:gd name="T172" fmla="*/ 0 h 675"/>
                <a:gd name="T173" fmla="*/ 345 w 345"/>
                <a:gd name="T174" fmla="*/ 675 h 6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5" h="675">
                  <a:moveTo>
                    <a:pt x="324" y="0"/>
                  </a:moveTo>
                  <a:lnTo>
                    <a:pt x="322" y="14"/>
                  </a:lnTo>
                  <a:lnTo>
                    <a:pt x="325" y="28"/>
                  </a:lnTo>
                  <a:lnTo>
                    <a:pt x="333" y="39"/>
                  </a:lnTo>
                  <a:lnTo>
                    <a:pt x="345" y="44"/>
                  </a:lnTo>
                  <a:lnTo>
                    <a:pt x="336" y="49"/>
                  </a:lnTo>
                  <a:lnTo>
                    <a:pt x="323" y="56"/>
                  </a:lnTo>
                  <a:lnTo>
                    <a:pt x="307" y="63"/>
                  </a:lnTo>
                  <a:lnTo>
                    <a:pt x="287" y="72"/>
                  </a:lnTo>
                  <a:lnTo>
                    <a:pt x="267" y="82"/>
                  </a:lnTo>
                  <a:lnTo>
                    <a:pt x="245" y="93"/>
                  </a:lnTo>
                  <a:lnTo>
                    <a:pt x="223" y="103"/>
                  </a:lnTo>
                  <a:lnTo>
                    <a:pt x="200" y="114"/>
                  </a:lnTo>
                  <a:lnTo>
                    <a:pt x="177" y="126"/>
                  </a:lnTo>
                  <a:lnTo>
                    <a:pt x="154" y="137"/>
                  </a:lnTo>
                  <a:lnTo>
                    <a:pt x="134" y="148"/>
                  </a:lnTo>
                  <a:lnTo>
                    <a:pt x="115" y="158"/>
                  </a:lnTo>
                  <a:lnTo>
                    <a:pt x="99" y="167"/>
                  </a:lnTo>
                  <a:lnTo>
                    <a:pt x="85" y="175"/>
                  </a:lnTo>
                  <a:lnTo>
                    <a:pt x="75" y="182"/>
                  </a:lnTo>
                  <a:lnTo>
                    <a:pt x="69" y="188"/>
                  </a:lnTo>
                  <a:lnTo>
                    <a:pt x="59" y="215"/>
                  </a:lnTo>
                  <a:lnTo>
                    <a:pt x="52" y="264"/>
                  </a:lnTo>
                  <a:lnTo>
                    <a:pt x="49" y="328"/>
                  </a:lnTo>
                  <a:lnTo>
                    <a:pt x="47" y="398"/>
                  </a:lnTo>
                  <a:lnTo>
                    <a:pt x="44" y="465"/>
                  </a:lnTo>
                  <a:lnTo>
                    <a:pt x="40" y="523"/>
                  </a:lnTo>
                  <a:lnTo>
                    <a:pt x="33" y="563"/>
                  </a:lnTo>
                  <a:lnTo>
                    <a:pt x="22" y="577"/>
                  </a:lnTo>
                  <a:lnTo>
                    <a:pt x="14" y="675"/>
                  </a:lnTo>
                  <a:lnTo>
                    <a:pt x="5" y="672"/>
                  </a:lnTo>
                  <a:lnTo>
                    <a:pt x="15" y="576"/>
                  </a:lnTo>
                  <a:lnTo>
                    <a:pt x="7" y="557"/>
                  </a:lnTo>
                  <a:lnTo>
                    <a:pt x="2" y="513"/>
                  </a:lnTo>
                  <a:lnTo>
                    <a:pt x="0" y="451"/>
                  </a:lnTo>
                  <a:lnTo>
                    <a:pt x="1" y="379"/>
                  </a:lnTo>
                  <a:lnTo>
                    <a:pt x="4" y="304"/>
                  </a:lnTo>
                  <a:lnTo>
                    <a:pt x="9" y="237"/>
                  </a:lnTo>
                  <a:lnTo>
                    <a:pt x="17" y="182"/>
                  </a:lnTo>
                  <a:lnTo>
                    <a:pt x="27" y="150"/>
                  </a:lnTo>
                  <a:lnTo>
                    <a:pt x="34" y="140"/>
                  </a:lnTo>
                  <a:lnTo>
                    <a:pt x="46" y="130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103" y="96"/>
                  </a:lnTo>
                  <a:lnTo>
                    <a:pt x="126" y="83"/>
                  </a:lnTo>
                  <a:lnTo>
                    <a:pt x="150" y="72"/>
                  </a:lnTo>
                  <a:lnTo>
                    <a:pt x="176" y="60"/>
                  </a:lnTo>
                  <a:lnTo>
                    <a:pt x="201" y="50"/>
                  </a:lnTo>
                  <a:lnTo>
                    <a:pt x="226" y="39"/>
                  </a:lnTo>
                  <a:lnTo>
                    <a:pt x="249" y="30"/>
                  </a:lnTo>
                  <a:lnTo>
                    <a:pt x="270" y="21"/>
                  </a:lnTo>
                  <a:lnTo>
                    <a:pt x="289" y="13"/>
                  </a:lnTo>
                  <a:lnTo>
                    <a:pt x="305" y="8"/>
                  </a:lnTo>
                  <a:lnTo>
                    <a:pt x="317" y="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0" name="Freeform 30"/>
            <p:cNvSpPr>
              <a:spLocks/>
            </p:cNvSpPr>
            <p:nvPr/>
          </p:nvSpPr>
          <p:spPr bwMode="auto">
            <a:xfrm>
              <a:off x="3003" y="2515"/>
              <a:ext cx="74" cy="59"/>
            </a:xfrm>
            <a:custGeom>
              <a:avLst/>
              <a:gdLst>
                <a:gd name="T0" fmla="*/ 0 w 448"/>
                <a:gd name="T1" fmla="*/ 0 h 410"/>
                <a:gd name="T2" fmla="*/ 0 w 448"/>
                <a:gd name="T3" fmla="*/ 0 h 410"/>
                <a:gd name="T4" fmla="*/ 0 w 448"/>
                <a:gd name="T5" fmla="*/ 0 h 410"/>
                <a:gd name="T6" fmla="*/ 0 w 448"/>
                <a:gd name="T7" fmla="*/ 0 h 410"/>
                <a:gd name="T8" fmla="*/ 0 w 448"/>
                <a:gd name="T9" fmla="*/ 0 h 410"/>
                <a:gd name="T10" fmla="*/ 0 w 448"/>
                <a:gd name="T11" fmla="*/ 0 h 410"/>
                <a:gd name="T12" fmla="*/ 0 w 448"/>
                <a:gd name="T13" fmla="*/ 0 h 410"/>
                <a:gd name="T14" fmla="*/ 0 w 448"/>
                <a:gd name="T15" fmla="*/ 0 h 410"/>
                <a:gd name="T16" fmla="*/ 0 w 448"/>
                <a:gd name="T17" fmla="*/ 0 h 410"/>
                <a:gd name="T18" fmla="*/ 0 w 448"/>
                <a:gd name="T19" fmla="*/ 0 h 410"/>
                <a:gd name="T20" fmla="*/ 0 w 448"/>
                <a:gd name="T21" fmla="*/ 0 h 410"/>
                <a:gd name="T22" fmla="*/ 0 w 448"/>
                <a:gd name="T23" fmla="*/ 0 h 410"/>
                <a:gd name="T24" fmla="*/ 0 w 448"/>
                <a:gd name="T25" fmla="*/ 0 h 410"/>
                <a:gd name="T26" fmla="*/ 0 w 448"/>
                <a:gd name="T27" fmla="*/ 0 h 410"/>
                <a:gd name="T28" fmla="*/ 0 w 448"/>
                <a:gd name="T29" fmla="*/ 0 h 410"/>
                <a:gd name="T30" fmla="*/ 0 w 448"/>
                <a:gd name="T31" fmla="*/ 0 h 410"/>
                <a:gd name="T32" fmla="*/ 0 w 448"/>
                <a:gd name="T33" fmla="*/ 0 h 410"/>
                <a:gd name="T34" fmla="*/ 0 w 448"/>
                <a:gd name="T35" fmla="*/ 0 h 410"/>
                <a:gd name="T36" fmla="*/ 0 w 448"/>
                <a:gd name="T37" fmla="*/ 0 h 410"/>
                <a:gd name="T38" fmla="*/ 0 w 448"/>
                <a:gd name="T39" fmla="*/ 0 h 410"/>
                <a:gd name="T40" fmla="*/ 0 w 448"/>
                <a:gd name="T41" fmla="*/ 0 h 410"/>
                <a:gd name="T42" fmla="*/ 0 w 448"/>
                <a:gd name="T43" fmla="*/ 0 h 410"/>
                <a:gd name="T44" fmla="*/ 0 w 448"/>
                <a:gd name="T45" fmla="*/ 0 h 410"/>
                <a:gd name="T46" fmla="*/ 0 w 448"/>
                <a:gd name="T47" fmla="*/ 0 h 410"/>
                <a:gd name="T48" fmla="*/ 0 w 448"/>
                <a:gd name="T49" fmla="*/ 0 h 410"/>
                <a:gd name="T50" fmla="*/ 0 w 448"/>
                <a:gd name="T51" fmla="*/ 0 h 410"/>
                <a:gd name="T52" fmla="*/ 0 w 448"/>
                <a:gd name="T53" fmla="*/ 0 h 410"/>
                <a:gd name="T54" fmla="*/ 0 w 448"/>
                <a:gd name="T55" fmla="*/ 0 h 410"/>
                <a:gd name="T56" fmla="*/ 0 w 448"/>
                <a:gd name="T57" fmla="*/ 0 h 410"/>
                <a:gd name="T58" fmla="*/ 0 w 448"/>
                <a:gd name="T59" fmla="*/ 0 h 410"/>
                <a:gd name="T60" fmla="*/ 0 w 448"/>
                <a:gd name="T61" fmla="*/ 0 h 410"/>
                <a:gd name="T62" fmla="*/ 0 w 448"/>
                <a:gd name="T63" fmla="*/ 0 h 410"/>
                <a:gd name="T64" fmla="*/ 0 w 448"/>
                <a:gd name="T65" fmla="*/ 0 h 410"/>
                <a:gd name="T66" fmla="*/ 0 w 448"/>
                <a:gd name="T67" fmla="*/ 0 h 410"/>
                <a:gd name="T68" fmla="*/ 0 w 448"/>
                <a:gd name="T69" fmla="*/ 0 h 410"/>
                <a:gd name="T70" fmla="*/ 0 w 448"/>
                <a:gd name="T71" fmla="*/ 0 h 410"/>
                <a:gd name="T72" fmla="*/ 0 w 448"/>
                <a:gd name="T73" fmla="*/ 0 h 410"/>
                <a:gd name="T74" fmla="*/ 0 w 448"/>
                <a:gd name="T75" fmla="*/ 0 h 410"/>
                <a:gd name="T76" fmla="*/ 0 w 448"/>
                <a:gd name="T77" fmla="*/ 0 h 410"/>
                <a:gd name="T78" fmla="*/ 0 w 448"/>
                <a:gd name="T79" fmla="*/ 0 h 410"/>
                <a:gd name="T80" fmla="*/ 0 w 448"/>
                <a:gd name="T81" fmla="*/ 0 h 410"/>
                <a:gd name="T82" fmla="*/ 0 w 448"/>
                <a:gd name="T83" fmla="*/ 0 h 410"/>
                <a:gd name="T84" fmla="*/ 0 w 448"/>
                <a:gd name="T85" fmla="*/ 0 h 410"/>
                <a:gd name="T86" fmla="*/ 0 w 448"/>
                <a:gd name="T87" fmla="*/ 0 h 410"/>
                <a:gd name="T88" fmla="*/ 0 w 448"/>
                <a:gd name="T89" fmla="*/ 0 h 410"/>
                <a:gd name="T90" fmla="*/ 0 w 448"/>
                <a:gd name="T91" fmla="*/ 0 h 410"/>
                <a:gd name="T92" fmla="*/ 0 w 448"/>
                <a:gd name="T93" fmla="*/ 0 h 410"/>
                <a:gd name="T94" fmla="*/ 0 w 448"/>
                <a:gd name="T95" fmla="*/ 0 h 410"/>
                <a:gd name="T96" fmla="*/ 0 w 448"/>
                <a:gd name="T97" fmla="*/ 0 h 410"/>
                <a:gd name="T98" fmla="*/ 0 w 448"/>
                <a:gd name="T99" fmla="*/ 0 h 410"/>
                <a:gd name="T100" fmla="*/ 0 w 448"/>
                <a:gd name="T101" fmla="*/ 0 h 410"/>
                <a:gd name="T102" fmla="*/ 0 w 448"/>
                <a:gd name="T103" fmla="*/ 0 h 410"/>
                <a:gd name="T104" fmla="*/ 0 w 448"/>
                <a:gd name="T105" fmla="*/ 0 h 410"/>
                <a:gd name="T106" fmla="*/ 0 w 448"/>
                <a:gd name="T107" fmla="*/ 0 h 410"/>
                <a:gd name="T108" fmla="*/ 0 w 448"/>
                <a:gd name="T109" fmla="*/ 0 h 410"/>
                <a:gd name="T110" fmla="*/ 0 w 448"/>
                <a:gd name="T111" fmla="*/ 0 h 410"/>
                <a:gd name="T112" fmla="*/ 0 w 448"/>
                <a:gd name="T113" fmla="*/ 0 h 4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8"/>
                <a:gd name="T172" fmla="*/ 0 h 410"/>
                <a:gd name="T173" fmla="*/ 448 w 448"/>
                <a:gd name="T174" fmla="*/ 410 h 4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8" h="410">
                  <a:moveTo>
                    <a:pt x="448" y="98"/>
                  </a:moveTo>
                  <a:lnTo>
                    <a:pt x="444" y="102"/>
                  </a:lnTo>
                  <a:lnTo>
                    <a:pt x="438" y="112"/>
                  </a:lnTo>
                  <a:lnTo>
                    <a:pt x="435" y="128"/>
                  </a:lnTo>
                  <a:lnTo>
                    <a:pt x="441" y="147"/>
                  </a:lnTo>
                  <a:lnTo>
                    <a:pt x="431" y="145"/>
                  </a:lnTo>
                  <a:lnTo>
                    <a:pt x="418" y="140"/>
                  </a:lnTo>
                  <a:lnTo>
                    <a:pt x="400" y="135"/>
                  </a:lnTo>
                  <a:lnTo>
                    <a:pt x="381" y="128"/>
                  </a:lnTo>
                  <a:lnTo>
                    <a:pt x="359" y="121"/>
                  </a:lnTo>
                  <a:lnTo>
                    <a:pt x="336" y="112"/>
                  </a:lnTo>
                  <a:lnTo>
                    <a:pt x="313" y="105"/>
                  </a:lnTo>
                  <a:lnTo>
                    <a:pt x="287" y="96"/>
                  </a:lnTo>
                  <a:lnTo>
                    <a:pt x="263" y="88"/>
                  </a:lnTo>
                  <a:lnTo>
                    <a:pt x="240" y="80"/>
                  </a:lnTo>
                  <a:lnTo>
                    <a:pt x="218" y="72"/>
                  </a:lnTo>
                  <a:lnTo>
                    <a:pt x="197" y="67"/>
                  </a:lnTo>
                  <a:lnTo>
                    <a:pt x="179" y="61"/>
                  </a:lnTo>
                  <a:lnTo>
                    <a:pt x="163" y="58"/>
                  </a:lnTo>
                  <a:lnTo>
                    <a:pt x="151" y="57"/>
                  </a:lnTo>
                  <a:lnTo>
                    <a:pt x="143" y="57"/>
                  </a:lnTo>
                  <a:lnTo>
                    <a:pt x="130" y="70"/>
                  </a:lnTo>
                  <a:lnTo>
                    <a:pt x="116" y="101"/>
                  </a:lnTo>
                  <a:lnTo>
                    <a:pt x="102" y="145"/>
                  </a:lnTo>
                  <a:lnTo>
                    <a:pt x="87" y="194"/>
                  </a:lnTo>
                  <a:lnTo>
                    <a:pt x="73" y="242"/>
                  </a:lnTo>
                  <a:lnTo>
                    <a:pt x="59" y="285"/>
                  </a:lnTo>
                  <a:lnTo>
                    <a:pt x="46" y="313"/>
                  </a:lnTo>
                  <a:lnTo>
                    <a:pt x="35" y="323"/>
                  </a:lnTo>
                  <a:lnTo>
                    <a:pt x="8" y="410"/>
                  </a:lnTo>
                  <a:lnTo>
                    <a:pt x="0" y="407"/>
                  </a:lnTo>
                  <a:lnTo>
                    <a:pt x="25" y="320"/>
                  </a:lnTo>
                  <a:lnTo>
                    <a:pt x="19" y="306"/>
                  </a:lnTo>
                  <a:lnTo>
                    <a:pt x="22" y="270"/>
                  </a:lnTo>
                  <a:lnTo>
                    <a:pt x="32" y="222"/>
                  </a:lnTo>
                  <a:lnTo>
                    <a:pt x="48" y="168"/>
                  </a:lnTo>
                  <a:lnTo>
                    <a:pt x="68" y="112"/>
                  </a:lnTo>
                  <a:lnTo>
                    <a:pt x="89" y="61"/>
                  </a:lnTo>
                  <a:lnTo>
                    <a:pt x="110" y="24"/>
                  </a:lnTo>
                  <a:lnTo>
                    <a:pt x="130" y="4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79" y="3"/>
                  </a:lnTo>
                  <a:lnTo>
                    <a:pt x="202" y="8"/>
                  </a:lnTo>
                  <a:lnTo>
                    <a:pt x="227" y="15"/>
                  </a:lnTo>
                  <a:lnTo>
                    <a:pt x="253" y="22"/>
                  </a:lnTo>
                  <a:lnTo>
                    <a:pt x="280" y="31"/>
                  </a:lnTo>
                  <a:lnTo>
                    <a:pt x="309" y="41"/>
                  </a:lnTo>
                  <a:lnTo>
                    <a:pt x="335" y="51"/>
                  </a:lnTo>
                  <a:lnTo>
                    <a:pt x="361" y="61"/>
                  </a:lnTo>
                  <a:lnTo>
                    <a:pt x="384" y="71"/>
                  </a:lnTo>
                  <a:lnTo>
                    <a:pt x="405" y="79"/>
                  </a:lnTo>
                  <a:lnTo>
                    <a:pt x="423" y="87"/>
                  </a:lnTo>
                  <a:lnTo>
                    <a:pt x="437" y="92"/>
                  </a:lnTo>
                  <a:lnTo>
                    <a:pt x="445" y="97"/>
                  </a:lnTo>
                  <a:lnTo>
                    <a:pt x="448" y="9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1" name="Freeform 31"/>
            <p:cNvSpPr>
              <a:spLocks/>
            </p:cNvSpPr>
            <p:nvPr/>
          </p:nvSpPr>
          <p:spPr bwMode="auto">
            <a:xfrm>
              <a:off x="3021" y="2458"/>
              <a:ext cx="59" cy="64"/>
            </a:xfrm>
            <a:custGeom>
              <a:avLst/>
              <a:gdLst>
                <a:gd name="T0" fmla="*/ 0 w 358"/>
                <a:gd name="T1" fmla="*/ 0 h 451"/>
                <a:gd name="T2" fmla="*/ 0 w 358"/>
                <a:gd name="T3" fmla="*/ 0 h 451"/>
                <a:gd name="T4" fmla="*/ 0 w 358"/>
                <a:gd name="T5" fmla="*/ 0 h 451"/>
                <a:gd name="T6" fmla="*/ 0 w 358"/>
                <a:gd name="T7" fmla="*/ 0 h 451"/>
                <a:gd name="T8" fmla="*/ 0 w 358"/>
                <a:gd name="T9" fmla="*/ 0 h 451"/>
                <a:gd name="T10" fmla="*/ 0 w 358"/>
                <a:gd name="T11" fmla="*/ 0 h 451"/>
                <a:gd name="T12" fmla="*/ 0 w 358"/>
                <a:gd name="T13" fmla="*/ 0 h 451"/>
                <a:gd name="T14" fmla="*/ 0 w 358"/>
                <a:gd name="T15" fmla="*/ 0 h 451"/>
                <a:gd name="T16" fmla="*/ 0 w 358"/>
                <a:gd name="T17" fmla="*/ 0 h 451"/>
                <a:gd name="T18" fmla="*/ 0 w 358"/>
                <a:gd name="T19" fmla="*/ 0 h 451"/>
                <a:gd name="T20" fmla="*/ 0 w 358"/>
                <a:gd name="T21" fmla="*/ 0 h 451"/>
                <a:gd name="T22" fmla="*/ 0 w 358"/>
                <a:gd name="T23" fmla="*/ 0 h 451"/>
                <a:gd name="T24" fmla="*/ 0 w 358"/>
                <a:gd name="T25" fmla="*/ 0 h 451"/>
                <a:gd name="T26" fmla="*/ 0 w 358"/>
                <a:gd name="T27" fmla="*/ 0 h 451"/>
                <a:gd name="T28" fmla="*/ 0 w 358"/>
                <a:gd name="T29" fmla="*/ 0 h 451"/>
                <a:gd name="T30" fmla="*/ 0 w 358"/>
                <a:gd name="T31" fmla="*/ 0 h 451"/>
                <a:gd name="T32" fmla="*/ 0 w 358"/>
                <a:gd name="T33" fmla="*/ 0 h 451"/>
                <a:gd name="T34" fmla="*/ 0 w 358"/>
                <a:gd name="T35" fmla="*/ 0 h 451"/>
                <a:gd name="T36" fmla="*/ 0 w 358"/>
                <a:gd name="T37" fmla="*/ 0 h 451"/>
                <a:gd name="T38" fmla="*/ 0 w 358"/>
                <a:gd name="T39" fmla="*/ 0 h 451"/>
                <a:gd name="T40" fmla="*/ 0 w 358"/>
                <a:gd name="T41" fmla="*/ 0 h 451"/>
                <a:gd name="T42" fmla="*/ 0 w 358"/>
                <a:gd name="T43" fmla="*/ 0 h 451"/>
                <a:gd name="T44" fmla="*/ 0 w 358"/>
                <a:gd name="T45" fmla="*/ 0 h 451"/>
                <a:gd name="T46" fmla="*/ 0 w 358"/>
                <a:gd name="T47" fmla="*/ 0 h 451"/>
                <a:gd name="T48" fmla="*/ 0 w 358"/>
                <a:gd name="T49" fmla="*/ 0 h 451"/>
                <a:gd name="T50" fmla="*/ 0 w 358"/>
                <a:gd name="T51" fmla="*/ 0 h 451"/>
                <a:gd name="T52" fmla="*/ 0 w 358"/>
                <a:gd name="T53" fmla="*/ 0 h 451"/>
                <a:gd name="T54" fmla="*/ 0 w 358"/>
                <a:gd name="T55" fmla="*/ 0 h 451"/>
                <a:gd name="T56" fmla="*/ 0 w 358"/>
                <a:gd name="T57" fmla="*/ 0 h 451"/>
                <a:gd name="T58" fmla="*/ 0 w 358"/>
                <a:gd name="T59" fmla="*/ 0 h 451"/>
                <a:gd name="T60" fmla="*/ 0 w 358"/>
                <a:gd name="T61" fmla="*/ 0 h 451"/>
                <a:gd name="T62" fmla="*/ 0 w 358"/>
                <a:gd name="T63" fmla="*/ 0 h 451"/>
                <a:gd name="T64" fmla="*/ 0 w 358"/>
                <a:gd name="T65" fmla="*/ 0 h 451"/>
                <a:gd name="T66" fmla="*/ 0 w 358"/>
                <a:gd name="T67" fmla="*/ 0 h 451"/>
                <a:gd name="T68" fmla="*/ 0 w 358"/>
                <a:gd name="T69" fmla="*/ 0 h 451"/>
                <a:gd name="T70" fmla="*/ 0 w 358"/>
                <a:gd name="T71" fmla="*/ 0 h 451"/>
                <a:gd name="T72" fmla="*/ 0 w 358"/>
                <a:gd name="T73" fmla="*/ 0 h 451"/>
                <a:gd name="T74" fmla="*/ 0 w 358"/>
                <a:gd name="T75" fmla="*/ 0 h 451"/>
                <a:gd name="T76" fmla="*/ 0 w 358"/>
                <a:gd name="T77" fmla="*/ 0 h 451"/>
                <a:gd name="T78" fmla="*/ 0 w 358"/>
                <a:gd name="T79" fmla="*/ 0 h 451"/>
                <a:gd name="T80" fmla="*/ 0 w 358"/>
                <a:gd name="T81" fmla="*/ 0 h 451"/>
                <a:gd name="T82" fmla="*/ 0 w 358"/>
                <a:gd name="T83" fmla="*/ 0 h 451"/>
                <a:gd name="T84" fmla="*/ 0 w 358"/>
                <a:gd name="T85" fmla="*/ 0 h 451"/>
                <a:gd name="T86" fmla="*/ 0 w 358"/>
                <a:gd name="T87" fmla="*/ 0 h 451"/>
                <a:gd name="T88" fmla="*/ 0 w 358"/>
                <a:gd name="T89" fmla="*/ 0 h 451"/>
                <a:gd name="T90" fmla="*/ 0 w 358"/>
                <a:gd name="T91" fmla="*/ 0 h 451"/>
                <a:gd name="T92" fmla="*/ 0 w 358"/>
                <a:gd name="T93" fmla="*/ 0 h 451"/>
                <a:gd name="T94" fmla="*/ 0 w 358"/>
                <a:gd name="T95" fmla="*/ 0 h 451"/>
                <a:gd name="T96" fmla="*/ 0 w 358"/>
                <a:gd name="T97" fmla="*/ 0 h 451"/>
                <a:gd name="T98" fmla="*/ 0 w 358"/>
                <a:gd name="T99" fmla="*/ 0 h 451"/>
                <a:gd name="T100" fmla="*/ 0 w 358"/>
                <a:gd name="T101" fmla="*/ 0 h 451"/>
                <a:gd name="T102" fmla="*/ 0 w 358"/>
                <a:gd name="T103" fmla="*/ 0 h 451"/>
                <a:gd name="T104" fmla="*/ 0 w 358"/>
                <a:gd name="T105" fmla="*/ 0 h 451"/>
                <a:gd name="T106" fmla="*/ 0 w 358"/>
                <a:gd name="T107" fmla="*/ 0 h 451"/>
                <a:gd name="T108" fmla="*/ 0 w 358"/>
                <a:gd name="T109" fmla="*/ 0 h 451"/>
                <a:gd name="T110" fmla="*/ 0 w 358"/>
                <a:gd name="T111" fmla="*/ 0 h 451"/>
                <a:gd name="T112" fmla="*/ 0 w 358"/>
                <a:gd name="T113" fmla="*/ 0 h 4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8"/>
                <a:gd name="T172" fmla="*/ 0 h 451"/>
                <a:gd name="T173" fmla="*/ 358 w 358"/>
                <a:gd name="T174" fmla="*/ 451 h 4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8" h="451">
                  <a:moveTo>
                    <a:pt x="341" y="451"/>
                  </a:moveTo>
                  <a:lnTo>
                    <a:pt x="335" y="449"/>
                  </a:lnTo>
                  <a:lnTo>
                    <a:pt x="325" y="446"/>
                  </a:lnTo>
                  <a:lnTo>
                    <a:pt x="312" y="440"/>
                  </a:lnTo>
                  <a:lnTo>
                    <a:pt x="294" y="432"/>
                  </a:lnTo>
                  <a:lnTo>
                    <a:pt x="276" y="425"/>
                  </a:lnTo>
                  <a:lnTo>
                    <a:pt x="255" y="415"/>
                  </a:lnTo>
                  <a:lnTo>
                    <a:pt x="233" y="405"/>
                  </a:lnTo>
                  <a:lnTo>
                    <a:pt x="210" y="394"/>
                  </a:lnTo>
                  <a:lnTo>
                    <a:pt x="188" y="382"/>
                  </a:lnTo>
                  <a:lnTo>
                    <a:pt x="165" y="371"/>
                  </a:lnTo>
                  <a:lnTo>
                    <a:pt x="144" y="360"/>
                  </a:lnTo>
                  <a:lnTo>
                    <a:pt x="125" y="350"/>
                  </a:lnTo>
                  <a:lnTo>
                    <a:pt x="109" y="340"/>
                  </a:lnTo>
                  <a:lnTo>
                    <a:pt x="95" y="332"/>
                  </a:lnTo>
                  <a:lnTo>
                    <a:pt x="85" y="325"/>
                  </a:lnTo>
                  <a:lnTo>
                    <a:pt x="79" y="319"/>
                  </a:lnTo>
                  <a:lnTo>
                    <a:pt x="70" y="301"/>
                  </a:lnTo>
                  <a:lnTo>
                    <a:pt x="59" y="271"/>
                  </a:lnTo>
                  <a:lnTo>
                    <a:pt x="49" y="232"/>
                  </a:lnTo>
                  <a:lnTo>
                    <a:pt x="40" y="190"/>
                  </a:lnTo>
                  <a:lnTo>
                    <a:pt x="34" y="149"/>
                  </a:lnTo>
                  <a:lnTo>
                    <a:pt x="32" y="114"/>
                  </a:lnTo>
                  <a:lnTo>
                    <a:pt x="35" y="89"/>
                  </a:lnTo>
                  <a:lnTo>
                    <a:pt x="44" y="8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54" y="79"/>
                  </a:lnTo>
                  <a:lnTo>
                    <a:pt x="64" y="91"/>
                  </a:lnTo>
                  <a:lnTo>
                    <a:pt x="74" y="114"/>
                  </a:lnTo>
                  <a:lnTo>
                    <a:pt x="83" y="143"/>
                  </a:lnTo>
                  <a:lnTo>
                    <a:pt x="90" y="176"/>
                  </a:lnTo>
                  <a:lnTo>
                    <a:pt x="97" y="211"/>
                  </a:lnTo>
                  <a:lnTo>
                    <a:pt x="103" y="242"/>
                  </a:lnTo>
                  <a:lnTo>
                    <a:pt x="108" y="269"/>
                  </a:lnTo>
                  <a:lnTo>
                    <a:pt x="113" y="287"/>
                  </a:lnTo>
                  <a:lnTo>
                    <a:pt x="118" y="294"/>
                  </a:lnTo>
                  <a:lnTo>
                    <a:pt x="126" y="301"/>
                  </a:lnTo>
                  <a:lnTo>
                    <a:pt x="138" y="310"/>
                  </a:lnTo>
                  <a:lnTo>
                    <a:pt x="153" y="319"/>
                  </a:lnTo>
                  <a:lnTo>
                    <a:pt x="170" y="328"/>
                  </a:lnTo>
                  <a:lnTo>
                    <a:pt x="189" y="338"/>
                  </a:lnTo>
                  <a:lnTo>
                    <a:pt x="210" y="348"/>
                  </a:lnTo>
                  <a:lnTo>
                    <a:pt x="230" y="358"/>
                  </a:lnTo>
                  <a:lnTo>
                    <a:pt x="251" y="368"/>
                  </a:lnTo>
                  <a:lnTo>
                    <a:pt x="272" y="377"/>
                  </a:lnTo>
                  <a:lnTo>
                    <a:pt x="291" y="385"/>
                  </a:lnTo>
                  <a:lnTo>
                    <a:pt x="310" y="392"/>
                  </a:lnTo>
                  <a:lnTo>
                    <a:pt x="327" y="399"/>
                  </a:lnTo>
                  <a:lnTo>
                    <a:pt x="340" y="406"/>
                  </a:lnTo>
                  <a:lnTo>
                    <a:pt x="351" y="409"/>
                  </a:lnTo>
                  <a:lnTo>
                    <a:pt x="358" y="412"/>
                  </a:lnTo>
                  <a:lnTo>
                    <a:pt x="349" y="419"/>
                  </a:lnTo>
                  <a:lnTo>
                    <a:pt x="343" y="429"/>
                  </a:lnTo>
                  <a:lnTo>
                    <a:pt x="340" y="440"/>
                  </a:lnTo>
                  <a:lnTo>
                    <a:pt x="341" y="45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2" name="Freeform 32"/>
            <p:cNvSpPr>
              <a:spLocks/>
            </p:cNvSpPr>
            <p:nvPr/>
          </p:nvSpPr>
          <p:spPr bwMode="auto">
            <a:xfrm>
              <a:off x="3155" y="2551"/>
              <a:ext cx="10" cy="10"/>
            </a:xfrm>
            <a:custGeom>
              <a:avLst/>
              <a:gdLst>
                <a:gd name="T0" fmla="*/ 0 w 58"/>
                <a:gd name="T1" fmla="*/ 0 h 65"/>
                <a:gd name="T2" fmla="*/ 0 w 58"/>
                <a:gd name="T3" fmla="*/ 0 h 65"/>
                <a:gd name="T4" fmla="*/ 0 w 58"/>
                <a:gd name="T5" fmla="*/ 0 h 65"/>
                <a:gd name="T6" fmla="*/ 0 w 58"/>
                <a:gd name="T7" fmla="*/ 0 h 65"/>
                <a:gd name="T8" fmla="*/ 0 w 58"/>
                <a:gd name="T9" fmla="*/ 0 h 65"/>
                <a:gd name="T10" fmla="*/ 0 w 58"/>
                <a:gd name="T11" fmla="*/ 0 h 65"/>
                <a:gd name="T12" fmla="*/ 0 w 58"/>
                <a:gd name="T13" fmla="*/ 0 h 65"/>
                <a:gd name="T14" fmla="*/ 0 w 58"/>
                <a:gd name="T15" fmla="*/ 0 h 65"/>
                <a:gd name="T16" fmla="*/ 0 w 58"/>
                <a:gd name="T17" fmla="*/ 0 h 65"/>
                <a:gd name="T18" fmla="*/ 0 w 58"/>
                <a:gd name="T19" fmla="*/ 0 h 65"/>
                <a:gd name="T20" fmla="*/ 0 w 58"/>
                <a:gd name="T21" fmla="*/ 0 h 65"/>
                <a:gd name="T22" fmla="*/ 0 w 58"/>
                <a:gd name="T23" fmla="*/ 0 h 65"/>
                <a:gd name="T24" fmla="*/ 0 w 58"/>
                <a:gd name="T25" fmla="*/ 0 h 65"/>
                <a:gd name="T26" fmla="*/ 0 w 58"/>
                <a:gd name="T27" fmla="*/ 0 h 65"/>
                <a:gd name="T28" fmla="*/ 0 w 58"/>
                <a:gd name="T29" fmla="*/ 0 h 65"/>
                <a:gd name="T30" fmla="*/ 0 w 58"/>
                <a:gd name="T31" fmla="*/ 0 h 65"/>
                <a:gd name="T32" fmla="*/ 0 w 58"/>
                <a:gd name="T33" fmla="*/ 0 h 65"/>
                <a:gd name="T34" fmla="*/ 0 w 58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65"/>
                <a:gd name="T56" fmla="*/ 58 w 58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65">
                  <a:moveTo>
                    <a:pt x="28" y="65"/>
                  </a:moveTo>
                  <a:lnTo>
                    <a:pt x="17" y="63"/>
                  </a:lnTo>
                  <a:lnTo>
                    <a:pt x="8" y="56"/>
                  </a:lnTo>
                  <a:lnTo>
                    <a:pt x="2" y="46"/>
                  </a:lnTo>
                  <a:lnTo>
                    <a:pt x="0" y="34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1" y="3"/>
                  </a:lnTo>
                  <a:lnTo>
                    <a:pt x="50" y="10"/>
                  </a:lnTo>
                  <a:lnTo>
                    <a:pt x="56" y="20"/>
                  </a:lnTo>
                  <a:lnTo>
                    <a:pt x="58" y="33"/>
                  </a:lnTo>
                  <a:lnTo>
                    <a:pt x="56" y="45"/>
                  </a:lnTo>
                  <a:lnTo>
                    <a:pt x="50" y="55"/>
                  </a:lnTo>
                  <a:lnTo>
                    <a:pt x="41" y="63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3" name="Freeform 33"/>
            <p:cNvSpPr>
              <a:spLocks/>
            </p:cNvSpPr>
            <p:nvPr/>
          </p:nvSpPr>
          <p:spPr bwMode="auto">
            <a:xfrm>
              <a:off x="3156" y="2529"/>
              <a:ext cx="10" cy="9"/>
            </a:xfrm>
            <a:custGeom>
              <a:avLst/>
              <a:gdLst>
                <a:gd name="T0" fmla="*/ 0 w 58"/>
                <a:gd name="T1" fmla="*/ 0 h 66"/>
                <a:gd name="T2" fmla="*/ 0 w 58"/>
                <a:gd name="T3" fmla="*/ 0 h 66"/>
                <a:gd name="T4" fmla="*/ 0 w 58"/>
                <a:gd name="T5" fmla="*/ 0 h 66"/>
                <a:gd name="T6" fmla="*/ 0 w 58"/>
                <a:gd name="T7" fmla="*/ 0 h 66"/>
                <a:gd name="T8" fmla="*/ 0 w 58"/>
                <a:gd name="T9" fmla="*/ 0 h 66"/>
                <a:gd name="T10" fmla="*/ 0 w 58"/>
                <a:gd name="T11" fmla="*/ 0 h 66"/>
                <a:gd name="T12" fmla="*/ 0 w 58"/>
                <a:gd name="T13" fmla="*/ 0 h 66"/>
                <a:gd name="T14" fmla="*/ 0 w 58"/>
                <a:gd name="T15" fmla="*/ 0 h 66"/>
                <a:gd name="T16" fmla="*/ 0 w 58"/>
                <a:gd name="T17" fmla="*/ 0 h 66"/>
                <a:gd name="T18" fmla="*/ 0 w 58"/>
                <a:gd name="T19" fmla="*/ 0 h 66"/>
                <a:gd name="T20" fmla="*/ 0 w 58"/>
                <a:gd name="T21" fmla="*/ 0 h 66"/>
                <a:gd name="T22" fmla="*/ 0 w 58"/>
                <a:gd name="T23" fmla="*/ 0 h 66"/>
                <a:gd name="T24" fmla="*/ 0 w 58"/>
                <a:gd name="T25" fmla="*/ 0 h 66"/>
                <a:gd name="T26" fmla="*/ 0 w 58"/>
                <a:gd name="T27" fmla="*/ 0 h 66"/>
                <a:gd name="T28" fmla="*/ 0 w 58"/>
                <a:gd name="T29" fmla="*/ 0 h 66"/>
                <a:gd name="T30" fmla="*/ 0 w 58"/>
                <a:gd name="T31" fmla="*/ 0 h 66"/>
                <a:gd name="T32" fmla="*/ 0 w 58"/>
                <a:gd name="T33" fmla="*/ 0 h 66"/>
                <a:gd name="T34" fmla="*/ 0 w 58"/>
                <a:gd name="T35" fmla="*/ 0 h 66"/>
                <a:gd name="T36" fmla="*/ 0 w 58"/>
                <a:gd name="T37" fmla="*/ 0 h 66"/>
                <a:gd name="T38" fmla="*/ 0 w 58"/>
                <a:gd name="T39" fmla="*/ 0 h 66"/>
                <a:gd name="T40" fmla="*/ 0 w 58"/>
                <a:gd name="T41" fmla="*/ 0 h 66"/>
                <a:gd name="T42" fmla="*/ 0 w 58"/>
                <a:gd name="T43" fmla="*/ 0 h 66"/>
                <a:gd name="T44" fmla="*/ 0 w 58"/>
                <a:gd name="T45" fmla="*/ 0 h 66"/>
                <a:gd name="T46" fmla="*/ 0 w 58"/>
                <a:gd name="T47" fmla="*/ 0 h 66"/>
                <a:gd name="T48" fmla="*/ 0 w 58"/>
                <a:gd name="T49" fmla="*/ 0 h 66"/>
                <a:gd name="T50" fmla="*/ 0 w 58"/>
                <a:gd name="T51" fmla="*/ 0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6"/>
                <a:gd name="T80" fmla="*/ 58 w 58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6">
                  <a:moveTo>
                    <a:pt x="30" y="66"/>
                  </a:moveTo>
                  <a:lnTo>
                    <a:pt x="24" y="65"/>
                  </a:lnTo>
                  <a:lnTo>
                    <a:pt x="19" y="64"/>
                  </a:lnTo>
                  <a:lnTo>
                    <a:pt x="13" y="61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5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41" y="2"/>
                  </a:lnTo>
                  <a:lnTo>
                    <a:pt x="50" y="10"/>
                  </a:lnTo>
                  <a:lnTo>
                    <a:pt x="56" y="21"/>
                  </a:lnTo>
                  <a:lnTo>
                    <a:pt x="58" y="33"/>
                  </a:lnTo>
                  <a:lnTo>
                    <a:pt x="56" y="46"/>
                  </a:lnTo>
                  <a:lnTo>
                    <a:pt x="50" y="56"/>
                  </a:lnTo>
                  <a:lnTo>
                    <a:pt x="41" y="64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4" name="Freeform 34"/>
            <p:cNvSpPr>
              <a:spLocks/>
            </p:cNvSpPr>
            <p:nvPr/>
          </p:nvSpPr>
          <p:spPr bwMode="auto">
            <a:xfrm>
              <a:off x="3154" y="2518"/>
              <a:ext cx="10" cy="9"/>
            </a:xfrm>
            <a:custGeom>
              <a:avLst/>
              <a:gdLst>
                <a:gd name="T0" fmla="*/ 0 w 57"/>
                <a:gd name="T1" fmla="*/ 0 h 64"/>
                <a:gd name="T2" fmla="*/ 0 w 57"/>
                <a:gd name="T3" fmla="*/ 0 h 64"/>
                <a:gd name="T4" fmla="*/ 0 w 57"/>
                <a:gd name="T5" fmla="*/ 0 h 64"/>
                <a:gd name="T6" fmla="*/ 0 w 57"/>
                <a:gd name="T7" fmla="*/ 0 h 64"/>
                <a:gd name="T8" fmla="*/ 0 w 57"/>
                <a:gd name="T9" fmla="*/ 0 h 64"/>
                <a:gd name="T10" fmla="*/ 0 w 57"/>
                <a:gd name="T11" fmla="*/ 0 h 64"/>
                <a:gd name="T12" fmla="*/ 0 w 57"/>
                <a:gd name="T13" fmla="*/ 0 h 64"/>
                <a:gd name="T14" fmla="*/ 0 w 57"/>
                <a:gd name="T15" fmla="*/ 0 h 64"/>
                <a:gd name="T16" fmla="*/ 0 w 57"/>
                <a:gd name="T17" fmla="*/ 0 h 64"/>
                <a:gd name="T18" fmla="*/ 0 w 57"/>
                <a:gd name="T19" fmla="*/ 0 h 64"/>
                <a:gd name="T20" fmla="*/ 0 w 57"/>
                <a:gd name="T21" fmla="*/ 0 h 64"/>
                <a:gd name="T22" fmla="*/ 0 w 57"/>
                <a:gd name="T23" fmla="*/ 0 h 64"/>
                <a:gd name="T24" fmla="*/ 0 w 57"/>
                <a:gd name="T25" fmla="*/ 0 h 64"/>
                <a:gd name="T26" fmla="*/ 0 w 57"/>
                <a:gd name="T27" fmla="*/ 0 h 64"/>
                <a:gd name="T28" fmla="*/ 0 w 57"/>
                <a:gd name="T29" fmla="*/ 0 h 64"/>
                <a:gd name="T30" fmla="*/ 0 w 57"/>
                <a:gd name="T31" fmla="*/ 0 h 64"/>
                <a:gd name="T32" fmla="*/ 0 w 57"/>
                <a:gd name="T33" fmla="*/ 0 h 64"/>
                <a:gd name="T34" fmla="*/ 0 w 57"/>
                <a:gd name="T35" fmla="*/ 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4"/>
                <a:gd name="T56" fmla="*/ 57 w 57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4">
                  <a:moveTo>
                    <a:pt x="28" y="64"/>
                  </a:moveTo>
                  <a:lnTo>
                    <a:pt x="41" y="62"/>
                  </a:lnTo>
                  <a:lnTo>
                    <a:pt x="50" y="54"/>
                  </a:lnTo>
                  <a:lnTo>
                    <a:pt x="55" y="44"/>
                  </a:lnTo>
                  <a:lnTo>
                    <a:pt x="57" y="32"/>
                  </a:lnTo>
                  <a:lnTo>
                    <a:pt x="55" y="20"/>
                  </a:lnTo>
                  <a:lnTo>
                    <a:pt x="50" y="10"/>
                  </a:lnTo>
                  <a:lnTo>
                    <a:pt x="41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2" y="45"/>
                  </a:lnTo>
                  <a:lnTo>
                    <a:pt x="8" y="55"/>
                  </a:lnTo>
                  <a:lnTo>
                    <a:pt x="17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5" name="Freeform 35"/>
            <p:cNvSpPr>
              <a:spLocks/>
            </p:cNvSpPr>
            <p:nvPr/>
          </p:nvSpPr>
          <p:spPr bwMode="auto">
            <a:xfrm>
              <a:off x="3162" y="2556"/>
              <a:ext cx="58" cy="96"/>
            </a:xfrm>
            <a:custGeom>
              <a:avLst/>
              <a:gdLst>
                <a:gd name="T0" fmla="*/ 0 w 347"/>
                <a:gd name="T1" fmla="*/ 0 h 674"/>
                <a:gd name="T2" fmla="*/ 0 w 347"/>
                <a:gd name="T3" fmla="*/ 0 h 674"/>
                <a:gd name="T4" fmla="*/ 0 w 347"/>
                <a:gd name="T5" fmla="*/ 0 h 674"/>
                <a:gd name="T6" fmla="*/ 0 w 347"/>
                <a:gd name="T7" fmla="*/ 0 h 674"/>
                <a:gd name="T8" fmla="*/ 0 w 347"/>
                <a:gd name="T9" fmla="*/ 0 h 674"/>
                <a:gd name="T10" fmla="*/ 0 w 347"/>
                <a:gd name="T11" fmla="*/ 0 h 674"/>
                <a:gd name="T12" fmla="*/ 0 w 347"/>
                <a:gd name="T13" fmla="*/ 0 h 674"/>
                <a:gd name="T14" fmla="*/ 0 w 347"/>
                <a:gd name="T15" fmla="*/ 0 h 674"/>
                <a:gd name="T16" fmla="*/ 0 w 347"/>
                <a:gd name="T17" fmla="*/ 0 h 674"/>
                <a:gd name="T18" fmla="*/ 0 w 347"/>
                <a:gd name="T19" fmla="*/ 0 h 674"/>
                <a:gd name="T20" fmla="*/ 0 w 347"/>
                <a:gd name="T21" fmla="*/ 0 h 674"/>
                <a:gd name="T22" fmla="*/ 0 w 347"/>
                <a:gd name="T23" fmla="*/ 0 h 674"/>
                <a:gd name="T24" fmla="*/ 0 w 347"/>
                <a:gd name="T25" fmla="*/ 0 h 674"/>
                <a:gd name="T26" fmla="*/ 0 w 347"/>
                <a:gd name="T27" fmla="*/ 0 h 674"/>
                <a:gd name="T28" fmla="*/ 0 w 347"/>
                <a:gd name="T29" fmla="*/ 0 h 674"/>
                <a:gd name="T30" fmla="*/ 0 w 347"/>
                <a:gd name="T31" fmla="*/ 0 h 674"/>
                <a:gd name="T32" fmla="*/ 0 w 347"/>
                <a:gd name="T33" fmla="*/ 0 h 674"/>
                <a:gd name="T34" fmla="*/ 0 w 347"/>
                <a:gd name="T35" fmla="*/ 0 h 674"/>
                <a:gd name="T36" fmla="*/ 0 w 347"/>
                <a:gd name="T37" fmla="*/ 0 h 674"/>
                <a:gd name="T38" fmla="*/ 0 w 347"/>
                <a:gd name="T39" fmla="*/ 0 h 674"/>
                <a:gd name="T40" fmla="*/ 0 w 347"/>
                <a:gd name="T41" fmla="*/ 0 h 674"/>
                <a:gd name="T42" fmla="*/ 0 w 347"/>
                <a:gd name="T43" fmla="*/ 0 h 674"/>
                <a:gd name="T44" fmla="*/ 0 w 347"/>
                <a:gd name="T45" fmla="*/ 0 h 674"/>
                <a:gd name="T46" fmla="*/ 0 w 347"/>
                <a:gd name="T47" fmla="*/ 0 h 674"/>
                <a:gd name="T48" fmla="*/ 0 w 347"/>
                <a:gd name="T49" fmla="*/ 0 h 674"/>
                <a:gd name="T50" fmla="*/ 0 w 347"/>
                <a:gd name="T51" fmla="*/ 0 h 674"/>
                <a:gd name="T52" fmla="*/ 0 w 347"/>
                <a:gd name="T53" fmla="*/ 0 h 674"/>
                <a:gd name="T54" fmla="*/ 0 w 347"/>
                <a:gd name="T55" fmla="*/ 0 h 674"/>
                <a:gd name="T56" fmla="*/ 0 w 347"/>
                <a:gd name="T57" fmla="*/ 0 h 674"/>
                <a:gd name="T58" fmla="*/ 0 w 347"/>
                <a:gd name="T59" fmla="*/ 0 h 674"/>
                <a:gd name="T60" fmla="*/ 0 w 347"/>
                <a:gd name="T61" fmla="*/ 0 h 674"/>
                <a:gd name="T62" fmla="*/ 0 w 347"/>
                <a:gd name="T63" fmla="*/ 0 h 674"/>
                <a:gd name="T64" fmla="*/ 0 w 347"/>
                <a:gd name="T65" fmla="*/ 0 h 674"/>
                <a:gd name="T66" fmla="*/ 0 w 347"/>
                <a:gd name="T67" fmla="*/ 0 h 674"/>
                <a:gd name="T68" fmla="*/ 0 w 347"/>
                <a:gd name="T69" fmla="*/ 0 h 674"/>
                <a:gd name="T70" fmla="*/ 0 w 347"/>
                <a:gd name="T71" fmla="*/ 0 h 674"/>
                <a:gd name="T72" fmla="*/ 0 w 347"/>
                <a:gd name="T73" fmla="*/ 0 h 674"/>
                <a:gd name="T74" fmla="*/ 0 w 347"/>
                <a:gd name="T75" fmla="*/ 0 h 674"/>
                <a:gd name="T76" fmla="*/ 0 w 347"/>
                <a:gd name="T77" fmla="*/ 0 h 674"/>
                <a:gd name="T78" fmla="*/ 0 w 347"/>
                <a:gd name="T79" fmla="*/ 0 h 674"/>
                <a:gd name="T80" fmla="*/ 0 w 347"/>
                <a:gd name="T81" fmla="*/ 0 h 674"/>
                <a:gd name="T82" fmla="*/ 0 w 347"/>
                <a:gd name="T83" fmla="*/ 0 h 674"/>
                <a:gd name="T84" fmla="*/ 0 w 347"/>
                <a:gd name="T85" fmla="*/ 0 h 674"/>
                <a:gd name="T86" fmla="*/ 0 w 347"/>
                <a:gd name="T87" fmla="*/ 0 h 674"/>
                <a:gd name="T88" fmla="*/ 0 w 347"/>
                <a:gd name="T89" fmla="*/ 0 h 674"/>
                <a:gd name="T90" fmla="*/ 0 w 347"/>
                <a:gd name="T91" fmla="*/ 0 h 674"/>
                <a:gd name="T92" fmla="*/ 0 w 347"/>
                <a:gd name="T93" fmla="*/ 0 h 674"/>
                <a:gd name="T94" fmla="*/ 0 w 347"/>
                <a:gd name="T95" fmla="*/ 0 h 674"/>
                <a:gd name="T96" fmla="*/ 0 w 347"/>
                <a:gd name="T97" fmla="*/ 0 h 674"/>
                <a:gd name="T98" fmla="*/ 0 w 347"/>
                <a:gd name="T99" fmla="*/ 0 h 674"/>
                <a:gd name="T100" fmla="*/ 0 w 347"/>
                <a:gd name="T101" fmla="*/ 0 h 674"/>
                <a:gd name="T102" fmla="*/ 0 w 347"/>
                <a:gd name="T103" fmla="*/ 0 h 674"/>
                <a:gd name="T104" fmla="*/ 0 w 347"/>
                <a:gd name="T105" fmla="*/ 0 h 674"/>
                <a:gd name="T106" fmla="*/ 0 w 347"/>
                <a:gd name="T107" fmla="*/ 0 h 674"/>
                <a:gd name="T108" fmla="*/ 0 w 347"/>
                <a:gd name="T109" fmla="*/ 0 h 674"/>
                <a:gd name="T110" fmla="*/ 0 w 347"/>
                <a:gd name="T111" fmla="*/ 0 h 674"/>
                <a:gd name="T112" fmla="*/ 0 w 347"/>
                <a:gd name="T113" fmla="*/ 0 h 674"/>
                <a:gd name="T114" fmla="*/ 0 w 347"/>
                <a:gd name="T115" fmla="*/ 0 h 674"/>
                <a:gd name="T116" fmla="*/ 0 w 347"/>
                <a:gd name="T117" fmla="*/ 0 h 674"/>
                <a:gd name="T118" fmla="*/ 0 w 347"/>
                <a:gd name="T119" fmla="*/ 0 h 674"/>
                <a:gd name="T120" fmla="*/ 0 w 347"/>
                <a:gd name="T121" fmla="*/ 0 h 6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7"/>
                <a:gd name="T184" fmla="*/ 0 h 674"/>
                <a:gd name="T185" fmla="*/ 347 w 347"/>
                <a:gd name="T186" fmla="*/ 674 h 6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7" h="674">
                  <a:moveTo>
                    <a:pt x="23" y="0"/>
                  </a:moveTo>
                  <a:lnTo>
                    <a:pt x="30" y="4"/>
                  </a:lnTo>
                  <a:lnTo>
                    <a:pt x="42" y="8"/>
                  </a:lnTo>
                  <a:lnTo>
                    <a:pt x="58" y="14"/>
                  </a:lnTo>
                  <a:lnTo>
                    <a:pt x="77" y="21"/>
                  </a:lnTo>
                  <a:lnTo>
                    <a:pt x="98" y="30"/>
                  </a:lnTo>
                  <a:lnTo>
                    <a:pt x="121" y="40"/>
                  </a:lnTo>
                  <a:lnTo>
                    <a:pt x="146" y="50"/>
                  </a:lnTo>
                  <a:lnTo>
                    <a:pt x="172" y="61"/>
                  </a:lnTo>
                  <a:lnTo>
                    <a:pt x="197" y="73"/>
                  </a:lnTo>
                  <a:lnTo>
                    <a:pt x="221" y="85"/>
                  </a:lnTo>
                  <a:lnTo>
                    <a:pt x="244" y="96"/>
                  </a:lnTo>
                  <a:lnTo>
                    <a:pt x="265" y="108"/>
                  </a:lnTo>
                  <a:lnTo>
                    <a:pt x="284" y="119"/>
                  </a:lnTo>
                  <a:lnTo>
                    <a:pt x="301" y="130"/>
                  </a:lnTo>
                  <a:lnTo>
                    <a:pt x="313" y="140"/>
                  </a:lnTo>
                  <a:lnTo>
                    <a:pt x="320" y="150"/>
                  </a:lnTo>
                  <a:lnTo>
                    <a:pt x="329" y="184"/>
                  </a:lnTo>
                  <a:lnTo>
                    <a:pt x="337" y="238"/>
                  </a:lnTo>
                  <a:lnTo>
                    <a:pt x="342" y="306"/>
                  </a:lnTo>
                  <a:lnTo>
                    <a:pt x="346" y="380"/>
                  </a:lnTo>
                  <a:lnTo>
                    <a:pt x="347" y="452"/>
                  </a:lnTo>
                  <a:lnTo>
                    <a:pt x="345" y="515"/>
                  </a:lnTo>
                  <a:lnTo>
                    <a:pt x="340" y="559"/>
                  </a:lnTo>
                  <a:lnTo>
                    <a:pt x="333" y="578"/>
                  </a:lnTo>
                  <a:lnTo>
                    <a:pt x="340" y="674"/>
                  </a:lnTo>
                  <a:lnTo>
                    <a:pt x="333" y="674"/>
                  </a:lnTo>
                  <a:lnTo>
                    <a:pt x="323" y="578"/>
                  </a:lnTo>
                  <a:lnTo>
                    <a:pt x="313" y="563"/>
                  </a:lnTo>
                  <a:lnTo>
                    <a:pt x="306" y="525"/>
                  </a:lnTo>
                  <a:lnTo>
                    <a:pt x="302" y="467"/>
                  </a:lnTo>
                  <a:lnTo>
                    <a:pt x="300" y="399"/>
                  </a:lnTo>
                  <a:lnTo>
                    <a:pt x="298" y="329"/>
                  </a:lnTo>
                  <a:lnTo>
                    <a:pt x="294" y="266"/>
                  </a:lnTo>
                  <a:lnTo>
                    <a:pt x="288" y="217"/>
                  </a:lnTo>
                  <a:lnTo>
                    <a:pt x="278" y="189"/>
                  </a:lnTo>
                  <a:lnTo>
                    <a:pt x="272" y="184"/>
                  </a:lnTo>
                  <a:lnTo>
                    <a:pt x="262" y="177"/>
                  </a:lnTo>
                  <a:lnTo>
                    <a:pt x="248" y="169"/>
                  </a:lnTo>
                  <a:lnTo>
                    <a:pt x="232" y="160"/>
                  </a:lnTo>
                  <a:lnTo>
                    <a:pt x="213" y="150"/>
                  </a:lnTo>
                  <a:lnTo>
                    <a:pt x="192" y="139"/>
                  </a:lnTo>
                  <a:lnTo>
                    <a:pt x="170" y="129"/>
                  </a:lnTo>
                  <a:lnTo>
                    <a:pt x="146" y="117"/>
                  </a:lnTo>
                  <a:lnTo>
                    <a:pt x="123" y="106"/>
                  </a:lnTo>
                  <a:lnTo>
                    <a:pt x="100" y="96"/>
                  </a:lnTo>
                  <a:lnTo>
                    <a:pt x="79" y="85"/>
                  </a:lnTo>
                  <a:lnTo>
                    <a:pt x="58" y="75"/>
                  </a:lnTo>
                  <a:lnTo>
                    <a:pt x="39" y="66"/>
                  </a:lnTo>
                  <a:lnTo>
                    <a:pt x="22" y="58"/>
                  </a:lnTo>
                  <a:lnTo>
                    <a:pt x="9" y="51"/>
                  </a:lnTo>
                  <a:lnTo>
                    <a:pt x="0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7" y="35"/>
                  </a:lnTo>
                  <a:lnTo>
                    <a:pt x="21" y="29"/>
                  </a:lnTo>
                  <a:lnTo>
                    <a:pt x="24" y="23"/>
                  </a:lnTo>
                  <a:lnTo>
                    <a:pt x="25" y="15"/>
                  </a:lnTo>
                  <a:lnTo>
                    <a:pt x="25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6" name="Freeform 36"/>
            <p:cNvSpPr>
              <a:spLocks/>
            </p:cNvSpPr>
            <p:nvPr/>
          </p:nvSpPr>
          <p:spPr bwMode="auto">
            <a:xfrm>
              <a:off x="3166" y="2515"/>
              <a:ext cx="74" cy="59"/>
            </a:xfrm>
            <a:custGeom>
              <a:avLst/>
              <a:gdLst>
                <a:gd name="T0" fmla="*/ 0 w 442"/>
                <a:gd name="T1" fmla="*/ 0 h 412"/>
                <a:gd name="T2" fmla="*/ 0 w 442"/>
                <a:gd name="T3" fmla="*/ 0 h 412"/>
                <a:gd name="T4" fmla="*/ 0 w 442"/>
                <a:gd name="T5" fmla="*/ 0 h 412"/>
                <a:gd name="T6" fmla="*/ 0 w 442"/>
                <a:gd name="T7" fmla="*/ 0 h 412"/>
                <a:gd name="T8" fmla="*/ 0 w 442"/>
                <a:gd name="T9" fmla="*/ 0 h 412"/>
                <a:gd name="T10" fmla="*/ 0 w 442"/>
                <a:gd name="T11" fmla="*/ 0 h 412"/>
                <a:gd name="T12" fmla="*/ 0 w 442"/>
                <a:gd name="T13" fmla="*/ 0 h 412"/>
                <a:gd name="T14" fmla="*/ 0 w 442"/>
                <a:gd name="T15" fmla="*/ 0 h 412"/>
                <a:gd name="T16" fmla="*/ 0 w 442"/>
                <a:gd name="T17" fmla="*/ 0 h 412"/>
                <a:gd name="T18" fmla="*/ 0 w 442"/>
                <a:gd name="T19" fmla="*/ 0 h 412"/>
                <a:gd name="T20" fmla="*/ 0 w 442"/>
                <a:gd name="T21" fmla="*/ 0 h 412"/>
                <a:gd name="T22" fmla="*/ 0 w 442"/>
                <a:gd name="T23" fmla="*/ 0 h 412"/>
                <a:gd name="T24" fmla="*/ 0 w 442"/>
                <a:gd name="T25" fmla="*/ 0 h 412"/>
                <a:gd name="T26" fmla="*/ 0 w 442"/>
                <a:gd name="T27" fmla="*/ 0 h 412"/>
                <a:gd name="T28" fmla="*/ 0 w 442"/>
                <a:gd name="T29" fmla="*/ 0 h 412"/>
                <a:gd name="T30" fmla="*/ 0 w 442"/>
                <a:gd name="T31" fmla="*/ 0 h 412"/>
                <a:gd name="T32" fmla="*/ 0 w 442"/>
                <a:gd name="T33" fmla="*/ 0 h 412"/>
                <a:gd name="T34" fmla="*/ 0 w 442"/>
                <a:gd name="T35" fmla="*/ 0 h 412"/>
                <a:gd name="T36" fmla="*/ 0 w 442"/>
                <a:gd name="T37" fmla="*/ 0 h 412"/>
                <a:gd name="T38" fmla="*/ 0 w 442"/>
                <a:gd name="T39" fmla="*/ 0 h 412"/>
                <a:gd name="T40" fmla="*/ 0 w 442"/>
                <a:gd name="T41" fmla="*/ 0 h 412"/>
                <a:gd name="T42" fmla="*/ 0 w 442"/>
                <a:gd name="T43" fmla="*/ 0 h 412"/>
                <a:gd name="T44" fmla="*/ 0 w 442"/>
                <a:gd name="T45" fmla="*/ 0 h 412"/>
                <a:gd name="T46" fmla="*/ 0 w 442"/>
                <a:gd name="T47" fmla="*/ 0 h 412"/>
                <a:gd name="T48" fmla="*/ 0 w 442"/>
                <a:gd name="T49" fmla="*/ 0 h 412"/>
                <a:gd name="T50" fmla="*/ 0 w 442"/>
                <a:gd name="T51" fmla="*/ 0 h 412"/>
                <a:gd name="T52" fmla="*/ 0 w 442"/>
                <a:gd name="T53" fmla="*/ 0 h 412"/>
                <a:gd name="T54" fmla="*/ 0 w 442"/>
                <a:gd name="T55" fmla="*/ 0 h 412"/>
                <a:gd name="T56" fmla="*/ 0 w 442"/>
                <a:gd name="T57" fmla="*/ 0 h 412"/>
                <a:gd name="T58" fmla="*/ 0 w 442"/>
                <a:gd name="T59" fmla="*/ 0 h 412"/>
                <a:gd name="T60" fmla="*/ 0 w 442"/>
                <a:gd name="T61" fmla="*/ 0 h 412"/>
                <a:gd name="T62" fmla="*/ 0 w 442"/>
                <a:gd name="T63" fmla="*/ 0 h 412"/>
                <a:gd name="T64" fmla="*/ 0 w 442"/>
                <a:gd name="T65" fmla="*/ 0 h 412"/>
                <a:gd name="T66" fmla="*/ 0 w 442"/>
                <a:gd name="T67" fmla="*/ 0 h 412"/>
                <a:gd name="T68" fmla="*/ 0 w 442"/>
                <a:gd name="T69" fmla="*/ 0 h 412"/>
                <a:gd name="T70" fmla="*/ 0 w 442"/>
                <a:gd name="T71" fmla="*/ 0 h 412"/>
                <a:gd name="T72" fmla="*/ 0 w 442"/>
                <a:gd name="T73" fmla="*/ 0 h 412"/>
                <a:gd name="T74" fmla="*/ 0 w 442"/>
                <a:gd name="T75" fmla="*/ 0 h 412"/>
                <a:gd name="T76" fmla="*/ 0 w 442"/>
                <a:gd name="T77" fmla="*/ 0 h 412"/>
                <a:gd name="T78" fmla="*/ 0 w 442"/>
                <a:gd name="T79" fmla="*/ 0 h 412"/>
                <a:gd name="T80" fmla="*/ 0 w 442"/>
                <a:gd name="T81" fmla="*/ 0 h 412"/>
                <a:gd name="T82" fmla="*/ 0 w 442"/>
                <a:gd name="T83" fmla="*/ 0 h 412"/>
                <a:gd name="T84" fmla="*/ 0 w 442"/>
                <a:gd name="T85" fmla="*/ 0 h 412"/>
                <a:gd name="T86" fmla="*/ 0 w 442"/>
                <a:gd name="T87" fmla="*/ 0 h 412"/>
                <a:gd name="T88" fmla="*/ 0 w 442"/>
                <a:gd name="T89" fmla="*/ 0 h 412"/>
                <a:gd name="T90" fmla="*/ 0 w 442"/>
                <a:gd name="T91" fmla="*/ 0 h 412"/>
                <a:gd name="T92" fmla="*/ 0 w 442"/>
                <a:gd name="T93" fmla="*/ 0 h 412"/>
                <a:gd name="T94" fmla="*/ 0 w 442"/>
                <a:gd name="T95" fmla="*/ 0 h 412"/>
                <a:gd name="T96" fmla="*/ 0 w 442"/>
                <a:gd name="T97" fmla="*/ 0 h 412"/>
                <a:gd name="T98" fmla="*/ 0 w 442"/>
                <a:gd name="T99" fmla="*/ 0 h 412"/>
                <a:gd name="T100" fmla="*/ 0 w 442"/>
                <a:gd name="T101" fmla="*/ 0 h 412"/>
                <a:gd name="T102" fmla="*/ 0 w 442"/>
                <a:gd name="T103" fmla="*/ 0 h 412"/>
                <a:gd name="T104" fmla="*/ 0 w 442"/>
                <a:gd name="T105" fmla="*/ 0 h 412"/>
                <a:gd name="T106" fmla="*/ 0 w 442"/>
                <a:gd name="T107" fmla="*/ 0 h 412"/>
                <a:gd name="T108" fmla="*/ 0 w 442"/>
                <a:gd name="T109" fmla="*/ 0 h 412"/>
                <a:gd name="T110" fmla="*/ 0 w 442"/>
                <a:gd name="T111" fmla="*/ 0 h 412"/>
                <a:gd name="T112" fmla="*/ 0 w 442"/>
                <a:gd name="T113" fmla="*/ 0 h 4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2"/>
                <a:gd name="T172" fmla="*/ 0 h 412"/>
                <a:gd name="T173" fmla="*/ 442 w 442"/>
                <a:gd name="T174" fmla="*/ 412 h 4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2" h="412">
                  <a:moveTo>
                    <a:pt x="0" y="98"/>
                  </a:moveTo>
                  <a:lnTo>
                    <a:pt x="4" y="102"/>
                  </a:lnTo>
                  <a:lnTo>
                    <a:pt x="11" y="112"/>
                  </a:lnTo>
                  <a:lnTo>
                    <a:pt x="14" y="128"/>
                  </a:lnTo>
                  <a:lnTo>
                    <a:pt x="6" y="147"/>
                  </a:lnTo>
                  <a:lnTo>
                    <a:pt x="16" y="145"/>
                  </a:lnTo>
                  <a:lnTo>
                    <a:pt x="30" y="140"/>
                  </a:lnTo>
                  <a:lnTo>
                    <a:pt x="47" y="135"/>
                  </a:lnTo>
                  <a:lnTo>
                    <a:pt x="66" y="128"/>
                  </a:lnTo>
                  <a:lnTo>
                    <a:pt x="88" y="121"/>
                  </a:lnTo>
                  <a:lnTo>
                    <a:pt x="111" y="112"/>
                  </a:lnTo>
                  <a:lnTo>
                    <a:pt x="134" y="105"/>
                  </a:lnTo>
                  <a:lnTo>
                    <a:pt x="160" y="96"/>
                  </a:lnTo>
                  <a:lnTo>
                    <a:pt x="184" y="88"/>
                  </a:lnTo>
                  <a:lnTo>
                    <a:pt x="207" y="80"/>
                  </a:lnTo>
                  <a:lnTo>
                    <a:pt x="229" y="72"/>
                  </a:lnTo>
                  <a:lnTo>
                    <a:pt x="250" y="67"/>
                  </a:lnTo>
                  <a:lnTo>
                    <a:pt x="269" y="61"/>
                  </a:lnTo>
                  <a:lnTo>
                    <a:pt x="284" y="58"/>
                  </a:lnTo>
                  <a:lnTo>
                    <a:pt x="296" y="57"/>
                  </a:lnTo>
                  <a:lnTo>
                    <a:pt x="304" y="57"/>
                  </a:lnTo>
                  <a:lnTo>
                    <a:pt x="317" y="70"/>
                  </a:lnTo>
                  <a:lnTo>
                    <a:pt x="330" y="101"/>
                  </a:lnTo>
                  <a:lnTo>
                    <a:pt x="343" y="145"/>
                  </a:lnTo>
                  <a:lnTo>
                    <a:pt x="357" y="194"/>
                  </a:lnTo>
                  <a:lnTo>
                    <a:pt x="370" y="242"/>
                  </a:lnTo>
                  <a:lnTo>
                    <a:pt x="384" y="285"/>
                  </a:lnTo>
                  <a:lnTo>
                    <a:pt x="397" y="313"/>
                  </a:lnTo>
                  <a:lnTo>
                    <a:pt x="408" y="323"/>
                  </a:lnTo>
                  <a:lnTo>
                    <a:pt x="433" y="412"/>
                  </a:lnTo>
                  <a:lnTo>
                    <a:pt x="442" y="410"/>
                  </a:lnTo>
                  <a:lnTo>
                    <a:pt x="416" y="322"/>
                  </a:lnTo>
                  <a:lnTo>
                    <a:pt x="422" y="307"/>
                  </a:lnTo>
                  <a:lnTo>
                    <a:pt x="419" y="272"/>
                  </a:lnTo>
                  <a:lnTo>
                    <a:pt x="410" y="223"/>
                  </a:lnTo>
                  <a:lnTo>
                    <a:pt x="396" y="168"/>
                  </a:lnTo>
                  <a:lnTo>
                    <a:pt x="378" y="112"/>
                  </a:lnTo>
                  <a:lnTo>
                    <a:pt x="358" y="62"/>
                  </a:lnTo>
                  <a:lnTo>
                    <a:pt x="337" y="24"/>
                  </a:lnTo>
                  <a:lnTo>
                    <a:pt x="317" y="4"/>
                  </a:lnTo>
                  <a:lnTo>
                    <a:pt x="305" y="0"/>
                  </a:lnTo>
                  <a:lnTo>
                    <a:pt x="289" y="0"/>
                  </a:lnTo>
                  <a:lnTo>
                    <a:pt x="269" y="3"/>
                  </a:lnTo>
                  <a:lnTo>
                    <a:pt x="245" y="8"/>
                  </a:lnTo>
                  <a:lnTo>
                    <a:pt x="221" y="15"/>
                  </a:lnTo>
                  <a:lnTo>
                    <a:pt x="194" y="22"/>
                  </a:lnTo>
                  <a:lnTo>
                    <a:pt x="167" y="31"/>
                  </a:lnTo>
                  <a:lnTo>
                    <a:pt x="139" y="41"/>
                  </a:lnTo>
                  <a:lnTo>
                    <a:pt x="112" y="51"/>
                  </a:lnTo>
                  <a:lnTo>
                    <a:pt x="87" y="61"/>
                  </a:lnTo>
                  <a:lnTo>
                    <a:pt x="64" y="71"/>
                  </a:lnTo>
                  <a:lnTo>
                    <a:pt x="43" y="79"/>
                  </a:lnTo>
                  <a:lnTo>
                    <a:pt x="25" y="87"/>
                  </a:lnTo>
                  <a:lnTo>
                    <a:pt x="11" y="92"/>
                  </a:lnTo>
                  <a:lnTo>
                    <a:pt x="3" y="9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7" name="Freeform 37"/>
            <p:cNvSpPr>
              <a:spLocks/>
            </p:cNvSpPr>
            <p:nvPr/>
          </p:nvSpPr>
          <p:spPr bwMode="auto">
            <a:xfrm>
              <a:off x="3163" y="2458"/>
              <a:ext cx="59" cy="65"/>
            </a:xfrm>
            <a:custGeom>
              <a:avLst/>
              <a:gdLst>
                <a:gd name="T0" fmla="*/ 0 w 357"/>
                <a:gd name="T1" fmla="*/ 0 h 457"/>
                <a:gd name="T2" fmla="*/ 0 w 357"/>
                <a:gd name="T3" fmla="*/ 0 h 457"/>
                <a:gd name="T4" fmla="*/ 0 w 357"/>
                <a:gd name="T5" fmla="*/ 0 h 457"/>
                <a:gd name="T6" fmla="*/ 0 w 357"/>
                <a:gd name="T7" fmla="*/ 0 h 457"/>
                <a:gd name="T8" fmla="*/ 0 w 357"/>
                <a:gd name="T9" fmla="*/ 0 h 457"/>
                <a:gd name="T10" fmla="*/ 0 w 357"/>
                <a:gd name="T11" fmla="*/ 0 h 457"/>
                <a:gd name="T12" fmla="*/ 0 w 357"/>
                <a:gd name="T13" fmla="*/ 0 h 457"/>
                <a:gd name="T14" fmla="*/ 0 w 357"/>
                <a:gd name="T15" fmla="*/ 0 h 457"/>
                <a:gd name="T16" fmla="*/ 0 w 357"/>
                <a:gd name="T17" fmla="*/ 0 h 457"/>
                <a:gd name="T18" fmla="*/ 0 w 357"/>
                <a:gd name="T19" fmla="*/ 0 h 457"/>
                <a:gd name="T20" fmla="*/ 0 w 357"/>
                <a:gd name="T21" fmla="*/ 0 h 457"/>
                <a:gd name="T22" fmla="*/ 0 w 357"/>
                <a:gd name="T23" fmla="*/ 0 h 457"/>
                <a:gd name="T24" fmla="*/ 0 w 357"/>
                <a:gd name="T25" fmla="*/ 0 h 457"/>
                <a:gd name="T26" fmla="*/ 0 w 357"/>
                <a:gd name="T27" fmla="*/ 0 h 457"/>
                <a:gd name="T28" fmla="*/ 0 w 357"/>
                <a:gd name="T29" fmla="*/ 0 h 457"/>
                <a:gd name="T30" fmla="*/ 0 w 357"/>
                <a:gd name="T31" fmla="*/ 0 h 457"/>
                <a:gd name="T32" fmla="*/ 0 w 357"/>
                <a:gd name="T33" fmla="*/ 0 h 457"/>
                <a:gd name="T34" fmla="*/ 0 w 357"/>
                <a:gd name="T35" fmla="*/ 0 h 457"/>
                <a:gd name="T36" fmla="*/ 0 w 357"/>
                <a:gd name="T37" fmla="*/ 0 h 457"/>
                <a:gd name="T38" fmla="*/ 0 w 357"/>
                <a:gd name="T39" fmla="*/ 0 h 457"/>
                <a:gd name="T40" fmla="*/ 0 w 357"/>
                <a:gd name="T41" fmla="*/ 0 h 457"/>
                <a:gd name="T42" fmla="*/ 0 w 357"/>
                <a:gd name="T43" fmla="*/ 0 h 457"/>
                <a:gd name="T44" fmla="*/ 0 w 357"/>
                <a:gd name="T45" fmla="*/ 0 h 457"/>
                <a:gd name="T46" fmla="*/ 0 w 357"/>
                <a:gd name="T47" fmla="*/ 0 h 457"/>
                <a:gd name="T48" fmla="*/ 0 w 357"/>
                <a:gd name="T49" fmla="*/ 0 h 457"/>
                <a:gd name="T50" fmla="*/ 0 w 357"/>
                <a:gd name="T51" fmla="*/ 0 h 457"/>
                <a:gd name="T52" fmla="*/ 0 w 357"/>
                <a:gd name="T53" fmla="*/ 0 h 457"/>
                <a:gd name="T54" fmla="*/ 0 w 357"/>
                <a:gd name="T55" fmla="*/ 0 h 457"/>
                <a:gd name="T56" fmla="*/ 0 w 357"/>
                <a:gd name="T57" fmla="*/ 0 h 457"/>
                <a:gd name="T58" fmla="*/ 0 w 357"/>
                <a:gd name="T59" fmla="*/ 0 h 457"/>
                <a:gd name="T60" fmla="*/ 0 w 357"/>
                <a:gd name="T61" fmla="*/ 0 h 457"/>
                <a:gd name="T62" fmla="*/ 0 w 357"/>
                <a:gd name="T63" fmla="*/ 0 h 457"/>
                <a:gd name="T64" fmla="*/ 0 w 357"/>
                <a:gd name="T65" fmla="*/ 0 h 457"/>
                <a:gd name="T66" fmla="*/ 0 w 357"/>
                <a:gd name="T67" fmla="*/ 0 h 457"/>
                <a:gd name="T68" fmla="*/ 0 w 357"/>
                <a:gd name="T69" fmla="*/ 0 h 457"/>
                <a:gd name="T70" fmla="*/ 0 w 357"/>
                <a:gd name="T71" fmla="*/ 0 h 457"/>
                <a:gd name="T72" fmla="*/ 0 w 357"/>
                <a:gd name="T73" fmla="*/ 0 h 457"/>
                <a:gd name="T74" fmla="*/ 0 w 357"/>
                <a:gd name="T75" fmla="*/ 0 h 457"/>
                <a:gd name="T76" fmla="*/ 0 w 357"/>
                <a:gd name="T77" fmla="*/ 0 h 457"/>
                <a:gd name="T78" fmla="*/ 0 w 357"/>
                <a:gd name="T79" fmla="*/ 0 h 457"/>
                <a:gd name="T80" fmla="*/ 0 w 357"/>
                <a:gd name="T81" fmla="*/ 0 h 457"/>
                <a:gd name="T82" fmla="*/ 0 w 357"/>
                <a:gd name="T83" fmla="*/ 0 h 457"/>
                <a:gd name="T84" fmla="*/ 0 w 357"/>
                <a:gd name="T85" fmla="*/ 0 h 457"/>
                <a:gd name="T86" fmla="*/ 0 w 357"/>
                <a:gd name="T87" fmla="*/ 0 h 457"/>
                <a:gd name="T88" fmla="*/ 0 w 357"/>
                <a:gd name="T89" fmla="*/ 0 h 457"/>
                <a:gd name="T90" fmla="*/ 0 w 357"/>
                <a:gd name="T91" fmla="*/ 0 h 457"/>
                <a:gd name="T92" fmla="*/ 0 w 357"/>
                <a:gd name="T93" fmla="*/ 0 h 457"/>
                <a:gd name="T94" fmla="*/ 0 w 357"/>
                <a:gd name="T95" fmla="*/ 0 h 457"/>
                <a:gd name="T96" fmla="*/ 0 w 357"/>
                <a:gd name="T97" fmla="*/ 0 h 457"/>
                <a:gd name="T98" fmla="*/ 0 w 357"/>
                <a:gd name="T99" fmla="*/ 0 h 457"/>
                <a:gd name="T100" fmla="*/ 0 w 357"/>
                <a:gd name="T101" fmla="*/ 0 h 457"/>
                <a:gd name="T102" fmla="*/ 0 w 357"/>
                <a:gd name="T103" fmla="*/ 0 h 457"/>
                <a:gd name="T104" fmla="*/ 0 w 357"/>
                <a:gd name="T105" fmla="*/ 0 h 457"/>
                <a:gd name="T106" fmla="*/ 0 w 357"/>
                <a:gd name="T107" fmla="*/ 0 h 457"/>
                <a:gd name="T108" fmla="*/ 0 w 357"/>
                <a:gd name="T109" fmla="*/ 0 h 457"/>
                <a:gd name="T110" fmla="*/ 0 w 357"/>
                <a:gd name="T111" fmla="*/ 0 h 457"/>
                <a:gd name="T112" fmla="*/ 0 w 357"/>
                <a:gd name="T113" fmla="*/ 0 h 4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7"/>
                <a:gd name="T172" fmla="*/ 0 h 457"/>
                <a:gd name="T173" fmla="*/ 357 w 357"/>
                <a:gd name="T174" fmla="*/ 457 h 4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7" h="457">
                  <a:moveTo>
                    <a:pt x="16" y="457"/>
                  </a:moveTo>
                  <a:lnTo>
                    <a:pt x="17" y="444"/>
                  </a:lnTo>
                  <a:lnTo>
                    <a:pt x="14" y="433"/>
                  </a:lnTo>
                  <a:lnTo>
                    <a:pt x="9" y="424"/>
                  </a:lnTo>
                  <a:lnTo>
                    <a:pt x="0" y="418"/>
                  </a:lnTo>
                  <a:lnTo>
                    <a:pt x="7" y="415"/>
                  </a:lnTo>
                  <a:lnTo>
                    <a:pt x="18" y="410"/>
                  </a:lnTo>
                  <a:lnTo>
                    <a:pt x="31" y="405"/>
                  </a:lnTo>
                  <a:lnTo>
                    <a:pt x="48" y="398"/>
                  </a:lnTo>
                  <a:lnTo>
                    <a:pt x="66" y="389"/>
                  </a:lnTo>
                  <a:lnTo>
                    <a:pt x="86" y="380"/>
                  </a:lnTo>
                  <a:lnTo>
                    <a:pt x="106" y="371"/>
                  </a:lnTo>
                  <a:lnTo>
                    <a:pt x="127" y="361"/>
                  </a:lnTo>
                  <a:lnTo>
                    <a:pt x="148" y="351"/>
                  </a:lnTo>
                  <a:lnTo>
                    <a:pt x="169" y="341"/>
                  </a:lnTo>
                  <a:lnTo>
                    <a:pt x="188" y="330"/>
                  </a:lnTo>
                  <a:lnTo>
                    <a:pt x="205" y="321"/>
                  </a:lnTo>
                  <a:lnTo>
                    <a:pt x="219" y="311"/>
                  </a:lnTo>
                  <a:lnTo>
                    <a:pt x="231" y="302"/>
                  </a:lnTo>
                  <a:lnTo>
                    <a:pt x="239" y="295"/>
                  </a:lnTo>
                  <a:lnTo>
                    <a:pt x="244" y="288"/>
                  </a:lnTo>
                  <a:lnTo>
                    <a:pt x="249" y="270"/>
                  </a:lnTo>
                  <a:lnTo>
                    <a:pt x="254" y="243"/>
                  </a:lnTo>
                  <a:lnTo>
                    <a:pt x="260" y="212"/>
                  </a:lnTo>
                  <a:lnTo>
                    <a:pt x="267" y="177"/>
                  </a:lnTo>
                  <a:lnTo>
                    <a:pt x="275" y="144"/>
                  </a:lnTo>
                  <a:lnTo>
                    <a:pt x="283" y="115"/>
                  </a:lnTo>
                  <a:lnTo>
                    <a:pt x="293" y="92"/>
                  </a:lnTo>
                  <a:lnTo>
                    <a:pt x="303" y="80"/>
                  </a:lnTo>
                  <a:lnTo>
                    <a:pt x="350" y="0"/>
                  </a:lnTo>
                  <a:lnTo>
                    <a:pt x="357" y="5"/>
                  </a:lnTo>
                  <a:lnTo>
                    <a:pt x="313" y="80"/>
                  </a:lnTo>
                  <a:lnTo>
                    <a:pt x="322" y="89"/>
                  </a:lnTo>
                  <a:lnTo>
                    <a:pt x="325" y="115"/>
                  </a:lnTo>
                  <a:lnTo>
                    <a:pt x="323" y="149"/>
                  </a:lnTo>
                  <a:lnTo>
                    <a:pt x="317" y="190"/>
                  </a:lnTo>
                  <a:lnTo>
                    <a:pt x="308" y="233"/>
                  </a:lnTo>
                  <a:lnTo>
                    <a:pt x="299" y="272"/>
                  </a:lnTo>
                  <a:lnTo>
                    <a:pt x="289" y="302"/>
                  </a:lnTo>
                  <a:lnTo>
                    <a:pt x="279" y="320"/>
                  </a:lnTo>
                  <a:lnTo>
                    <a:pt x="273" y="326"/>
                  </a:lnTo>
                  <a:lnTo>
                    <a:pt x="263" y="333"/>
                  </a:lnTo>
                  <a:lnTo>
                    <a:pt x="250" y="342"/>
                  </a:lnTo>
                  <a:lnTo>
                    <a:pt x="233" y="352"/>
                  </a:lnTo>
                  <a:lnTo>
                    <a:pt x="215" y="362"/>
                  </a:lnTo>
                  <a:lnTo>
                    <a:pt x="194" y="373"/>
                  </a:lnTo>
                  <a:lnTo>
                    <a:pt x="172" y="386"/>
                  </a:lnTo>
                  <a:lnTo>
                    <a:pt x="148" y="397"/>
                  </a:lnTo>
                  <a:lnTo>
                    <a:pt x="126" y="409"/>
                  </a:lnTo>
                  <a:lnTo>
                    <a:pt x="104" y="419"/>
                  </a:lnTo>
                  <a:lnTo>
                    <a:pt x="83" y="429"/>
                  </a:lnTo>
                  <a:lnTo>
                    <a:pt x="64" y="438"/>
                  </a:lnTo>
                  <a:lnTo>
                    <a:pt x="47" y="446"/>
                  </a:lnTo>
                  <a:lnTo>
                    <a:pt x="32" y="451"/>
                  </a:lnTo>
                  <a:lnTo>
                    <a:pt x="22" y="456"/>
                  </a:lnTo>
                  <a:lnTo>
                    <a:pt x="16" y="45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8" name="Freeform 38"/>
            <p:cNvSpPr>
              <a:spLocks/>
            </p:cNvSpPr>
            <p:nvPr/>
          </p:nvSpPr>
          <p:spPr bwMode="auto">
            <a:xfrm>
              <a:off x="3078" y="2390"/>
              <a:ext cx="21" cy="66"/>
            </a:xfrm>
            <a:custGeom>
              <a:avLst/>
              <a:gdLst>
                <a:gd name="T0" fmla="*/ 0 w 123"/>
                <a:gd name="T1" fmla="*/ 0 h 459"/>
                <a:gd name="T2" fmla="*/ 0 w 123"/>
                <a:gd name="T3" fmla="*/ 0 h 459"/>
                <a:gd name="T4" fmla="*/ 0 w 123"/>
                <a:gd name="T5" fmla="*/ 0 h 459"/>
                <a:gd name="T6" fmla="*/ 0 w 123"/>
                <a:gd name="T7" fmla="*/ 0 h 459"/>
                <a:gd name="T8" fmla="*/ 0 w 123"/>
                <a:gd name="T9" fmla="*/ 0 h 459"/>
                <a:gd name="T10" fmla="*/ 0 w 123"/>
                <a:gd name="T11" fmla="*/ 0 h 459"/>
                <a:gd name="T12" fmla="*/ 0 w 123"/>
                <a:gd name="T13" fmla="*/ 0 h 459"/>
                <a:gd name="T14" fmla="*/ 0 w 123"/>
                <a:gd name="T15" fmla="*/ 0 h 459"/>
                <a:gd name="T16" fmla="*/ 0 w 123"/>
                <a:gd name="T17" fmla="*/ 0 h 459"/>
                <a:gd name="T18" fmla="*/ 0 w 123"/>
                <a:gd name="T19" fmla="*/ 0 h 459"/>
                <a:gd name="T20" fmla="*/ 0 w 123"/>
                <a:gd name="T21" fmla="*/ 0 h 459"/>
                <a:gd name="T22" fmla="*/ 0 w 123"/>
                <a:gd name="T23" fmla="*/ 0 h 459"/>
                <a:gd name="T24" fmla="*/ 0 w 123"/>
                <a:gd name="T25" fmla="*/ 0 h 459"/>
                <a:gd name="T26" fmla="*/ 0 w 123"/>
                <a:gd name="T27" fmla="*/ 0 h 459"/>
                <a:gd name="T28" fmla="*/ 0 w 123"/>
                <a:gd name="T29" fmla="*/ 0 h 459"/>
                <a:gd name="T30" fmla="*/ 0 w 123"/>
                <a:gd name="T31" fmla="*/ 0 h 459"/>
                <a:gd name="T32" fmla="*/ 0 w 123"/>
                <a:gd name="T33" fmla="*/ 0 h 459"/>
                <a:gd name="T34" fmla="*/ 0 w 123"/>
                <a:gd name="T35" fmla="*/ 0 h 459"/>
                <a:gd name="T36" fmla="*/ 0 w 123"/>
                <a:gd name="T37" fmla="*/ 0 h 459"/>
                <a:gd name="T38" fmla="*/ 0 w 123"/>
                <a:gd name="T39" fmla="*/ 0 h 459"/>
                <a:gd name="T40" fmla="*/ 0 w 123"/>
                <a:gd name="T41" fmla="*/ 0 h 459"/>
                <a:gd name="T42" fmla="*/ 0 w 123"/>
                <a:gd name="T43" fmla="*/ 0 h 459"/>
                <a:gd name="T44" fmla="*/ 0 w 123"/>
                <a:gd name="T45" fmla="*/ 0 h 459"/>
                <a:gd name="T46" fmla="*/ 0 w 123"/>
                <a:gd name="T47" fmla="*/ 0 h 459"/>
                <a:gd name="T48" fmla="*/ 0 w 123"/>
                <a:gd name="T49" fmla="*/ 0 h 459"/>
                <a:gd name="T50" fmla="*/ 0 w 123"/>
                <a:gd name="T51" fmla="*/ 0 h 459"/>
                <a:gd name="T52" fmla="*/ 0 w 123"/>
                <a:gd name="T53" fmla="*/ 0 h 459"/>
                <a:gd name="T54" fmla="*/ 0 w 123"/>
                <a:gd name="T55" fmla="*/ 0 h 459"/>
                <a:gd name="T56" fmla="*/ 0 w 123"/>
                <a:gd name="T57" fmla="*/ 0 h 459"/>
                <a:gd name="T58" fmla="*/ 0 w 123"/>
                <a:gd name="T59" fmla="*/ 0 h 459"/>
                <a:gd name="T60" fmla="*/ 0 w 123"/>
                <a:gd name="T61" fmla="*/ 0 h 459"/>
                <a:gd name="T62" fmla="*/ 0 w 123"/>
                <a:gd name="T63" fmla="*/ 0 h 459"/>
                <a:gd name="T64" fmla="*/ 0 w 123"/>
                <a:gd name="T65" fmla="*/ 0 h 459"/>
                <a:gd name="T66" fmla="*/ 0 w 123"/>
                <a:gd name="T67" fmla="*/ 0 h 459"/>
                <a:gd name="T68" fmla="*/ 0 w 123"/>
                <a:gd name="T69" fmla="*/ 0 h 459"/>
                <a:gd name="T70" fmla="*/ 0 w 123"/>
                <a:gd name="T71" fmla="*/ 0 h 4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3"/>
                <a:gd name="T109" fmla="*/ 0 h 459"/>
                <a:gd name="T110" fmla="*/ 123 w 123"/>
                <a:gd name="T111" fmla="*/ 459 h 4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3" h="459">
                  <a:moveTo>
                    <a:pt x="109" y="459"/>
                  </a:moveTo>
                  <a:lnTo>
                    <a:pt x="107" y="456"/>
                  </a:lnTo>
                  <a:lnTo>
                    <a:pt x="101" y="450"/>
                  </a:lnTo>
                  <a:lnTo>
                    <a:pt x="92" y="439"/>
                  </a:lnTo>
                  <a:lnTo>
                    <a:pt x="82" y="424"/>
                  </a:lnTo>
                  <a:lnTo>
                    <a:pt x="68" y="405"/>
                  </a:lnTo>
                  <a:lnTo>
                    <a:pt x="55" y="383"/>
                  </a:lnTo>
                  <a:lnTo>
                    <a:pt x="42" y="356"/>
                  </a:lnTo>
                  <a:lnTo>
                    <a:pt x="29" y="328"/>
                  </a:lnTo>
                  <a:lnTo>
                    <a:pt x="18" y="295"/>
                  </a:lnTo>
                  <a:lnTo>
                    <a:pt x="9" y="260"/>
                  </a:lnTo>
                  <a:lnTo>
                    <a:pt x="3" y="222"/>
                  </a:lnTo>
                  <a:lnTo>
                    <a:pt x="0" y="182"/>
                  </a:lnTo>
                  <a:lnTo>
                    <a:pt x="2" y="140"/>
                  </a:lnTo>
                  <a:lnTo>
                    <a:pt x="9" y="96"/>
                  </a:lnTo>
                  <a:lnTo>
                    <a:pt x="22" y="49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6" y="49"/>
                  </a:lnTo>
                  <a:lnTo>
                    <a:pt x="23" y="96"/>
                  </a:lnTo>
                  <a:lnTo>
                    <a:pt x="17" y="140"/>
                  </a:lnTo>
                  <a:lnTo>
                    <a:pt x="15" y="182"/>
                  </a:lnTo>
                  <a:lnTo>
                    <a:pt x="17" y="222"/>
                  </a:lnTo>
                  <a:lnTo>
                    <a:pt x="23" y="260"/>
                  </a:lnTo>
                  <a:lnTo>
                    <a:pt x="32" y="295"/>
                  </a:lnTo>
                  <a:lnTo>
                    <a:pt x="44" y="328"/>
                  </a:lnTo>
                  <a:lnTo>
                    <a:pt x="56" y="356"/>
                  </a:lnTo>
                  <a:lnTo>
                    <a:pt x="69" y="383"/>
                  </a:lnTo>
                  <a:lnTo>
                    <a:pt x="83" y="405"/>
                  </a:lnTo>
                  <a:lnTo>
                    <a:pt x="96" y="424"/>
                  </a:lnTo>
                  <a:lnTo>
                    <a:pt x="107" y="439"/>
                  </a:lnTo>
                  <a:lnTo>
                    <a:pt x="115" y="450"/>
                  </a:lnTo>
                  <a:lnTo>
                    <a:pt x="121" y="456"/>
                  </a:lnTo>
                  <a:lnTo>
                    <a:pt x="123" y="459"/>
                  </a:lnTo>
                  <a:lnTo>
                    <a:pt x="109" y="45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39" name="Freeform 39"/>
            <p:cNvSpPr>
              <a:spLocks/>
            </p:cNvSpPr>
            <p:nvPr/>
          </p:nvSpPr>
          <p:spPr bwMode="auto">
            <a:xfrm>
              <a:off x="3145" y="2390"/>
              <a:ext cx="20" cy="66"/>
            </a:xfrm>
            <a:custGeom>
              <a:avLst/>
              <a:gdLst>
                <a:gd name="T0" fmla="*/ 0 w 120"/>
                <a:gd name="T1" fmla="*/ 0 h 459"/>
                <a:gd name="T2" fmla="*/ 0 w 120"/>
                <a:gd name="T3" fmla="*/ 0 h 459"/>
                <a:gd name="T4" fmla="*/ 0 w 120"/>
                <a:gd name="T5" fmla="*/ 0 h 459"/>
                <a:gd name="T6" fmla="*/ 0 w 120"/>
                <a:gd name="T7" fmla="*/ 0 h 459"/>
                <a:gd name="T8" fmla="*/ 0 w 120"/>
                <a:gd name="T9" fmla="*/ 0 h 459"/>
                <a:gd name="T10" fmla="*/ 0 w 120"/>
                <a:gd name="T11" fmla="*/ 0 h 459"/>
                <a:gd name="T12" fmla="*/ 0 w 120"/>
                <a:gd name="T13" fmla="*/ 0 h 459"/>
                <a:gd name="T14" fmla="*/ 0 w 120"/>
                <a:gd name="T15" fmla="*/ 0 h 459"/>
                <a:gd name="T16" fmla="*/ 0 w 120"/>
                <a:gd name="T17" fmla="*/ 0 h 459"/>
                <a:gd name="T18" fmla="*/ 0 w 120"/>
                <a:gd name="T19" fmla="*/ 0 h 459"/>
                <a:gd name="T20" fmla="*/ 0 w 120"/>
                <a:gd name="T21" fmla="*/ 0 h 459"/>
                <a:gd name="T22" fmla="*/ 0 w 120"/>
                <a:gd name="T23" fmla="*/ 0 h 459"/>
                <a:gd name="T24" fmla="*/ 0 w 120"/>
                <a:gd name="T25" fmla="*/ 0 h 459"/>
                <a:gd name="T26" fmla="*/ 0 w 120"/>
                <a:gd name="T27" fmla="*/ 0 h 459"/>
                <a:gd name="T28" fmla="*/ 0 w 120"/>
                <a:gd name="T29" fmla="*/ 0 h 459"/>
                <a:gd name="T30" fmla="*/ 0 w 120"/>
                <a:gd name="T31" fmla="*/ 0 h 459"/>
                <a:gd name="T32" fmla="*/ 0 w 120"/>
                <a:gd name="T33" fmla="*/ 0 h 459"/>
                <a:gd name="T34" fmla="*/ 0 w 120"/>
                <a:gd name="T35" fmla="*/ 0 h 459"/>
                <a:gd name="T36" fmla="*/ 0 w 120"/>
                <a:gd name="T37" fmla="*/ 0 h 459"/>
                <a:gd name="T38" fmla="*/ 0 w 120"/>
                <a:gd name="T39" fmla="*/ 0 h 459"/>
                <a:gd name="T40" fmla="*/ 0 w 120"/>
                <a:gd name="T41" fmla="*/ 0 h 459"/>
                <a:gd name="T42" fmla="*/ 0 w 120"/>
                <a:gd name="T43" fmla="*/ 0 h 459"/>
                <a:gd name="T44" fmla="*/ 0 w 120"/>
                <a:gd name="T45" fmla="*/ 0 h 459"/>
                <a:gd name="T46" fmla="*/ 0 w 120"/>
                <a:gd name="T47" fmla="*/ 0 h 459"/>
                <a:gd name="T48" fmla="*/ 0 w 120"/>
                <a:gd name="T49" fmla="*/ 0 h 459"/>
                <a:gd name="T50" fmla="*/ 0 w 120"/>
                <a:gd name="T51" fmla="*/ 0 h 459"/>
                <a:gd name="T52" fmla="*/ 0 w 120"/>
                <a:gd name="T53" fmla="*/ 0 h 459"/>
                <a:gd name="T54" fmla="*/ 0 w 120"/>
                <a:gd name="T55" fmla="*/ 0 h 459"/>
                <a:gd name="T56" fmla="*/ 0 w 120"/>
                <a:gd name="T57" fmla="*/ 0 h 459"/>
                <a:gd name="T58" fmla="*/ 0 w 120"/>
                <a:gd name="T59" fmla="*/ 0 h 459"/>
                <a:gd name="T60" fmla="*/ 0 w 120"/>
                <a:gd name="T61" fmla="*/ 0 h 459"/>
                <a:gd name="T62" fmla="*/ 0 w 120"/>
                <a:gd name="T63" fmla="*/ 0 h 459"/>
                <a:gd name="T64" fmla="*/ 0 w 120"/>
                <a:gd name="T65" fmla="*/ 0 h 459"/>
                <a:gd name="T66" fmla="*/ 0 w 120"/>
                <a:gd name="T67" fmla="*/ 0 h 459"/>
                <a:gd name="T68" fmla="*/ 0 w 120"/>
                <a:gd name="T69" fmla="*/ 0 h 4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"/>
                <a:gd name="T106" fmla="*/ 0 h 459"/>
                <a:gd name="T107" fmla="*/ 120 w 120"/>
                <a:gd name="T108" fmla="*/ 459 h 4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" h="459">
                  <a:moveTo>
                    <a:pt x="13" y="459"/>
                  </a:moveTo>
                  <a:lnTo>
                    <a:pt x="0" y="459"/>
                  </a:lnTo>
                  <a:lnTo>
                    <a:pt x="2" y="457"/>
                  </a:lnTo>
                  <a:lnTo>
                    <a:pt x="8" y="450"/>
                  </a:lnTo>
                  <a:lnTo>
                    <a:pt x="16" y="439"/>
                  </a:lnTo>
                  <a:lnTo>
                    <a:pt x="27" y="425"/>
                  </a:lnTo>
                  <a:lnTo>
                    <a:pt x="40" y="406"/>
                  </a:lnTo>
                  <a:lnTo>
                    <a:pt x="53" y="383"/>
                  </a:lnTo>
                  <a:lnTo>
                    <a:pt x="67" y="357"/>
                  </a:lnTo>
                  <a:lnTo>
                    <a:pt x="79" y="328"/>
                  </a:lnTo>
                  <a:lnTo>
                    <a:pt x="90" y="296"/>
                  </a:lnTo>
                  <a:lnTo>
                    <a:pt x="99" y="260"/>
                  </a:lnTo>
                  <a:lnTo>
                    <a:pt x="105" y="222"/>
                  </a:lnTo>
                  <a:lnTo>
                    <a:pt x="107" y="182"/>
                  </a:lnTo>
                  <a:lnTo>
                    <a:pt x="105" y="140"/>
                  </a:lnTo>
                  <a:lnTo>
                    <a:pt x="98" y="96"/>
                  </a:lnTo>
                  <a:lnTo>
                    <a:pt x="85" y="49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98" y="49"/>
                  </a:lnTo>
                  <a:lnTo>
                    <a:pt x="111" y="96"/>
                  </a:lnTo>
                  <a:lnTo>
                    <a:pt x="118" y="140"/>
                  </a:lnTo>
                  <a:lnTo>
                    <a:pt x="120" y="182"/>
                  </a:lnTo>
                  <a:lnTo>
                    <a:pt x="118" y="222"/>
                  </a:lnTo>
                  <a:lnTo>
                    <a:pt x="112" y="260"/>
                  </a:lnTo>
                  <a:lnTo>
                    <a:pt x="103" y="296"/>
                  </a:lnTo>
                  <a:lnTo>
                    <a:pt x="92" y="328"/>
                  </a:lnTo>
                  <a:lnTo>
                    <a:pt x="80" y="357"/>
                  </a:lnTo>
                  <a:lnTo>
                    <a:pt x="67" y="383"/>
                  </a:lnTo>
                  <a:lnTo>
                    <a:pt x="54" y="406"/>
                  </a:lnTo>
                  <a:lnTo>
                    <a:pt x="41" y="425"/>
                  </a:lnTo>
                  <a:lnTo>
                    <a:pt x="29" y="439"/>
                  </a:lnTo>
                  <a:lnTo>
                    <a:pt x="21" y="450"/>
                  </a:lnTo>
                  <a:lnTo>
                    <a:pt x="15" y="457"/>
                  </a:lnTo>
                  <a:lnTo>
                    <a:pt x="13" y="45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 rot="5258392">
            <a:off x="6414294" y="1808956"/>
            <a:ext cx="293688" cy="250825"/>
            <a:chOff x="3003" y="2390"/>
            <a:chExt cx="237" cy="313"/>
          </a:xfrm>
        </p:grpSpPr>
        <p:sp>
          <p:nvSpPr>
            <p:cNvPr id="43090" name="Freeform 42"/>
            <p:cNvSpPr>
              <a:spLocks/>
            </p:cNvSpPr>
            <p:nvPr/>
          </p:nvSpPr>
          <p:spPr bwMode="auto">
            <a:xfrm>
              <a:off x="3094" y="2688"/>
              <a:ext cx="52" cy="15"/>
            </a:xfrm>
            <a:custGeom>
              <a:avLst/>
              <a:gdLst>
                <a:gd name="T0" fmla="*/ 0 w 311"/>
                <a:gd name="T1" fmla="*/ 0 h 103"/>
                <a:gd name="T2" fmla="*/ 0 w 311"/>
                <a:gd name="T3" fmla="*/ 0 h 103"/>
                <a:gd name="T4" fmla="*/ 0 w 311"/>
                <a:gd name="T5" fmla="*/ 0 h 103"/>
                <a:gd name="T6" fmla="*/ 0 w 311"/>
                <a:gd name="T7" fmla="*/ 0 h 103"/>
                <a:gd name="T8" fmla="*/ 0 w 311"/>
                <a:gd name="T9" fmla="*/ 0 h 103"/>
                <a:gd name="T10" fmla="*/ 0 w 311"/>
                <a:gd name="T11" fmla="*/ 0 h 103"/>
                <a:gd name="T12" fmla="*/ 0 w 311"/>
                <a:gd name="T13" fmla="*/ 0 h 103"/>
                <a:gd name="T14" fmla="*/ 0 w 311"/>
                <a:gd name="T15" fmla="*/ 0 h 103"/>
                <a:gd name="T16" fmla="*/ 0 w 311"/>
                <a:gd name="T17" fmla="*/ 0 h 103"/>
                <a:gd name="T18" fmla="*/ 0 w 311"/>
                <a:gd name="T19" fmla="*/ 0 h 103"/>
                <a:gd name="T20" fmla="*/ 0 w 311"/>
                <a:gd name="T21" fmla="*/ 0 h 103"/>
                <a:gd name="T22" fmla="*/ 0 w 311"/>
                <a:gd name="T23" fmla="*/ 0 h 103"/>
                <a:gd name="T24" fmla="*/ 0 w 311"/>
                <a:gd name="T25" fmla="*/ 0 h 103"/>
                <a:gd name="T26" fmla="*/ 0 w 311"/>
                <a:gd name="T27" fmla="*/ 0 h 103"/>
                <a:gd name="T28" fmla="*/ 0 w 311"/>
                <a:gd name="T29" fmla="*/ 0 h 103"/>
                <a:gd name="T30" fmla="*/ 0 w 311"/>
                <a:gd name="T31" fmla="*/ 0 h 103"/>
                <a:gd name="T32" fmla="*/ 0 w 311"/>
                <a:gd name="T33" fmla="*/ 0 h 103"/>
                <a:gd name="T34" fmla="*/ 0 w 311"/>
                <a:gd name="T35" fmla="*/ 0 h 103"/>
                <a:gd name="T36" fmla="*/ 0 w 311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1"/>
                <a:gd name="T58" fmla="*/ 0 h 103"/>
                <a:gd name="T59" fmla="*/ 311 w 311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1" h="103">
                  <a:moveTo>
                    <a:pt x="155" y="103"/>
                  </a:moveTo>
                  <a:lnTo>
                    <a:pt x="177" y="101"/>
                  </a:lnTo>
                  <a:lnTo>
                    <a:pt x="198" y="96"/>
                  </a:lnTo>
                  <a:lnTo>
                    <a:pt x="220" y="87"/>
                  </a:lnTo>
                  <a:lnTo>
                    <a:pt x="240" y="76"/>
                  </a:lnTo>
                  <a:lnTo>
                    <a:pt x="259" y="61"/>
                  </a:lnTo>
                  <a:lnTo>
                    <a:pt x="277" y="43"/>
                  </a:lnTo>
                  <a:lnTo>
                    <a:pt x="295" y="23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4" y="43"/>
                  </a:lnTo>
                  <a:lnTo>
                    <a:pt x="52" y="61"/>
                  </a:lnTo>
                  <a:lnTo>
                    <a:pt x="71" y="76"/>
                  </a:lnTo>
                  <a:lnTo>
                    <a:pt x="91" y="87"/>
                  </a:lnTo>
                  <a:lnTo>
                    <a:pt x="112" y="96"/>
                  </a:lnTo>
                  <a:lnTo>
                    <a:pt x="133" y="101"/>
                  </a:lnTo>
                  <a:lnTo>
                    <a:pt x="155" y="10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1" name="Freeform 43"/>
            <p:cNvSpPr>
              <a:spLocks/>
            </p:cNvSpPr>
            <p:nvPr/>
          </p:nvSpPr>
          <p:spPr bwMode="auto">
            <a:xfrm>
              <a:off x="3084" y="2670"/>
              <a:ext cx="72" cy="16"/>
            </a:xfrm>
            <a:custGeom>
              <a:avLst/>
              <a:gdLst>
                <a:gd name="T0" fmla="*/ 0 w 433"/>
                <a:gd name="T1" fmla="*/ 0 h 116"/>
                <a:gd name="T2" fmla="*/ 0 w 433"/>
                <a:gd name="T3" fmla="*/ 0 h 116"/>
                <a:gd name="T4" fmla="*/ 0 w 433"/>
                <a:gd name="T5" fmla="*/ 0 h 116"/>
                <a:gd name="T6" fmla="*/ 0 w 433"/>
                <a:gd name="T7" fmla="*/ 0 h 116"/>
                <a:gd name="T8" fmla="*/ 0 w 433"/>
                <a:gd name="T9" fmla="*/ 0 h 116"/>
                <a:gd name="T10" fmla="*/ 0 w 433"/>
                <a:gd name="T11" fmla="*/ 0 h 116"/>
                <a:gd name="T12" fmla="*/ 0 w 433"/>
                <a:gd name="T13" fmla="*/ 0 h 116"/>
                <a:gd name="T14" fmla="*/ 0 w 433"/>
                <a:gd name="T15" fmla="*/ 0 h 116"/>
                <a:gd name="T16" fmla="*/ 0 w 433"/>
                <a:gd name="T17" fmla="*/ 0 h 116"/>
                <a:gd name="T18" fmla="*/ 0 w 433"/>
                <a:gd name="T19" fmla="*/ 0 h 116"/>
                <a:gd name="T20" fmla="*/ 0 w 433"/>
                <a:gd name="T21" fmla="*/ 0 h 116"/>
                <a:gd name="T22" fmla="*/ 0 w 433"/>
                <a:gd name="T23" fmla="*/ 0 h 116"/>
                <a:gd name="T24" fmla="*/ 0 w 433"/>
                <a:gd name="T25" fmla="*/ 0 h 116"/>
                <a:gd name="T26" fmla="*/ 0 w 433"/>
                <a:gd name="T27" fmla="*/ 0 h 116"/>
                <a:gd name="T28" fmla="*/ 0 w 433"/>
                <a:gd name="T29" fmla="*/ 0 h 116"/>
                <a:gd name="T30" fmla="*/ 0 w 433"/>
                <a:gd name="T31" fmla="*/ 0 h 116"/>
                <a:gd name="T32" fmla="*/ 0 w 433"/>
                <a:gd name="T33" fmla="*/ 0 h 116"/>
                <a:gd name="T34" fmla="*/ 0 w 433"/>
                <a:gd name="T35" fmla="*/ 0 h 116"/>
                <a:gd name="T36" fmla="*/ 0 w 433"/>
                <a:gd name="T37" fmla="*/ 0 h 116"/>
                <a:gd name="T38" fmla="*/ 0 w 433"/>
                <a:gd name="T39" fmla="*/ 0 h 1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3"/>
                <a:gd name="T61" fmla="*/ 0 h 116"/>
                <a:gd name="T62" fmla="*/ 433 w 433"/>
                <a:gd name="T63" fmla="*/ 116 h 1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3" h="116">
                  <a:moveTo>
                    <a:pt x="382" y="116"/>
                  </a:moveTo>
                  <a:lnTo>
                    <a:pt x="389" y="103"/>
                  </a:lnTo>
                  <a:lnTo>
                    <a:pt x="396" y="90"/>
                  </a:lnTo>
                  <a:lnTo>
                    <a:pt x="404" y="75"/>
                  </a:lnTo>
                  <a:lnTo>
                    <a:pt x="411" y="61"/>
                  </a:lnTo>
                  <a:lnTo>
                    <a:pt x="417" y="46"/>
                  </a:lnTo>
                  <a:lnTo>
                    <a:pt x="423" y="31"/>
                  </a:lnTo>
                  <a:lnTo>
                    <a:pt x="428" y="15"/>
                  </a:lnTo>
                  <a:lnTo>
                    <a:pt x="433" y="0"/>
                  </a:lnTo>
                  <a:lnTo>
                    <a:pt x="0" y="0"/>
                  </a:lnTo>
                  <a:lnTo>
                    <a:pt x="5" y="15"/>
                  </a:lnTo>
                  <a:lnTo>
                    <a:pt x="11" y="31"/>
                  </a:lnTo>
                  <a:lnTo>
                    <a:pt x="17" y="46"/>
                  </a:lnTo>
                  <a:lnTo>
                    <a:pt x="23" y="61"/>
                  </a:lnTo>
                  <a:lnTo>
                    <a:pt x="30" y="75"/>
                  </a:lnTo>
                  <a:lnTo>
                    <a:pt x="37" y="90"/>
                  </a:lnTo>
                  <a:lnTo>
                    <a:pt x="45" y="103"/>
                  </a:lnTo>
                  <a:lnTo>
                    <a:pt x="52" y="116"/>
                  </a:lnTo>
                  <a:lnTo>
                    <a:pt x="382" y="11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2" name="Freeform 44"/>
            <p:cNvSpPr>
              <a:spLocks/>
            </p:cNvSpPr>
            <p:nvPr/>
          </p:nvSpPr>
          <p:spPr bwMode="auto">
            <a:xfrm>
              <a:off x="3079" y="2651"/>
              <a:ext cx="83" cy="16"/>
            </a:xfrm>
            <a:custGeom>
              <a:avLst/>
              <a:gdLst>
                <a:gd name="T0" fmla="*/ 0 w 494"/>
                <a:gd name="T1" fmla="*/ 0 h 111"/>
                <a:gd name="T2" fmla="*/ 0 w 494"/>
                <a:gd name="T3" fmla="*/ 0 h 111"/>
                <a:gd name="T4" fmla="*/ 0 w 494"/>
                <a:gd name="T5" fmla="*/ 0 h 111"/>
                <a:gd name="T6" fmla="*/ 0 w 494"/>
                <a:gd name="T7" fmla="*/ 0 h 111"/>
                <a:gd name="T8" fmla="*/ 0 w 494"/>
                <a:gd name="T9" fmla="*/ 0 h 111"/>
                <a:gd name="T10" fmla="*/ 0 w 494"/>
                <a:gd name="T11" fmla="*/ 0 h 111"/>
                <a:gd name="T12" fmla="*/ 0 w 494"/>
                <a:gd name="T13" fmla="*/ 0 h 111"/>
                <a:gd name="T14" fmla="*/ 0 w 494"/>
                <a:gd name="T15" fmla="*/ 0 h 111"/>
                <a:gd name="T16" fmla="*/ 0 w 494"/>
                <a:gd name="T17" fmla="*/ 0 h 111"/>
                <a:gd name="T18" fmla="*/ 0 w 494"/>
                <a:gd name="T19" fmla="*/ 0 h 111"/>
                <a:gd name="T20" fmla="*/ 0 w 494"/>
                <a:gd name="T21" fmla="*/ 0 h 111"/>
                <a:gd name="T22" fmla="*/ 0 w 494"/>
                <a:gd name="T23" fmla="*/ 0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4"/>
                <a:gd name="T37" fmla="*/ 0 h 111"/>
                <a:gd name="T38" fmla="*/ 494 w 49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4" h="111">
                  <a:moveTo>
                    <a:pt x="469" y="111"/>
                  </a:moveTo>
                  <a:lnTo>
                    <a:pt x="476" y="86"/>
                  </a:lnTo>
                  <a:lnTo>
                    <a:pt x="482" y="58"/>
                  </a:lnTo>
                  <a:lnTo>
                    <a:pt x="488" y="30"/>
                  </a:lnTo>
                  <a:lnTo>
                    <a:pt x="494" y="0"/>
                  </a:lnTo>
                  <a:lnTo>
                    <a:pt x="0" y="0"/>
                  </a:lnTo>
                  <a:lnTo>
                    <a:pt x="5" y="30"/>
                  </a:lnTo>
                  <a:lnTo>
                    <a:pt x="11" y="58"/>
                  </a:lnTo>
                  <a:lnTo>
                    <a:pt x="17" y="86"/>
                  </a:lnTo>
                  <a:lnTo>
                    <a:pt x="24" y="111"/>
                  </a:lnTo>
                  <a:lnTo>
                    <a:pt x="469" y="11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3" name="Freeform 45"/>
            <p:cNvSpPr>
              <a:spLocks/>
            </p:cNvSpPr>
            <p:nvPr/>
          </p:nvSpPr>
          <p:spPr bwMode="auto">
            <a:xfrm>
              <a:off x="3077" y="2633"/>
              <a:ext cx="86" cy="16"/>
            </a:xfrm>
            <a:custGeom>
              <a:avLst/>
              <a:gdLst>
                <a:gd name="T0" fmla="*/ 0 w 515"/>
                <a:gd name="T1" fmla="*/ 0 h 114"/>
                <a:gd name="T2" fmla="*/ 0 w 515"/>
                <a:gd name="T3" fmla="*/ 0 h 114"/>
                <a:gd name="T4" fmla="*/ 0 w 515"/>
                <a:gd name="T5" fmla="*/ 0 h 114"/>
                <a:gd name="T6" fmla="*/ 0 w 515"/>
                <a:gd name="T7" fmla="*/ 0 h 114"/>
                <a:gd name="T8" fmla="*/ 0 w 515"/>
                <a:gd name="T9" fmla="*/ 0 h 114"/>
                <a:gd name="T10" fmla="*/ 0 w 515"/>
                <a:gd name="T11" fmla="*/ 0 h 114"/>
                <a:gd name="T12" fmla="*/ 0 w 515"/>
                <a:gd name="T13" fmla="*/ 0 h 114"/>
                <a:gd name="T14" fmla="*/ 0 w 515"/>
                <a:gd name="T15" fmla="*/ 0 h 114"/>
                <a:gd name="T16" fmla="*/ 0 w 515"/>
                <a:gd name="T17" fmla="*/ 0 h 114"/>
                <a:gd name="T18" fmla="*/ 0 w 515"/>
                <a:gd name="T19" fmla="*/ 0 h 114"/>
                <a:gd name="T20" fmla="*/ 0 w 515"/>
                <a:gd name="T21" fmla="*/ 0 h 114"/>
                <a:gd name="T22" fmla="*/ 0 w 515"/>
                <a:gd name="T23" fmla="*/ 0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114"/>
                <a:gd name="T38" fmla="*/ 515 w 515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114">
                  <a:moveTo>
                    <a:pt x="507" y="114"/>
                  </a:moveTo>
                  <a:lnTo>
                    <a:pt x="510" y="86"/>
                  </a:lnTo>
                  <a:lnTo>
                    <a:pt x="513" y="57"/>
                  </a:lnTo>
                  <a:lnTo>
                    <a:pt x="514" y="29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1" y="29"/>
                  </a:lnTo>
                  <a:lnTo>
                    <a:pt x="3" y="57"/>
                  </a:lnTo>
                  <a:lnTo>
                    <a:pt x="5" y="86"/>
                  </a:lnTo>
                  <a:lnTo>
                    <a:pt x="8" y="114"/>
                  </a:lnTo>
                  <a:lnTo>
                    <a:pt x="507" y="11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4" name="Freeform 46"/>
            <p:cNvSpPr>
              <a:spLocks/>
            </p:cNvSpPr>
            <p:nvPr/>
          </p:nvSpPr>
          <p:spPr bwMode="auto">
            <a:xfrm>
              <a:off x="3077" y="2616"/>
              <a:ext cx="86" cy="15"/>
            </a:xfrm>
            <a:custGeom>
              <a:avLst/>
              <a:gdLst>
                <a:gd name="T0" fmla="*/ 0 w 515"/>
                <a:gd name="T1" fmla="*/ 0 h 108"/>
                <a:gd name="T2" fmla="*/ 0 w 515"/>
                <a:gd name="T3" fmla="*/ 0 h 108"/>
                <a:gd name="T4" fmla="*/ 0 w 515"/>
                <a:gd name="T5" fmla="*/ 0 h 108"/>
                <a:gd name="T6" fmla="*/ 0 w 515"/>
                <a:gd name="T7" fmla="*/ 0 h 108"/>
                <a:gd name="T8" fmla="*/ 0 w 515"/>
                <a:gd name="T9" fmla="*/ 0 h 108"/>
                <a:gd name="T10" fmla="*/ 0 w 515"/>
                <a:gd name="T11" fmla="*/ 0 h 108"/>
                <a:gd name="T12" fmla="*/ 0 w 515"/>
                <a:gd name="T13" fmla="*/ 0 h 108"/>
                <a:gd name="T14" fmla="*/ 0 w 515"/>
                <a:gd name="T15" fmla="*/ 0 h 108"/>
                <a:gd name="T16" fmla="*/ 0 w 515"/>
                <a:gd name="T17" fmla="*/ 0 h 108"/>
                <a:gd name="T18" fmla="*/ 0 w 515"/>
                <a:gd name="T19" fmla="*/ 0 h 108"/>
                <a:gd name="T20" fmla="*/ 0 w 515"/>
                <a:gd name="T21" fmla="*/ 0 h 108"/>
                <a:gd name="T22" fmla="*/ 0 w 515"/>
                <a:gd name="T23" fmla="*/ 0 h 108"/>
                <a:gd name="T24" fmla="*/ 0 w 515"/>
                <a:gd name="T25" fmla="*/ 0 h 108"/>
                <a:gd name="T26" fmla="*/ 0 w 515"/>
                <a:gd name="T27" fmla="*/ 0 h 108"/>
                <a:gd name="T28" fmla="*/ 0 w 515"/>
                <a:gd name="T29" fmla="*/ 0 h 108"/>
                <a:gd name="T30" fmla="*/ 0 w 515"/>
                <a:gd name="T31" fmla="*/ 0 h 108"/>
                <a:gd name="T32" fmla="*/ 0 w 515"/>
                <a:gd name="T33" fmla="*/ 0 h 108"/>
                <a:gd name="T34" fmla="*/ 0 w 515"/>
                <a:gd name="T35" fmla="*/ 0 h 108"/>
                <a:gd name="T36" fmla="*/ 0 w 515"/>
                <a:gd name="T37" fmla="*/ 0 h 108"/>
                <a:gd name="T38" fmla="*/ 0 w 515"/>
                <a:gd name="T39" fmla="*/ 0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5"/>
                <a:gd name="T61" fmla="*/ 0 h 108"/>
                <a:gd name="T62" fmla="*/ 515 w 515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5" h="108">
                  <a:moveTo>
                    <a:pt x="515" y="108"/>
                  </a:moveTo>
                  <a:lnTo>
                    <a:pt x="515" y="106"/>
                  </a:lnTo>
                  <a:lnTo>
                    <a:pt x="515" y="105"/>
                  </a:lnTo>
                  <a:lnTo>
                    <a:pt x="515" y="104"/>
                  </a:lnTo>
                  <a:lnTo>
                    <a:pt x="515" y="101"/>
                  </a:lnTo>
                  <a:lnTo>
                    <a:pt x="515" y="76"/>
                  </a:lnTo>
                  <a:lnTo>
                    <a:pt x="514" y="50"/>
                  </a:lnTo>
                  <a:lnTo>
                    <a:pt x="512" y="26"/>
                  </a:lnTo>
                  <a:lnTo>
                    <a:pt x="509" y="0"/>
                  </a:lnTo>
                  <a:lnTo>
                    <a:pt x="4" y="0"/>
                  </a:lnTo>
                  <a:lnTo>
                    <a:pt x="2" y="26"/>
                  </a:lnTo>
                  <a:lnTo>
                    <a:pt x="1" y="50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515" y="10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5" name="Freeform 47"/>
            <p:cNvSpPr>
              <a:spLocks/>
            </p:cNvSpPr>
            <p:nvPr/>
          </p:nvSpPr>
          <p:spPr bwMode="auto">
            <a:xfrm>
              <a:off x="3079" y="2599"/>
              <a:ext cx="83" cy="15"/>
            </a:xfrm>
            <a:custGeom>
              <a:avLst/>
              <a:gdLst>
                <a:gd name="T0" fmla="*/ 0 w 501"/>
                <a:gd name="T1" fmla="*/ 0 h 101"/>
                <a:gd name="T2" fmla="*/ 0 w 501"/>
                <a:gd name="T3" fmla="*/ 0 h 101"/>
                <a:gd name="T4" fmla="*/ 0 w 501"/>
                <a:gd name="T5" fmla="*/ 0 h 101"/>
                <a:gd name="T6" fmla="*/ 0 w 501"/>
                <a:gd name="T7" fmla="*/ 0 h 101"/>
                <a:gd name="T8" fmla="*/ 0 w 501"/>
                <a:gd name="T9" fmla="*/ 0 h 101"/>
                <a:gd name="T10" fmla="*/ 0 w 501"/>
                <a:gd name="T11" fmla="*/ 0 h 101"/>
                <a:gd name="T12" fmla="*/ 0 w 501"/>
                <a:gd name="T13" fmla="*/ 0 h 101"/>
                <a:gd name="T14" fmla="*/ 0 w 501"/>
                <a:gd name="T15" fmla="*/ 0 h 101"/>
                <a:gd name="T16" fmla="*/ 0 w 501"/>
                <a:gd name="T17" fmla="*/ 0 h 101"/>
                <a:gd name="T18" fmla="*/ 0 w 501"/>
                <a:gd name="T19" fmla="*/ 0 h 101"/>
                <a:gd name="T20" fmla="*/ 0 w 501"/>
                <a:gd name="T21" fmla="*/ 0 h 101"/>
                <a:gd name="T22" fmla="*/ 0 w 501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1"/>
                <a:gd name="T37" fmla="*/ 0 h 101"/>
                <a:gd name="T38" fmla="*/ 501 w 501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1" h="101">
                  <a:moveTo>
                    <a:pt x="501" y="101"/>
                  </a:moveTo>
                  <a:lnTo>
                    <a:pt x="498" y="74"/>
                  </a:lnTo>
                  <a:lnTo>
                    <a:pt x="494" y="49"/>
                  </a:lnTo>
                  <a:lnTo>
                    <a:pt x="489" y="23"/>
                  </a:lnTo>
                  <a:lnTo>
                    <a:pt x="484" y="0"/>
                  </a:lnTo>
                  <a:lnTo>
                    <a:pt x="17" y="0"/>
                  </a:lnTo>
                  <a:lnTo>
                    <a:pt x="12" y="23"/>
                  </a:lnTo>
                  <a:lnTo>
                    <a:pt x="7" y="49"/>
                  </a:lnTo>
                  <a:lnTo>
                    <a:pt x="3" y="74"/>
                  </a:lnTo>
                  <a:lnTo>
                    <a:pt x="0" y="101"/>
                  </a:lnTo>
                  <a:lnTo>
                    <a:pt x="501" y="10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6" name="Freeform 48"/>
            <p:cNvSpPr>
              <a:spLocks/>
            </p:cNvSpPr>
            <p:nvPr/>
          </p:nvSpPr>
          <p:spPr bwMode="auto">
            <a:xfrm>
              <a:off x="3082" y="2581"/>
              <a:ext cx="77" cy="16"/>
            </a:xfrm>
            <a:custGeom>
              <a:avLst/>
              <a:gdLst>
                <a:gd name="T0" fmla="*/ 0 w 460"/>
                <a:gd name="T1" fmla="*/ 0 h 111"/>
                <a:gd name="T2" fmla="*/ 0 w 460"/>
                <a:gd name="T3" fmla="*/ 0 h 111"/>
                <a:gd name="T4" fmla="*/ 0 w 460"/>
                <a:gd name="T5" fmla="*/ 0 h 111"/>
                <a:gd name="T6" fmla="*/ 0 w 460"/>
                <a:gd name="T7" fmla="*/ 0 h 111"/>
                <a:gd name="T8" fmla="*/ 0 w 460"/>
                <a:gd name="T9" fmla="*/ 0 h 111"/>
                <a:gd name="T10" fmla="*/ 0 w 460"/>
                <a:gd name="T11" fmla="*/ 0 h 111"/>
                <a:gd name="T12" fmla="*/ 0 w 460"/>
                <a:gd name="T13" fmla="*/ 0 h 111"/>
                <a:gd name="T14" fmla="*/ 0 w 460"/>
                <a:gd name="T15" fmla="*/ 0 h 111"/>
                <a:gd name="T16" fmla="*/ 0 w 460"/>
                <a:gd name="T17" fmla="*/ 0 h 111"/>
                <a:gd name="T18" fmla="*/ 0 w 460"/>
                <a:gd name="T19" fmla="*/ 0 h 111"/>
                <a:gd name="T20" fmla="*/ 0 w 460"/>
                <a:gd name="T21" fmla="*/ 0 h 111"/>
                <a:gd name="T22" fmla="*/ 0 w 460"/>
                <a:gd name="T23" fmla="*/ 0 h 111"/>
                <a:gd name="T24" fmla="*/ 0 w 460"/>
                <a:gd name="T25" fmla="*/ 0 h 111"/>
                <a:gd name="T26" fmla="*/ 0 w 460"/>
                <a:gd name="T27" fmla="*/ 0 h 111"/>
                <a:gd name="T28" fmla="*/ 0 w 460"/>
                <a:gd name="T29" fmla="*/ 0 h 111"/>
                <a:gd name="T30" fmla="*/ 0 w 460"/>
                <a:gd name="T31" fmla="*/ 0 h 111"/>
                <a:gd name="T32" fmla="*/ 0 w 460"/>
                <a:gd name="T33" fmla="*/ 0 h 111"/>
                <a:gd name="T34" fmla="*/ 0 w 460"/>
                <a:gd name="T35" fmla="*/ 0 h 111"/>
                <a:gd name="T36" fmla="*/ 0 w 460"/>
                <a:gd name="T37" fmla="*/ 0 h 111"/>
                <a:gd name="T38" fmla="*/ 0 w 460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0"/>
                <a:gd name="T61" fmla="*/ 0 h 111"/>
                <a:gd name="T62" fmla="*/ 460 w 460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0" h="111">
                  <a:moveTo>
                    <a:pt x="460" y="111"/>
                  </a:moveTo>
                  <a:lnTo>
                    <a:pt x="456" y="96"/>
                  </a:lnTo>
                  <a:lnTo>
                    <a:pt x="452" y="81"/>
                  </a:lnTo>
                  <a:lnTo>
                    <a:pt x="447" y="67"/>
                  </a:lnTo>
                  <a:lnTo>
                    <a:pt x="443" y="53"/>
                  </a:lnTo>
                  <a:lnTo>
                    <a:pt x="438" y="39"/>
                  </a:lnTo>
                  <a:lnTo>
                    <a:pt x="432" y="26"/>
                  </a:lnTo>
                  <a:lnTo>
                    <a:pt x="427" y="13"/>
                  </a:lnTo>
                  <a:lnTo>
                    <a:pt x="422" y="0"/>
                  </a:lnTo>
                  <a:lnTo>
                    <a:pt x="37" y="0"/>
                  </a:lnTo>
                  <a:lnTo>
                    <a:pt x="32" y="13"/>
                  </a:lnTo>
                  <a:lnTo>
                    <a:pt x="27" y="26"/>
                  </a:lnTo>
                  <a:lnTo>
                    <a:pt x="22" y="39"/>
                  </a:lnTo>
                  <a:lnTo>
                    <a:pt x="17" y="53"/>
                  </a:lnTo>
                  <a:lnTo>
                    <a:pt x="12" y="67"/>
                  </a:lnTo>
                  <a:lnTo>
                    <a:pt x="8" y="81"/>
                  </a:lnTo>
                  <a:lnTo>
                    <a:pt x="4" y="96"/>
                  </a:lnTo>
                  <a:lnTo>
                    <a:pt x="0" y="111"/>
                  </a:lnTo>
                  <a:lnTo>
                    <a:pt x="460" y="11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7" name="Freeform 49"/>
            <p:cNvSpPr>
              <a:spLocks/>
            </p:cNvSpPr>
            <p:nvPr/>
          </p:nvSpPr>
          <p:spPr bwMode="auto">
            <a:xfrm>
              <a:off x="3090" y="2567"/>
              <a:ext cx="61" cy="13"/>
            </a:xfrm>
            <a:custGeom>
              <a:avLst/>
              <a:gdLst>
                <a:gd name="T0" fmla="*/ 0 w 371"/>
                <a:gd name="T1" fmla="*/ 0 h 89"/>
                <a:gd name="T2" fmla="*/ 0 w 371"/>
                <a:gd name="T3" fmla="*/ 0 h 89"/>
                <a:gd name="T4" fmla="*/ 0 w 371"/>
                <a:gd name="T5" fmla="*/ 0 h 89"/>
                <a:gd name="T6" fmla="*/ 0 w 371"/>
                <a:gd name="T7" fmla="*/ 0 h 89"/>
                <a:gd name="T8" fmla="*/ 0 w 371"/>
                <a:gd name="T9" fmla="*/ 0 h 89"/>
                <a:gd name="T10" fmla="*/ 0 w 371"/>
                <a:gd name="T11" fmla="*/ 0 h 89"/>
                <a:gd name="T12" fmla="*/ 0 w 371"/>
                <a:gd name="T13" fmla="*/ 0 h 89"/>
                <a:gd name="T14" fmla="*/ 0 w 371"/>
                <a:gd name="T15" fmla="*/ 0 h 89"/>
                <a:gd name="T16" fmla="*/ 0 w 371"/>
                <a:gd name="T17" fmla="*/ 0 h 89"/>
                <a:gd name="T18" fmla="*/ 0 w 371"/>
                <a:gd name="T19" fmla="*/ 0 h 89"/>
                <a:gd name="T20" fmla="*/ 0 w 371"/>
                <a:gd name="T21" fmla="*/ 0 h 89"/>
                <a:gd name="T22" fmla="*/ 0 w 371"/>
                <a:gd name="T23" fmla="*/ 0 h 89"/>
                <a:gd name="T24" fmla="*/ 0 w 371"/>
                <a:gd name="T25" fmla="*/ 0 h 89"/>
                <a:gd name="T26" fmla="*/ 0 w 371"/>
                <a:gd name="T27" fmla="*/ 0 h 89"/>
                <a:gd name="T28" fmla="*/ 0 w 371"/>
                <a:gd name="T29" fmla="*/ 0 h 89"/>
                <a:gd name="T30" fmla="*/ 0 w 371"/>
                <a:gd name="T31" fmla="*/ 0 h 89"/>
                <a:gd name="T32" fmla="*/ 0 w 371"/>
                <a:gd name="T33" fmla="*/ 0 h 89"/>
                <a:gd name="T34" fmla="*/ 0 w 371"/>
                <a:gd name="T35" fmla="*/ 0 h 89"/>
                <a:gd name="T36" fmla="*/ 0 w 371"/>
                <a:gd name="T37" fmla="*/ 0 h 89"/>
                <a:gd name="T38" fmla="*/ 0 w 371"/>
                <a:gd name="T39" fmla="*/ 0 h 89"/>
                <a:gd name="T40" fmla="*/ 0 w 371"/>
                <a:gd name="T41" fmla="*/ 0 h 89"/>
                <a:gd name="T42" fmla="*/ 0 w 371"/>
                <a:gd name="T43" fmla="*/ 0 h 89"/>
                <a:gd name="T44" fmla="*/ 0 w 371"/>
                <a:gd name="T45" fmla="*/ 0 h 89"/>
                <a:gd name="T46" fmla="*/ 0 w 371"/>
                <a:gd name="T47" fmla="*/ 0 h 89"/>
                <a:gd name="T48" fmla="*/ 0 w 371"/>
                <a:gd name="T49" fmla="*/ 0 h 89"/>
                <a:gd name="T50" fmla="*/ 0 w 371"/>
                <a:gd name="T51" fmla="*/ 0 h 89"/>
                <a:gd name="T52" fmla="*/ 0 w 371"/>
                <a:gd name="T53" fmla="*/ 0 h 89"/>
                <a:gd name="T54" fmla="*/ 0 w 371"/>
                <a:gd name="T55" fmla="*/ 0 h 89"/>
                <a:gd name="T56" fmla="*/ 0 w 371"/>
                <a:gd name="T57" fmla="*/ 0 h 89"/>
                <a:gd name="T58" fmla="*/ 0 w 371"/>
                <a:gd name="T59" fmla="*/ 0 h 89"/>
                <a:gd name="T60" fmla="*/ 0 w 371"/>
                <a:gd name="T61" fmla="*/ 0 h 89"/>
                <a:gd name="T62" fmla="*/ 0 w 371"/>
                <a:gd name="T63" fmla="*/ 0 h 89"/>
                <a:gd name="T64" fmla="*/ 0 w 371"/>
                <a:gd name="T65" fmla="*/ 0 h 89"/>
                <a:gd name="T66" fmla="*/ 0 w 371"/>
                <a:gd name="T67" fmla="*/ 0 h 89"/>
                <a:gd name="T68" fmla="*/ 0 w 371"/>
                <a:gd name="T69" fmla="*/ 0 h 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1"/>
                <a:gd name="T106" fmla="*/ 0 h 89"/>
                <a:gd name="T107" fmla="*/ 371 w 371"/>
                <a:gd name="T108" fmla="*/ 89 h 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1" h="89">
                  <a:moveTo>
                    <a:pt x="371" y="89"/>
                  </a:moveTo>
                  <a:lnTo>
                    <a:pt x="364" y="77"/>
                  </a:lnTo>
                  <a:lnTo>
                    <a:pt x="358" y="65"/>
                  </a:lnTo>
                  <a:lnTo>
                    <a:pt x="351" y="54"/>
                  </a:lnTo>
                  <a:lnTo>
                    <a:pt x="344" y="42"/>
                  </a:lnTo>
                  <a:lnTo>
                    <a:pt x="337" y="32"/>
                  </a:lnTo>
                  <a:lnTo>
                    <a:pt x="330" y="22"/>
                  </a:lnTo>
                  <a:lnTo>
                    <a:pt x="322" y="12"/>
                  </a:lnTo>
                  <a:lnTo>
                    <a:pt x="314" y="4"/>
                  </a:lnTo>
                  <a:lnTo>
                    <a:pt x="301" y="15"/>
                  </a:lnTo>
                  <a:lnTo>
                    <a:pt x="287" y="24"/>
                  </a:lnTo>
                  <a:lnTo>
                    <a:pt x="272" y="31"/>
                  </a:lnTo>
                  <a:lnTo>
                    <a:pt x="256" y="39"/>
                  </a:lnTo>
                  <a:lnTo>
                    <a:pt x="239" y="45"/>
                  </a:lnTo>
                  <a:lnTo>
                    <a:pt x="223" y="48"/>
                  </a:lnTo>
                  <a:lnTo>
                    <a:pt x="205" y="50"/>
                  </a:lnTo>
                  <a:lnTo>
                    <a:pt x="188" y="51"/>
                  </a:lnTo>
                  <a:lnTo>
                    <a:pt x="169" y="50"/>
                  </a:lnTo>
                  <a:lnTo>
                    <a:pt x="152" y="48"/>
                  </a:lnTo>
                  <a:lnTo>
                    <a:pt x="134" y="44"/>
                  </a:lnTo>
                  <a:lnTo>
                    <a:pt x="117" y="37"/>
                  </a:lnTo>
                  <a:lnTo>
                    <a:pt x="101" y="30"/>
                  </a:lnTo>
                  <a:lnTo>
                    <a:pt x="85" y="21"/>
                  </a:lnTo>
                  <a:lnTo>
                    <a:pt x="71" y="11"/>
                  </a:lnTo>
                  <a:lnTo>
                    <a:pt x="58" y="0"/>
                  </a:lnTo>
                  <a:lnTo>
                    <a:pt x="50" y="9"/>
                  </a:lnTo>
                  <a:lnTo>
                    <a:pt x="43" y="19"/>
                  </a:lnTo>
                  <a:lnTo>
                    <a:pt x="35" y="29"/>
                  </a:lnTo>
                  <a:lnTo>
                    <a:pt x="28" y="40"/>
                  </a:lnTo>
                  <a:lnTo>
                    <a:pt x="21" y="51"/>
                  </a:lnTo>
                  <a:lnTo>
                    <a:pt x="14" y="63"/>
                  </a:lnTo>
                  <a:lnTo>
                    <a:pt x="6" y="76"/>
                  </a:lnTo>
                  <a:lnTo>
                    <a:pt x="0" y="89"/>
                  </a:lnTo>
                  <a:lnTo>
                    <a:pt x="371" y="8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8" name="Freeform 50"/>
            <p:cNvSpPr>
              <a:spLocks/>
            </p:cNvSpPr>
            <p:nvPr/>
          </p:nvSpPr>
          <p:spPr bwMode="auto">
            <a:xfrm>
              <a:off x="3088" y="2522"/>
              <a:ext cx="66" cy="48"/>
            </a:xfrm>
            <a:custGeom>
              <a:avLst/>
              <a:gdLst>
                <a:gd name="T0" fmla="*/ 0 w 398"/>
                <a:gd name="T1" fmla="*/ 0 h 336"/>
                <a:gd name="T2" fmla="*/ 0 w 398"/>
                <a:gd name="T3" fmla="*/ 0 h 336"/>
                <a:gd name="T4" fmla="*/ 0 w 398"/>
                <a:gd name="T5" fmla="*/ 0 h 336"/>
                <a:gd name="T6" fmla="*/ 0 w 398"/>
                <a:gd name="T7" fmla="*/ 0 h 336"/>
                <a:gd name="T8" fmla="*/ 0 w 398"/>
                <a:gd name="T9" fmla="*/ 0 h 336"/>
                <a:gd name="T10" fmla="*/ 0 w 398"/>
                <a:gd name="T11" fmla="*/ 0 h 336"/>
                <a:gd name="T12" fmla="*/ 0 w 398"/>
                <a:gd name="T13" fmla="*/ 0 h 336"/>
                <a:gd name="T14" fmla="*/ 0 w 398"/>
                <a:gd name="T15" fmla="*/ 0 h 336"/>
                <a:gd name="T16" fmla="*/ 0 w 398"/>
                <a:gd name="T17" fmla="*/ 0 h 336"/>
                <a:gd name="T18" fmla="*/ 0 w 398"/>
                <a:gd name="T19" fmla="*/ 0 h 336"/>
                <a:gd name="T20" fmla="*/ 0 w 398"/>
                <a:gd name="T21" fmla="*/ 0 h 336"/>
                <a:gd name="T22" fmla="*/ 0 w 398"/>
                <a:gd name="T23" fmla="*/ 0 h 336"/>
                <a:gd name="T24" fmla="*/ 0 w 398"/>
                <a:gd name="T25" fmla="*/ 0 h 336"/>
                <a:gd name="T26" fmla="*/ 0 w 398"/>
                <a:gd name="T27" fmla="*/ 0 h 336"/>
                <a:gd name="T28" fmla="*/ 0 w 398"/>
                <a:gd name="T29" fmla="*/ 0 h 336"/>
                <a:gd name="T30" fmla="*/ 0 w 398"/>
                <a:gd name="T31" fmla="*/ 0 h 336"/>
                <a:gd name="T32" fmla="*/ 0 w 398"/>
                <a:gd name="T33" fmla="*/ 0 h 336"/>
                <a:gd name="T34" fmla="*/ 0 w 398"/>
                <a:gd name="T35" fmla="*/ 0 h 336"/>
                <a:gd name="T36" fmla="*/ 0 w 398"/>
                <a:gd name="T37" fmla="*/ 0 h 336"/>
                <a:gd name="T38" fmla="*/ 0 w 398"/>
                <a:gd name="T39" fmla="*/ 0 h 336"/>
                <a:gd name="T40" fmla="*/ 0 w 398"/>
                <a:gd name="T41" fmla="*/ 0 h 336"/>
                <a:gd name="T42" fmla="*/ 0 w 398"/>
                <a:gd name="T43" fmla="*/ 0 h 336"/>
                <a:gd name="T44" fmla="*/ 0 w 398"/>
                <a:gd name="T45" fmla="*/ 0 h 336"/>
                <a:gd name="T46" fmla="*/ 0 w 398"/>
                <a:gd name="T47" fmla="*/ 0 h 336"/>
                <a:gd name="T48" fmla="*/ 0 w 398"/>
                <a:gd name="T49" fmla="*/ 0 h 336"/>
                <a:gd name="T50" fmla="*/ 0 w 398"/>
                <a:gd name="T51" fmla="*/ 0 h 336"/>
                <a:gd name="T52" fmla="*/ 0 w 398"/>
                <a:gd name="T53" fmla="*/ 0 h 336"/>
                <a:gd name="T54" fmla="*/ 0 w 398"/>
                <a:gd name="T55" fmla="*/ 0 h 336"/>
                <a:gd name="T56" fmla="*/ 0 w 398"/>
                <a:gd name="T57" fmla="*/ 0 h 336"/>
                <a:gd name="T58" fmla="*/ 0 w 398"/>
                <a:gd name="T59" fmla="*/ 0 h 336"/>
                <a:gd name="T60" fmla="*/ 0 w 398"/>
                <a:gd name="T61" fmla="*/ 0 h 336"/>
                <a:gd name="T62" fmla="*/ 0 w 398"/>
                <a:gd name="T63" fmla="*/ 0 h 336"/>
                <a:gd name="T64" fmla="*/ 0 w 39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8"/>
                <a:gd name="T100" fmla="*/ 0 h 336"/>
                <a:gd name="T101" fmla="*/ 398 w 39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8" h="336">
                  <a:moveTo>
                    <a:pt x="199" y="336"/>
                  </a:moveTo>
                  <a:lnTo>
                    <a:pt x="179" y="335"/>
                  </a:lnTo>
                  <a:lnTo>
                    <a:pt x="159" y="333"/>
                  </a:lnTo>
                  <a:lnTo>
                    <a:pt x="140" y="329"/>
                  </a:lnTo>
                  <a:lnTo>
                    <a:pt x="121" y="323"/>
                  </a:lnTo>
                  <a:lnTo>
                    <a:pt x="104" y="315"/>
                  </a:lnTo>
                  <a:lnTo>
                    <a:pt x="88" y="306"/>
                  </a:lnTo>
                  <a:lnTo>
                    <a:pt x="73" y="295"/>
                  </a:lnTo>
                  <a:lnTo>
                    <a:pt x="59" y="284"/>
                  </a:lnTo>
                  <a:lnTo>
                    <a:pt x="46" y="271"/>
                  </a:lnTo>
                  <a:lnTo>
                    <a:pt x="35" y="256"/>
                  </a:lnTo>
                  <a:lnTo>
                    <a:pt x="25" y="241"/>
                  </a:lnTo>
                  <a:lnTo>
                    <a:pt x="15" y="224"/>
                  </a:lnTo>
                  <a:lnTo>
                    <a:pt x="9" y="206"/>
                  </a:lnTo>
                  <a:lnTo>
                    <a:pt x="4" y="189"/>
                  </a:lnTo>
                  <a:lnTo>
                    <a:pt x="1" y="169"/>
                  </a:lnTo>
                  <a:lnTo>
                    <a:pt x="0" y="149"/>
                  </a:lnTo>
                  <a:lnTo>
                    <a:pt x="1" y="124"/>
                  </a:lnTo>
                  <a:lnTo>
                    <a:pt x="5" y="102"/>
                  </a:lnTo>
                  <a:lnTo>
                    <a:pt x="12" y="81"/>
                  </a:lnTo>
                  <a:lnTo>
                    <a:pt x="21" y="62"/>
                  </a:lnTo>
                  <a:lnTo>
                    <a:pt x="32" y="45"/>
                  </a:lnTo>
                  <a:lnTo>
                    <a:pt x="45" y="29"/>
                  </a:lnTo>
                  <a:lnTo>
                    <a:pt x="60" y="14"/>
                  </a:lnTo>
                  <a:lnTo>
                    <a:pt x="76" y="0"/>
                  </a:lnTo>
                  <a:lnTo>
                    <a:pt x="90" y="9"/>
                  </a:lnTo>
                  <a:lnTo>
                    <a:pt x="104" y="15"/>
                  </a:lnTo>
                  <a:lnTo>
                    <a:pt x="119" y="22"/>
                  </a:lnTo>
                  <a:lnTo>
                    <a:pt x="134" y="28"/>
                  </a:lnTo>
                  <a:lnTo>
                    <a:pt x="151" y="31"/>
                  </a:lnTo>
                  <a:lnTo>
                    <a:pt x="167" y="34"/>
                  </a:lnTo>
                  <a:lnTo>
                    <a:pt x="183" y="35"/>
                  </a:lnTo>
                  <a:lnTo>
                    <a:pt x="199" y="37"/>
                  </a:lnTo>
                  <a:lnTo>
                    <a:pt x="215" y="35"/>
                  </a:lnTo>
                  <a:lnTo>
                    <a:pt x="231" y="34"/>
                  </a:lnTo>
                  <a:lnTo>
                    <a:pt x="247" y="31"/>
                  </a:lnTo>
                  <a:lnTo>
                    <a:pt x="263" y="28"/>
                  </a:lnTo>
                  <a:lnTo>
                    <a:pt x="278" y="22"/>
                  </a:lnTo>
                  <a:lnTo>
                    <a:pt x="293" y="15"/>
                  </a:lnTo>
                  <a:lnTo>
                    <a:pt x="307" y="9"/>
                  </a:lnTo>
                  <a:lnTo>
                    <a:pt x="321" y="0"/>
                  </a:lnTo>
                  <a:lnTo>
                    <a:pt x="337" y="14"/>
                  </a:lnTo>
                  <a:lnTo>
                    <a:pt x="352" y="29"/>
                  </a:lnTo>
                  <a:lnTo>
                    <a:pt x="365" y="45"/>
                  </a:lnTo>
                  <a:lnTo>
                    <a:pt x="377" y="62"/>
                  </a:lnTo>
                  <a:lnTo>
                    <a:pt x="386" y="81"/>
                  </a:lnTo>
                  <a:lnTo>
                    <a:pt x="392" y="102"/>
                  </a:lnTo>
                  <a:lnTo>
                    <a:pt x="397" y="124"/>
                  </a:lnTo>
                  <a:lnTo>
                    <a:pt x="398" y="149"/>
                  </a:lnTo>
                  <a:lnTo>
                    <a:pt x="397" y="169"/>
                  </a:lnTo>
                  <a:lnTo>
                    <a:pt x="394" y="189"/>
                  </a:lnTo>
                  <a:lnTo>
                    <a:pt x="389" y="206"/>
                  </a:lnTo>
                  <a:lnTo>
                    <a:pt x="382" y="224"/>
                  </a:lnTo>
                  <a:lnTo>
                    <a:pt x="373" y="241"/>
                  </a:lnTo>
                  <a:lnTo>
                    <a:pt x="363" y="256"/>
                  </a:lnTo>
                  <a:lnTo>
                    <a:pt x="352" y="271"/>
                  </a:lnTo>
                  <a:lnTo>
                    <a:pt x="339" y="284"/>
                  </a:lnTo>
                  <a:lnTo>
                    <a:pt x="325" y="295"/>
                  </a:lnTo>
                  <a:lnTo>
                    <a:pt x="310" y="306"/>
                  </a:lnTo>
                  <a:lnTo>
                    <a:pt x="294" y="315"/>
                  </a:lnTo>
                  <a:lnTo>
                    <a:pt x="276" y="323"/>
                  </a:lnTo>
                  <a:lnTo>
                    <a:pt x="258" y="329"/>
                  </a:lnTo>
                  <a:lnTo>
                    <a:pt x="238" y="333"/>
                  </a:lnTo>
                  <a:lnTo>
                    <a:pt x="219" y="335"/>
                  </a:lnTo>
                  <a:lnTo>
                    <a:pt x="199" y="33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99" name="Freeform 51"/>
            <p:cNvSpPr>
              <a:spLocks/>
            </p:cNvSpPr>
            <p:nvPr/>
          </p:nvSpPr>
          <p:spPr bwMode="auto">
            <a:xfrm>
              <a:off x="3082" y="2453"/>
              <a:ext cx="78" cy="71"/>
            </a:xfrm>
            <a:custGeom>
              <a:avLst/>
              <a:gdLst>
                <a:gd name="T0" fmla="*/ 0 w 470"/>
                <a:gd name="T1" fmla="*/ 0 h 495"/>
                <a:gd name="T2" fmla="*/ 0 w 470"/>
                <a:gd name="T3" fmla="*/ 0 h 495"/>
                <a:gd name="T4" fmla="*/ 0 w 470"/>
                <a:gd name="T5" fmla="*/ 0 h 495"/>
                <a:gd name="T6" fmla="*/ 0 w 470"/>
                <a:gd name="T7" fmla="*/ 0 h 495"/>
                <a:gd name="T8" fmla="*/ 0 w 470"/>
                <a:gd name="T9" fmla="*/ 0 h 495"/>
                <a:gd name="T10" fmla="*/ 0 w 470"/>
                <a:gd name="T11" fmla="*/ 0 h 495"/>
                <a:gd name="T12" fmla="*/ 0 w 470"/>
                <a:gd name="T13" fmla="*/ 0 h 495"/>
                <a:gd name="T14" fmla="*/ 0 w 470"/>
                <a:gd name="T15" fmla="*/ 0 h 495"/>
                <a:gd name="T16" fmla="*/ 0 w 470"/>
                <a:gd name="T17" fmla="*/ 0 h 495"/>
                <a:gd name="T18" fmla="*/ 0 w 470"/>
                <a:gd name="T19" fmla="*/ 0 h 495"/>
                <a:gd name="T20" fmla="*/ 0 w 470"/>
                <a:gd name="T21" fmla="*/ 0 h 495"/>
                <a:gd name="T22" fmla="*/ 0 w 470"/>
                <a:gd name="T23" fmla="*/ 0 h 495"/>
                <a:gd name="T24" fmla="*/ 0 w 470"/>
                <a:gd name="T25" fmla="*/ 0 h 495"/>
                <a:gd name="T26" fmla="*/ 0 w 470"/>
                <a:gd name="T27" fmla="*/ 0 h 495"/>
                <a:gd name="T28" fmla="*/ 0 w 470"/>
                <a:gd name="T29" fmla="*/ 0 h 495"/>
                <a:gd name="T30" fmla="*/ 0 w 470"/>
                <a:gd name="T31" fmla="*/ 0 h 495"/>
                <a:gd name="T32" fmla="*/ 0 w 470"/>
                <a:gd name="T33" fmla="*/ 0 h 495"/>
                <a:gd name="T34" fmla="*/ 0 w 470"/>
                <a:gd name="T35" fmla="*/ 0 h 495"/>
                <a:gd name="T36" fmla="*/ 0 w 470"/>
                <a:gd name="T37" fmla="*/ 0 h 495"/>
                <a:gd name="T38" fmla="*/ 0 w 470"/>
                <a:gd name="T39" fmla="*/ 0 h 495"/>
                <a:gd name="T40" fmla="*/ 0 w 470"/>
                <a:gd name="T41" fmla="*/ 0 h 495"/>
                <a:gd name="T42" fmla="*/ 0 w 470"/>
                <a:gd name="T43" fmla="*/ 0 h 495"/>
                <a:gd name="T44" fmla="*/ 0 w 470"/>
                <a:gd name="T45" fmla="*/ 0 h 495"/>
                <a:gd name="T46" fmla="*/ 0 w 470"/>
                <a:gd name="T47" fmla="*/ 0 h 495"/>
                <a:gd name="T48" fmla="*/ 0 w 470"/>
                <a:gd name="T49" fmla="*/ 0 h 495"/>
                <a:gd name="T50" fmla="*/ 0 w 470"/>
                <a:gd name="T51" fmla="*/ 0 h 495"/>
                <a:gd name="T52" fmla="*/ 0 w 470"/>
                <a:gd name="T53" fmla="*/ 0 h 495"/>
                <a:gd name="T54" fmla="*/ 0 w 470"/>
                <a:gd name="T55" fmla="*/ 0 h 495"/>
                <a:gd name="T56" fmla="*/ 0 w 470"/>
                <a:gd name="T57" fmla="*/ 0 h 495"/>
                <a:gd name="T58" fmla="*/ 0 w 470"/>
                <a:gd name="T59" fmla="*/ 0 h 495"/>
                <a:gd name="T60" fmla="*/ 0 w 470"/>
                <a:gd name="T61" fmla="*/ 0 h 495"/>
                <a:gd name="T62" fmla="*/ 0 w 470"/>
                <a:gd name="T63" fmla="*/ 0 h 495"/>
                <a:gd name="T64" fmla="*/ 0 w 470"/>
                <a:gd name="T65" fmla="*/ 0 h 4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0"/>
                <a:gd name="T100" fmla="*/ 0 h 495"/>
                <a:gd name="T101" fmla="*/ 470 w 470"/>
                <a:gd name="T102" fmla="*/ 495 h 4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0" h="495">
                  <a:moveTo>
                    <a:pt x="235" y="495"/>
                  </a:moveTo>
                  <a:lnTo>
                    <a:pt x="259" y="494"/>
                  </a:lnTo>
                  <a:lnTo>
                    <a:pt x="282" y="490"/>
                  </a:lnTo>
                  <a:lnTo>
                    <a:pt x="305" y="483"/>
                  </a:lnTo>
                  <a:lnTo>
                    <a:pt x="326" y="475"/>
                  </a:lnTo>
                  <a:lnTo>
                    <a:pt x="347" y="464"/>
                  </a:lnTo>
                  <a:lnTo>
                    <a:pt x="366" y="451"/>
                  </a:lnTo>
                  <a:lnTo>
                    <a:pt x="384" y="435"/>
                  </a:lnTo>
                  <a:lnTo>
                    <a:pt x="401" y="419"/>
                  </a:lnTo>
                  <a:lnTo>
                    <a:pt x="417" y="401"/>
                  </a:lnTo>
                  <a:lnTo>
                    <a:pt x="430" y="381"/>
                  </a:lnTo>
                  <a:lnTo>
                    <a:pt x="442" y="359"/>
                  </a:lnTo>
                  <a:lnTo>
                    <a:pt x="452" y="337"/>
                  </a:lnTo>
                  <a:lnTo>
                    <a:pt x="459" y="312"/>
                  </a:lnTo>
                  <a:lnTo>
                    <a:pt x="465" y="288"/>
                  </a:lnTo>
                  <a:lnTo>
                    <a:pt x="469" y="262"/>
                  </a:lnTo>
                  <a:lnTo>
                    <a:pt x="470" y="236"/>
                  </a:lnTo>
                  <a:lnTo>
                    <a:pt x="468" y="198"/>
                  </a:lnTo>
                  <a:lnTo>
                    <a:pt x="460" y="161"/>
                  </a:lnTo>
                  <a:lnTo>
                    <a:pt x="449" y="128"/>
                  </a:lnTo>
                  <a:lnTo>
                    <a:pt x="433" y="96"/>
                  </a:lnTo>
                  <a:lnTo>
                    <a:pt x="414" y="68"/>
                  </a:lnTo>
                  <a:lnTo>
                    <a:pt x="391" y="42"/>
                  </a:lnTo>
                  <a:lnTo>
                    <a:pt x="365" y="20"/>
                  </a:lnTo>
                  <a:lnTo>
                    <a:pt x="337" y="2"/>
                  </a:lnTo>
                  <a:lnTo>
                    <a:pt x="335" y="29"/>
                  </a:lnTo>
                  <a:lnTo>
                    <a:pt x="329" y="51"/>
                  </a:lnTo>
                  <a:lnTo>
                    <a:pt x="320" y="71"/>
                  </a:lnTo>
                  <a:lnTo>
                    <a:pt x="307" y="87"/>
                  </a:lnTo>
                  <a:lnTo>
                    <a:pt x="290" y="99"/>
                  </a:lnTo>
                  <a:lnTo>
                    <a:pt x="273" y="108"/>
                  </a:lnTo>
                  <a:lnTo>
                    <a:pt x="255" y="112"/>
                  </a:lnTo>
                  <a:lnTo>
                    <a:pt x="236" y="114"/>
                  </a:lnTo>
                  <a:lnTo>
                    <a:pt x="217" y="112"/>
                  </a:lnTo>
                  <a:lnTo>
                    <a:pt x="198" y="107"/>
                  </a:lnTo>
                  <a:lnTo>
                    <a:pt x="181" y="98"/>
                  </a:lnTo>
                  <a:lnTo>
                    <a:pt x="165" y="84"/>
                  </a:lnTo>
                  <a:lnTo>
                    <a:pt x="152" y="69"/>
                  </a:lnTo>
                  <a:lnTo>
                    <a:pt x="143" y="49"/>
                  </a:lnTo>
                  <a:lnTo>
                    <a:pt x="137" y="27"/>
                  </a:lnTo>
                  <a:lnTo>
                    <a:pt x="136" y="0"/>
                  </a:lnTo>
                  <a:lnTo>
                    <a:pt x="107" y="18"/>
                  </a:lnTo>
                  <a:lnTo>
                    <a:pt x="81" y="40"/>
                  </a:lnTo>
                  <a:lnTo>
                    <a:pt x="58" y="66"/>
                  </a:lnTo>
                  <a:lnTo>
                    <a:pt x="37" y="94"/>
                  </a:lnTo>
                  <a:lnTo>
                    <a:pt x="21" y="126"/>
                  </a:lnTo>
                  <a:lnTo>
                    <a:pt x="10" y="160"/>
                  </a:lnTo>
                  <a:lnTo>
                    <a:pt x="2" y="197"/>
                  </a:lnTo>
                  <a:lnTo>
                    <a:pt x="0" y="236"/>
                  </a:lnTo>
                  <a:lnTo>
                    <a:pt x="1" y="262"/>
                  </a:lnTo>
                  <a:lnTo>
                    <a:pt x="5" y="288"/>
                  </a:lnTo>
                  <a:lnTo>
                    <a:pt x="10" y="312"/>
                  </a:lnTo>
                  <a:lnTo>
                    <a:pt x="18" y="337"/>
                  </a:lnTo>
                  <a:lnTo>
                    <a:pt x="28" y="359"/>
                  </a:lnTo>
                  <a:lnTo>
                    <a:pt x="40" y="381"/>
                  </a:lnTo>
                  <a:lnTo>
                    <a:pt x="53" y="401"/>
                  </a:lnTo>
                  <a:lnTo>
                    <a:pt x="69" y="419"/>
                  </a:lnTo>
                  <a:lnTo>
                    <a:pt x="86" y="435"/>
                  </a:lnTo>
                  <a:lnTo>
                    <a:pt x="104" y="451"/>
                  </a:lnTo>
                  <a:lnTo>
                    <a:pt x="123" y="464"/>
                  </a:lnTo>
                  <a:lnTo>
                    <a:pt x="143" y="475"/>
                  </a:lnTo>
                  <a:lnTo>
                    <a:pt x="165" y="483"/>
                  </a:lnTo>
                  <a:lnTo>
                    <a:pt x="188" y="490"/>
                  </a:lnTo>
                  <a:lnTo>
                    <a:pt x="211" y="494"/>
                  </a:lnTo>
                  <a:lnTo>
                    <a:pt x="235" y="49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0" name="Freeform 52"/>
            <p:cNvSpPr>
              <a:spLocks/>
            </p:cNvSpPr>
            <p:nvPr/>
          </p:nvSpPr>
          <p:spPr bwMode="auto">
            <a:xfrm>
              <a:off x="3108" y="2440"/>
              <a:ext cx="27" cy="26"/>
            </a:xfrm>
            <a:custGeom>
              <a:avLst/>
              <a:gdLst>
                <a:gd name="T0" fmla="*/ 0 w 167"/>
                <a:gd name="T1" fmla="*/ 0 h 184"/>
                <a:gd name="T2" fmla="*/ 0 w 167"/>
                <a:gd name="T3" fmla="*/ 0 h 184"/>
                <a:gd name="T4" fmla="*/ 0 w 167"/>
                <a:gd name="T5" fmla="*/ 0 h 184"/>
                <a:gd name="T6" fmla="*/ 0 w 167"/>
                <a:gd name="T7" fmla="*/ 0 h 184"/>
                <a:gd name="T8" fmla="*/ 0 w 167"/>
                <a:gd name="T9" fmla="*/ 0 h 184"/>
                <a:gd name="T10" fmla="*/ 0 w 167"/>
                <a:gd name="T11" fmla="*/ 0 h 184"/>
                <a:gd name="T12" fmla="*/ 0 w 167"/>
                <a:gd name="T13" fmla="*/ 0 h 184"/>
                <a:gd name="T14" fmla="*/ 0 w 167"/>
                <a:gd name="T15" fmla="*/ 0 h 184"/>
                <a:gd name="T16" fmla="*/ 0 w 167"/>
                <a:gd name="T17" fmla="*/ 0 h 184"/>
                <a:gd name="T18" fmla="*/ 0 w 167"/>
                <a:gd name="T19" fmla="*/ 0 h 184"/>
                <a:gd name="T20" fmla="*/ 0 w 167"/>
                <a:gd name="T21" fmla="*/ 0 h 184"/>
                <a:gd name="T22" fmla="*/ 0 w 167"/>
                <a:gd name="T23" fmla="*/ 0 h 184"/>
                <a:gd name="T24" fmla="*/ 0 w 167"/>
                <a:gd name="T25" fmla="*/ 0 h 184"/>
                <a:gd name="T26" fmla="*/ 0 w 167"/>
                <a:gd name="T27" fmla="*/ 0 h 184"/>
                <a:gd name="T28" fmla="*/ 0 w 167"/>
                <a:gd name="T29" fmla="*/ 0 h 184"/>
                <a:gd name="T30" fmla="*/ 0 w 167"/>
                <a:gd name="T31" fmla="*/ 0 h 184"/>
                <a:gd name="T32" fmla="*/ 0 w 167"/>
                <a:gd name="T33" fmla="*/ 0 h 184"/>
                <a:gd name="T34" fmla="*/ 0 w 167"/>
                <a:gd name="T35" fmla="*/ 0 h 184"/>
                <a:gd name="T36" fmla="*/ 0 w 167"/>
                <a:gd name="T37" fmla="*/ 0 h 184"/>
                <a:gd name="T38" fmla="*/ 0 w 167"/>
                <a:gd name="T39" fmla="*/ 0 h 184"/>
                <a:gd name="T40" fmla="*/ 0 w 167"/>
                <a:gd name="T41" fmla="*/ 0 h 184"/>
                <a:gd name="T42" fmla="*/ 0 w 167"/>
                <a:gd name="T43" fmla="*/ 0 h 184"/>
                <a:gd name="T44" fmla="*/ 0 w 167"/>
                <a:gd name="T45" fmla="*/ 0 h 184"/>
                <a:gd name="T46" fmla="*/ 0 w 167"/>
                <a:gd name="T47" fmla="*/ 0 h 184"/>
                <a:gd name="T48" fmla="*/ 0 w 167"/>
                <a:gd name="T49" fmla="*/ 0 h 184"/>
                <a:gd name="T50" fmla="*/ 0 w 167"/>
                <a:gd name="T51" fmla="*/ 0 h 184"/>
                <a:gd name="T52" fmla="*/ 0 w 167"/>
                <a:gd name="T53" fmla="*/ 0 h 184"/>
                <a:gd name="T54" fmla="*/ 0 w 167"/>
                <a:gd name="T55" fmla="*/ 0 h 184"/>
                <a:gd name="T56" fmla="*/ 0 w 167"/>
                <a:gd name="T57" fmla="*/ 0 h 184"/>
                <a:gd name="T58" fmla="*/ 0 w 167"/>
                <a:gd name="T59" fmla="*/ 0 h 184"/>
                <a:gd name="T60" fmla="*/ 0 w 167"/>
                <a:gd name="T61" fmla="*/ 0 h 184"/>
                <a:gd name="T62" fmla="*/ 0 w 167"/>
                <a:gd name="T63" fmla="*/ 0 h 184"/>
                <a:gd name="T64" fmla="*/ 0 w 167"/>
                <a:gd name="T65" fmla="*/ 0 h 184"/>
                <a:gd name="T66" fmla="*/ 0 w 167"/>
                <a:gd name="T67" fmla="*/ 0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84"/>
                <a:gd name="T104" fmla="*/ 167 w 167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84">
                  <a:moveTo>
                    <a:pt x="82" y="184"/>
                  </a:moveTo>
                  <a:lnTo>
                    <a:pt x="66" y="182"/>
                  </a:lnTo>
                  <a:lnTo>
                    <a:pt x="51" y="177"/>
                  </a:lnTo>
                  <a:lnTo>
                    <a:pt x="37" y="168"/>
                  </a:lnTo>
                  <a:lnTo>
                    <a:pt x="25" y="157"/>
                  </a:lnTo>
                  <a:lnTo>
                    <a:pt x="14" y="144"/>
                  </a:lnTo>
                  <a:lnTo>
                    <a:pt x="6" y="129"/>
                  </a:lnTo>
                  <a:lnTo>
                    <a:pt x="2" y="111"/>
                  </a:lnTo>
                  <a:lnTo>
                    <a:pt x="0" y="93"/>
                  </a:lnTo>
                  <a:lnTo>
                    <a:pt x="2" y="74"/>
                  </a:lnTo>
                  <a:lnTo>
                    <a:pt x="6" y="56"/>
                  </a:lnTo>
                  <a:lnTo>
                    <a:pt x="14" y="41"/>
                  </a:lnTo>
                  <a:lnTo>
                    <a:pt x="25" y="26"/>
                  </a:lnTo>
                  <a:lnTo>
                    <a:pt x="37" y="15"/>
                  </a:lnTo>
                  <a:lnTo>
                    <a:pt x="51" y="7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99" y="2"/>
                  </a:lnTo>
                  <a:lnTo>
                    <a:pt x="115" y="7"/>
                  </a:lnTo>
                  <a:lnTo>
                    <a:pt x="129" y="15"/>
                  </a:lnTo>
                  <a:lnTo>
                    <a:pt x="143" y="26"/>
                  </a:lnTo>
                  <a:lnTo>
                    <a:pt x="153" y="41"/>
                  </a:lnTo>
                  <a:lnTo>
                    <a:pt x="160" y="56"/>
                  </a:lnTo>
                  <a:lnTo>
                    <a:pt x="165" y="74"/>
                  </a:lnTo>
                  <a:lnTo>
                    <a:pt x="167" y="93"/>
                  </a:lnTo>
                  <a:lnTo>
                    <a:pt x="165" y="111"/>
                  </a:lnTo>
                  <a:lnTo>
                    <a:pt x="160" y="129"/>
                  </a:lnTo>
                  <a:lnTo>
                    <a:pt x="153" y="144"/>
                  </a:lnTo>
                  <a:lnTo>
                    <a:pt x="143" y="157"/>
                  </a:lnTo>
                  <a:lnTo>
                    <a:pt x="129" y="168"/>
                  </a:lnTo>
                  <a:lnTo>
                    <a:pt x="115" y="177"/>
                  </a:lnTo>
                  <a:lnTo>
                    <a:pt x="99" y="182"/>
                  </a:lnTo>
                  <a:lnTo>
                    <a:pt x="82" y="18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1" name="Freeform 53"/>
            <p:cNvSpPr>
              <a:spLocks/>
            </p:cNvSpPr>
            <p:nvPr/>
          </p:nvSpPr>
          <p:spPr bwMode="auto">
            <a:xfrm>
              <a:off x="3078" y="2551"/>
              <a:ext cx="10" cy="9"/>
            </a:xfrm>
            <a:custGeom>
              <a:avLst/>
              <a:gdLst>
                <a:gd name="T0" fmla="*/ 0 w 58"/>
                <a:gd name="T1" fmla="*/ 0 h 64"/>
                <a:gd name="T2" fmla="*/ 0 w 58"/>
                <a:gd name="T3" fmla="*/ 0 h 64"/>
                <a:gd name="T4" fmla="*/ 0 w 58"/>
                <a:gd name="T5" fmla="*/ 0 h 64"/>
                <a:gd name="T6" fmla="*/ 0 w 58"/>
                <a:gd name="T7" fmla="*/ 0 h 64"/>
                <a:gd name="T8" fmla="*/ 0 w 58"/>
                <a:gd name="T9" fmla="*/ 0 h 64"/>
                <a:gd name="T10" fmla="*/ 0 w 58"/>
                <a:gd name="T11" fmla="*/ 0 h 64"/>
                <a:gd name="T12" fmla="*/ 0 w 58"/>
                <a:gd name="T13" fmla="*/ 0 h 64"/>
                <a:gd name="T14" fmla="*/ 0 w 58"/>
                <a:gd name="T15" fmla="*/ 0 h 64"/>
                <a:gd name="T16" fmla="*/ 0 w 58"/>
                <a:gd name="T17" fmla="*/ 0 h 64"/>
                <a:gd name="T18" fmla="*/ 0 w 58"/>
                <a:gd name="T19" fmla="*/ 0 h 64"/>
                <a:gd name="T20" fmla="*/ 0 w 58"/>
                <a:gd name="T21" fmla="*/ 0 h 64"/>
                <a:gd name="T22" fmla="*/ 0 w 58"/>
                <a:gd name="T23" fmla="*/ 0 h 64"/>
                <a:gd name="T24" fmla="*/ 0 w 58"/>
                <a:gd name="T25" fmla="*/ 0 h 64"/>
                <a:gd name="T26" fmla="*/ 0 w 58"/>
                <a:gd name="T27" fmla="*/ 0 h 64"/>
                <a:gd name="T28" fmla="*/ 0 w 58"/>
                <a:gd name="T29" fmla="*/ 0 h 64"/>
                <a:gd name="T30" fmla="*/ 0 w 58"/>
                <a:gd name="T31" fmla="*/ 0 h 64"/>
                <a:gd name="T32" fmla="*/ 0 w 58"/>
                <a:gd name="T33" fmla="*/ 0 h 64"/>
                <a:gd name="T34" fmla="*/ 0 w 58"/>
                <a:gd name="T35" fmla="*/ 0 h 64"/>
                <a:gd name="T36" fmla="*/ 0 w 58"/>
                <a:gd name="T37" fmla="*/ 0 h 64"/>
                <a:gd name="T38" fmla="*/ 0 w 58"/>
                <a:gd name="T39" fmla="*/ 0 h 64"/>
                <a:gd name="T40" fmla="*/ 0 w 58"/>
                <a:gd name="T41" fmla="*/ 0 h 64"/>
                <a:gd name="T42" fmla="*/ 0 w 58"/>
                <a:gd name="T43" fmla="*/ 0 h 64"/>
                <a:gd name="T44" fmla="*/ 0 w 58"/>
                <a:gd name="T45" fmla="*/ 0 h 64"/>
                <a:gd name="T46" fmla="*/ 0 w 58"/>
                <a:gd name="T47" fmla="*/ 0 h 64"/>
                <a:gd name="T48" fmla="*/ 0 w 58"/>
                <a:gd name="T49" fmla="*/ 0 h 64"/>
                <a:gd name="T50" fmla="*/ 0 w 58"/>
                <a:gd name="T51" fmla="*/ 0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4"/>
                <a:gd name="T80" fmla="*/ 58 w 5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4">
                  <a:moveTo>
                    <a:pt x="28" y="64"/>
                  </a:moveTo>
                  <a:lnTo>
                    <a:pt x="34" y="63"/>
                  </a:lnTo>
                  <a:lnTo>
                    <a:pt x="40" y="62"/>
                  </a:lnTo>
                  <a:lnTo>
                    <a:pt x="45" y="59"/>
                  </a:lnTo>
                  <a:lnTo>
                    <a:pt x="49" y="54"/>
                  </a:lnTo>
                  <a:lnTo>
                    <a:pt x="53" y="50"/>
                  </a:lnTo>
                  <a:lnTo>
                    <a:pt x="56" y="43"/>
                  </a:lnTo>
                  <a:lnTo>
                    <a:pt x="57" y="38"/>
                  </a:lnTo>
                  <a:lnTo>
                    <a:pt x="58" y="31"/>
                  </a:lnTo>
                  <a:lnTo>
                    <a:pt x="57" y="24"/>
                  </a:lnTo>
                  <a:lnTo>
                    <a:pt x="56" y="19"/>
                  </a:lnTo>
                  <a:lnTo>
                    <a:pt x="53" y="14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7" y="54"/>
                  </a:lnTo>
                  <a:lnTo>
                    <a:pt x="16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2" name="Freeform 54"/>
            <p:cNvSpPr>
              <a:spLocks/>
            </p:cNvSpPr>
            <p:nvPr/>
          </p:nvSpPr>
          <p:spPr bwMode="auto">
            <a:xfrm>
              <a:off x="3077" y="2529"/>
              <a:ext cx="10" cy="9"/>
            </a:xfrm>
            <a:custGeom>
              <a:avLst/>
              <a:gdLst>
                <a:gd name="T0" fmla="*/ 0 w 58"/>
                <a:gd name="T1" fmla="*/ 0 h 66"/>
                <a:gd name="T2" fmla="*/ 0 w 58"/>
                <a:gd name="T3" fmla="*/ 0 h 66"/>
                <a:gd name="T4" fmla="*/ 0 w 58"/>
                <a:gd name="T5" fmla="*/ 0 h 66"/>
                <a:gd name="T6" fmla="*/ 0 w 58"/>
                <a:gd name="T7" fmla="*/ 0 h 66"/>
                <a:gd name="T8" fmla="*/ 0 w 58"/>
                <a:gd name="T9" fmla="*/ 0 h 66"/>
                <a:gd name="T10" fmla="*/ 0 w 58"/>
                <a:gd name="T11" fmla="*/ 0 h 66"/>
                <a:gd name="T12" fmla="*/ 0 w 58"/>
                <a:gd name="T13" fmla="*/ 0 h 66"/>
                <a:gd name="T14" fmla="*/ 0 w 58"/>
                <a:gd name="T15" fmla="*/ 0 h 66"/>
                <a:gd name="T16" fmla="*/ 0 w 58"/>
                <a:gd name="T17" fmla="*/ 0 h 66"/>
                <a:gd name="T18" fmla="*/ 0 w 58"/>
                <a:gd name="T19" fmla="*/ 0 h 66"/>
                <a:gd name="T20" fmla="*/ 0 w 58"/>
                <a:gd name="T21" fmla="*/ 0 h 66"/>
                <a:gd name="T22" fmla="*/ 0 w 58"/>
                <a:gd name="T23" fmla="*/ 0 h 66"/>
                <a:gd name="T24" fmla="*/ 0 w 58"/>
                <a:gd name="T25" fmla="*/ 0 h 66"/>
                <a:gd name="T26" fmla="*/ 0 w 58"/>
                <a:gd name="T27" fmla="*/ 0 h 66"/>
                <a:gd name="T28" fmla="*/ 0 w 58"/>
                <a:gd name="T29" fmla="*/ 0 h 66"/>
                <a:gd name="T30" fmla="*/ 0 w 58"/>
                <a:gd name="T31" fmla="*/ 0 h 66"/>
                <a:gd name="T32" fmla="*/ 0 w 58"/>
                <a:gd name="T33" fmla="*/ 0 h 66"/>
                <a:gd name="T34" fmla="*/ 0 w 58"/>
                <a:gd name="T35" fmla="*/ 0 h 66"/>
                <a:gd name="T36" fmla="*/ 0 w 58"/>
                <a:gd name="T37" fmla="*/ 0 h 66"/>
                <a:gd name="T38" fmla="*/ 0 w 58"/>
                <a:gd name="T39" fmla="*/ 0 h 66"/>
                <a:gd name="T40" fmla="*/ 0 w 58"/>
                <a:gd name="T41" fmla="*/ 0 h 66"/>
                <a:gd name="T42" fmla="*/ 0 w 58"/>
                <a:gd name="T43" fmla="*/ 0 h 66"/>
                <a:gd name="T44" fmla="*/ 0 w 58"/>
                <a:gd name="T45" fmla="*/ 0 h 66"/>
                <a:gd name="T46" fmla="*/ 0 w 58"/>
                <a:gd name="T47" fmla="*/ 0 h 66"/>
                <a:gd name="T48" fmla="*/ 0 w 58"/>
                <a:gd name="T49" fmla="*/ 0 h 66"/>
                <a:gd name="T50" fmla="*/ 0 w 58"/>
                <a:gd name="T51" fmla="*/ 0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6"/>
                <a:gd name="T80" fmla="*/ 58 w 58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6">
                  <a:moveTo>
                    <a:pt x="28" y="66"/>
                  </a:moveTo>
                  <a:lnTo>
                    <a:pt x="34" y="65"/>
                  </a:lnTo>
                  <a:lnTo>
                    <a:pt x="39" y="64"/>
                  </a:lnTo>
                  <a:lnTo>
                    <a:pt x="45" y="61"/>
                  </a:lnTo>
                  <a:lnTo>
                    <a:pt x="49" y="56"/>
                  </a:lnTo>
                  <a:lnTo>
                    <a:pt x="53" y="52"/>
                  </a:lnTo>
                  <a:lnTo>
                    <a:pt x="56" y="46"/>
                  </a:lnTo>
                  <a:lnTo>
                    <a:pt x="57" y="40"/>
                  </a:lnTo>
                  <a:lnTo>
                    <a:pt x="58" y="33"/>
                  </a:lnTo>
                  <a:lnTo>
                    <a:pt x="57" y="26"/>
                  </a:lnTo>
                  <a:lnTo>
                    <a:pt x="56" y="21"/>
                  </a:lnTo>
                  <a:lnTo>
                    <a:pt x="53" y="14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39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8" y="56"/>
                  </a:lnTo>
                  <a:lnTo>
                    <a:pt x="17" y="64"/>
                  </a:lnTo>
                  <a:lnTo>
                    <a:pt x="28" y="6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3" name="Freeform 55"/>
            <p:cNvSpPr>
              <a:spLocks/>
            </p:cNvSpPr>
            <p:nvPr/>
          </p:nvSpPr>
          <p:spPr bwMode="auto">
            <a:xfrm>
              <a:off x="3080" y="2518"/>
              <a:ext cx="9" cy="9"/>
            </a:xfrm>
            <a:custGeom>
              <a:avLst/>
              <a:gdLst>
                <a:gd name="T0" fmla="*/ 0 w 58"/>
                <a:gd name="T1" fmla="*/ 0 h 64"/>
                <a:gd name="T2" fmla="*/ 0 w 58"/>
                <a:gd name="T3" fmla="*/ 0 h 64"/>
                <a:gd name="T4" fmla="*/ 0 w 58"/>
                <a:gd name="T5" fmla="*/ 0 h 64"/>
                <a:gd name="T6" fmla="*/ 0 w 58"/>
                <a:gd name="T7" fmla="*/ 0 h 64"/>
                <a:gd name="T8" fmla="*/ 0 w 58"/>
                <a:gd name="T9" fmla="*/ 0 h 64"/>
                <a:gd name="T10" fmla="*/ 0 w 58"/>
                <a:gd name="T11" fmla="*/ 0 h 64"/>
                <a:gd name="T12" fmla="*/ 0 w 58"/>
                <a:gd name="T13" fmla="*/ 0 h 64"/>
                <a:gd name="T14" fmla="*/ 0 w 58"/>
                <a:gd name="T15" fmla="*/ 0 h 64"/>
                <a:gd name="T16" fmla="*/ 0 w 58"/>
                <a:gd name="T17" fmla="*/ 0 h 64"/>
                <a:gd name="T18" fmla="*/ 0 w 58"/>
                <a:gd name="T19" fmla="*/ 0 h 64"/>
                <a:gd name="T20" fmla="*/ 0 w 58"/>
                <a:gd name="T21" fmla="*/ 0 h 64"/>
                <a:gd name="T22" fmla="*/ 0 w 58"/>
                <a:gd name="T23" fmla="*/ 0 h 64"/>
                <a:gd name="T24" fmla="*/ 0 w 58"/>
                <a:gd name="T25" fmla="*/ 0 h 64"/>
                <a:gd name="T26" fmla="*/ 0 w 58"/>
                <a:gd name="T27" fmla="*/ 0 h 64"/>
                <a:gd name="T28" fmla="*/ 0 w 58"/>
                <a:gd name="T29" fmla="*/ 0 h 64"/>
                <a:gd name="T30" fmla="*/ 0 w 58"/>
                <a:gd name="T31" fmla="*/ 0 h 64"/>
                <a:gd name="T32" fmla="*/ 0 w 58"/>
                <a:gd name="T33" fmla="*/ 0 h 64"/>
                <a:gd name="T34" fmla="*/ 0 w 58"/>
                <a:gd name="T35" fmla="*/ 0 h 64"/>
                <a:gd name="T36" fmla="*/ 0 w 58"/>
                <a:gd name="T37" fmla="*/ 0 h 64"/>
                <a:gd name="T38" fmla="*/ 0 w 58"/>
                <a:gd name="T39" fmla="*/ 0 h 64"/>
                <a:gd name="T40" fmla="*/ 0 w 58"/>
                <a:gd name="T41" fmla="*/ 0 h 64"/>
                <a:gd name="T42" fmla="*/ 0 w 58"/>
                <a:gd name="T43" fmla="*/ 0 h 64"/>
                <a:gd name="T44" fmla="*/ 0 w 58"/>
                <a:gd name="T45" fmla="*/ 0 h 64"/>
                <a:gd name="T46" fmla="*/ 0 w 58"/>
                <a:gd name="T47" fmla="*/ 0 h 64"/>
                <a:gd name="T48" fmla="*/ 0 w 58"/>
                <a:gd name="T49" fmla="*/ 0 h 64"/>
                <a:gd name="T50" fmla="*/ 0 w 58"/>
                <a:gd name="T51" fmla="*/ 0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4"/>
                <a:gd name="T80" fmla="*/ 58 w 5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4">
                  <a:moveTo>
                    <a:pt x="28" y="64"/>
                  </a:moveTo>
                  <a:lnTo>
                    <a:pt x="34" y="63"/>
                  </a:lnTo>
                  <a:lnTo>
                    <a:pt x="40" y="62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53" y="50"/>
                  </a:lnTo>
                  <a:lnTo>
                    <a:pt x="56" y="45"/>
                  </a:lnTo>
                  <a:lnTo>
                    <a:pt x="57" y="40"/>
                  </a:lnTo>
                  <a:lnTo>
                    <a:pt x="58" y="33"/>
                  </a:lnTo>
                  <a:lnTo>
                    <a:pt x="57" y="26"/>
                  </a:lnTo>
                  <a:lnTo>
                    <a:pt x="56" y="20"/>
                  </a:lnTo>
                  <a:lnTo>
                    <a:pt x="53" y="14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7" y="54"/>
                  </a:lnTo>
                  <a:lnTo>
                    <a:pt x="16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4" name="Freeform 56"/>
            <p:cNvSpPr>
              <a:spLocks/>
            </p:cNvSpPr>
            <p:nvPr/>
          </p:nvSpPr>
          <p:spPr bwMode="auto">
            <a:xfrm>
              <a:off x="3022" y="2555"/>
              <a:ext cx="58" cy="97"/>
            </a:xfrm>
            <a:custGeom>
              <a:avLst/>
              <a:gdLst>
                <a:gd name="T0" fmla="*/ 0 w 345"/>
                <a:gd name="T1" fmla="*/ 0 h 675"/>
                <a:gd name="T2" fmla="*/ 0 w 345"/>
                <a:gd name="T3" fmla="*/ 0 h 675"/>
                <a:gd name="T4" fmla="*/ 0 w 345"/>
                <a:gd name="T5" fmla="*/ 0 h 675"/>
                <a:gd name="T6" fmla="*/ 0 w 345"/>
                <a:gd name="T7" fmla="*/ 0 h 675"/>
                <a:gd name="T8" fmla="*/ 0 w 345"/>
                <a:gd name="T9" fmla="*/ 0 h 675"/>
                <a:gd name="T10" fmla="*/ 0 w 345"/>
                <a:gd name="T11" fmla="*/ 0 h 675"/>
                <a:gd name="T12" fmla="*/ 0 w 345"/>
                <a:gd name="T13" fmla="*/ 0 h 675"/>
                <a:gd name="T14" fmla="*/ 0 w 345"/>
                <a:gd name="T15" fmla="*/ 0 h 675"/>
                <a:gd name="T16" fmla="*/ 0 w 345"/>
                <a:gd name="T17" fmla="*/ 0 h 675"/>
                <a:gd name="T18" fmla="*/ 0 w 345"/>
                <a:gd name="T19" fmla="*/ 0 h 675"/>
                <a:gd name="T20" fmla="*/ 0 w 345"/>
                <a:gd name="T21" fmla="*/ 0 h 675"/>
                <a:gd name="T22" fmla="*/ 0 w 345"/>
                <a:gd name="T23" fmla="*/ 0 h 675"/>
                <a:gd name="T24" fmla="*/ 0 w 345"/>
                <a:gd name="T25" fmla="*/ 0 h 675"/>
                <a:gd name="T26" fmla="*/ 0 w 345"/>
                <a:gd name="T27" fmla="*/ 0 h 675"/>
                <a:gd name="T28" fmla="*/ 0 w 345"/>
                <a:gd name="T29" fmla="*/ 0 h 675"/>
                <a:gd name="T30" fmla="*/ 0 w 345"/>
                <a:gd name="T31" fmla="*/ 0 h 675"/>
                <a:gd name="T32" fmla="*/ 0 w 345"/>
                <a:gd name="T33" fmla="*/ 0 h 675"/>
                <a:gd name="T34" fmla="*/ 0 w 345"/>
                <a:gd name="T35" fmla="*/ 0 h 675"/>
                <a:gd name="T36" fmla="*/ 0 w 345"/>
                <a:gd name="T37" fmla="*/ 0 h 675"/>
                <a:gd name="T38" fmla="*/ 0 w 345"/>
                <a:gd name="T39" fmla="*/ 0 h 675"/>
                <a:gd name="T40" fmla="*/ 0 w 345"/>
                <a:gd name="T41" fmla="*/ 0 h 675"/>
                <a:gd name="T42" fmla="*/ 0 w 345"/>
                <a:gd name="T43" fmla="*/ 0 h 675"/>
                <a:gd name="T44" fmla="*/ 0 w 345"/>
                <a:gd name="T45" fmla="*/ 0 h 675"/>
                <a:gd name="T46" fmla="*/ 0 w 345"/>
                <a:gd name="T47" fmla="*/ 0 h 675"/>
                <a:gd name="T48" fmla="*/ 0 w 345"/>
                <a:gd name="T49" fmla="*/ 0 h 675"/>
                <a:gd name="T50" fmla="*/ 0 w 345"/>
                <a:gd name="T51" fmla="*/ 0 h 675"/>
                <a:gd name="T52" fmla="*/ 0 w 345"/>
                <a:gd name="T53" fmla="*/ 0 h 675"/>
                <a:gd name="T54" fmla="*/ 0 w 345"/>
                <a:gd name="T55" fmla="*/ 0 h 675"/>
                <a:gd name="T56" fmla="*/ 0 w 345"/>
                <a:gd name="T57" fmla="*/ 0 h 675"/>
                <a:gd name="T58" fmla="*/ 0 w 345"/>
                <a:gd name="T59" fmla="*/ 0 h 675"/>
                <a:gd name="T60" fmla="*/ 0 w 345"/>
                <a:gd name="T61" fmla="*/ 0 h 675"/>
                <a:gd name="T62" fmla="*/ 0 w 345"/>
                <a:gd name="T63" fmla="*/ 0 h 675"/>
                <a:gd name="T64" fmla="*/ 0 w 345"/>
                <a:gd name="T65" fmla="*/ 0 h 675"/>
                <a:gd name="T66" fmla="*/ 0 w 345"/>
                <a:gd name="T67" fmla="*/ 0 h 675"/>
                <a:gd name="T68" fmla="*/ 0 w 345"/>
                <a:gd name="T69" fmla="*/ 0 h 675"/>
                <a:gd name="T70" fmla="*/ 0 w 345"/>
                <a:gd name="T71" fmla="*/ 0 h 675"/>
                <a:gd name="T72" fmla="*/ 0 w 345"/>
                <a:gd name="T73" fmla="*/ 0 h 675"/>
                <a:gd name="T74" fmla="*/ 0 w 345"/>
                <a:gd name="T75" fmla="*/ 0 h 675"/>
                <a:gd name="T76" fmla="*/ 0 w 345"/>
                <a:gd name="T77" fmla="*/ 0 h 675"/>
                <a:gd name="T78" fmla="*/ 0 w 345"/>
                <a:gd name="T79" fmla="*/ 0 h 675"/>
                <a:gd name="T80" fmla="*/ 0 w 345"/>
                <a:gd name="T81" fmla="*/ 0 h 675"/>
                <a:gd name="T82" fmla="*/ 0 w 345"/>
                <a:gd name="T83" fmla="*/ 0 h 675"/>
                <a:gd name="T84" fmla="*/ 0 w 345"/>
                <a:gd name="T85" fmla="*/ 0 h 675"/>
                <a:gd name="T86" fmla="*/ 0 w 345"/>
                <a:gd name="T87" fmla="*/ 0 h 675"/>
                <a:gd name="T88" fmla="*/ 0 w 345"/>
                <a:gd name="T89" fmla="*/ 0 h 675"/>
                <a:gd name="T90" fmla="*/ 0 w 345"/>
                <a:gd name="T91" fmla="*/ 0 h 675"/>
                <a:gd name="T92" fmla="*/ 0 w 345"/>
                <a:gd name="T93" fmla="*/ 0 h 675"/>
                <a:gd name="T94" fmla="*/ 0 w 345"/>
                <a:gd name="T95" fmla="*/ 0 h 675"/>
                <a:gd name="T96" fmla="*/ 0 w 345"/>
                <a:gd name="T97" fmla="*/ 0 h 675"/>
                <a:gd name="T98" fmla="*/ 0 w 345"/>
                <a:gd name="T99" fmla="*/ 0 h 675"/>
                <a:gd name="T100" fmla="*/ 0 w 345"/>
                <a:gd name="T101" fmla="*/ 0 h 675"/>
                <a:gd name="T102" fmla="*/ 0 w 345"/>
                <a:gd name="T103" fmla="*/ 0 h 675"/>
                <a:gd name="T104" fmla="*/ 0 w 345"/>
                <a:gd name="T105" fmla="*/ 0 h 675"/>
                <a:gd name="T106" fmla="*/ 0 w 345"/>
                <a:gd name="T107" fmla="*/ 0 h 675"/>
                <a:gd name="T108" fmla="*/ 0 w 345"/>
                <a:gd name="T109" fmla="*/ 0 h 675"/>
                <a:gd name="T110" fmla="*/ 0 w 345"/>
                <a:gd name="T111" fmla="*/ 0 h 675"/>
                <a:gd name="T112" fmla="*/ 0 w 345"/>
                <a:gd name="T113" fmla="*/ 0 h 6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5"/>
                <a:gd name="T172" fmla="*/ 0 h 675"/>
                <a:gd name="T173" fmla="*/ 345 w 345"/>
                <a:gd name="T174" fmla="*/ 675 h 6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5" h="675">
                  <a:moveTo>
                    <a:pt x="324" y="0"/>
                  </a:moveTo>
                  <a:lnTo>
                    <a:pt x="322" y="14"/>
                  </a:lnTo>
                  <a:lnTo>
                    <a:pt x="325" y="28"/>
                  </a:lnTo>
                  <a:lnTo>
                    <a:pt x="333" y="39"/>
                  </a:lnTo>
                  <a:lnTo>
                    <a:pt x="345" y="44"/>
                  </a:lnTo>
                  <a:lnTo>
                    <a:pt x="336" y="49"/>
                  </a:lnTo>
                  <a:lnTo>
                    <a:pt x="323" y="56"/>
                  </a:lnTo>
                  <a:lnTo>
                    <a:pt x="307" y="63"/>
                  </a:lnTo>
                  <a:lnTo>
                    <a:pt x="287" y="72"/>
                  </a:lnTo>
                  <a:lnTo>
                    <a:pt x="267" y="82"/>
                  </a:lnTo>
                  <a:lnTo>
                    <a:pt x="245" y="93"/>
                  </a:lnTo>
                  <a:lnTo>
                    <a:pt x="223" y="103"/>
                  </a:lnTo>
                  <a:lnTo>
                    <a:pt x="200" y="114"/>
                  </a:lnTo>
                  <a:lnTo>
                    <a:pt x="177" y="126"/>
                  </a:lnTo>
                  <a:lnTo>
                    <a:pt x="154" y="137"/>
                  </a:lnTo>
                  <a:lnTo>
                    <a:pt x="134" y="148"/>
                  </a:lnTo>
                  <a:lnTo>
                    <a:pt x="115" y="158"/>
                  </a:lnTo>
                  <a:lnTo>
                    <a:pt x="99" y="167"/>
                  </a:lnTo>
                  <a:lnTo>
                    <a:pt x="85" y="175"/>
                  </a:lnTo>
                  <a:lnTo>
                    <a:pt x="75" y="182"/>
                  </a:lnTo>
                  <a:lnTo>
                    <a:pt x="69" y="188"/>
                  </a:lnTo>
                  <a:lnTo>
                    <a:pt x="59" y="215"/>
                  </a:lnTo>
                  <a:lnTo>
                    <a:pt x="52" y="264"/>
                  </a:lnTo>
                  <a:lnTo>
                    <a:pt x="49" y="328"/>
                  </a:lnTo>
                  <a:lnTo>
                    <a:pt x="47" y="398"/>
                  </a:lnTo>
                  <a:lnTo>
                    <a:pt x="44" y="465"/>
                  </a:lnTo>
                  <a:lnTo>
                    <a:pt x="40" y="523"/>
                  </a:lnTo>
                  <a:lnTo>
                    <a:pt x="33" y="563"/>
                  </a:lnTo>
                  <a:lnTo>
                    <a:pt x="22" y="577"/>
                  </a:lnTo>
                  <a:lnTo>
                    <a:pt x="14" y="675"/>
                  </a:lnTo>
                  <a:lnTo>
                    <a:pt x="5" y="672"/>
                  </a:lnTo>
                  <a:lnTo>
                    <a:pt x="15" y="576"/>
                  </a:lnTo>
                  <a:lnTo>
                    <a:pt x="7" y="557"/>
                  </a:lnTo>
                  <a:lnTo>
                    <a:pt x="2" y="513"/>
                  </a:lnTo>
                  <a:lnTo>
                    <a:pt x="0" y="451"/>
                  </a:lnTo>
                  <a:lnTo>
                    <a:pt x="1" y="379"/>
                  </a:lnTo>
                  <a:lnTo>
                    <a:pt x="4" y="304"/>
                  </a:lnTo>
                  <a:lnTo>
                    <a:pt x="9" y="237"/>
                  </a:lnTo>
                  <a:lnTo>
                    <a:pt x="17" y="182"/>
                  </a:lnTo>
                  <a:lnTo>
                    <a:pt x="27" y="150"/>
                  </a:lnTo>
                  <a:lnTo>
                    <a:pt x="34" y="140"/>
                  </a:lnTo>
                  <a:lnTo>
                    <a:pt x="46" y="130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103" y="96"/>
                  </a:lnTo>
                  <a:lnTo>
                    <a:pt x="126" y="83"/>
                  </a:lnTo>
                  <a:lnTo>
                    <a:pt x="150" y="72"/>
                  </a:lnTo>
                  <a:lnTo>
                    <a:pt x="176" y="60"/>
                  </a:lnTo>
                  <a:lnTo>
                    <a:pt x="201" y="50"/>
                  </a:lnTo>
                  <a:lnTo>
                    <a:pt x="226" y="39"/>
                  </a:lnTo>
                  <a:lnTo>
                    <a:pt x="249" y="30"/>
                  </a:lnTo>
                  <a:lnTo>
                    <a:pt x="270" y="21"/>
                  </a:lnTo>
                  <a:lnTo>
                    <a:pt x="289" y="13"/>
                  </a:lnTo>
                  <a:lnTo>
                    <a:pt x="305" y="8"/>
                  </a:lnTo>
                  <a:lnTo>
                    <a:pt x="317" y="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5" name="Freeform 57"/>
            <p:cNvSpPr>
              <a:spLocks/>
            </p:cNvSpPr>
            <p:nvPr/>
          </p:nvSpPr>
          <p:spPr bwMode="auto">
            <a:xfrm>
              <a:off x="3003" y="2515"/>
              <a:ext cx="74" cy="59"/>
            </a:xfrm>
            <a:custGeom>
              <a:avLst/>
              <a:gdLst>
                <a:gd name="T0" fmla="*/ 0 w 448"/>
                <a:gd name="T1" fmla="*/ 0 h 410"/>
                <a:gd name="T2" fmla="*/ 0 w 448"/>
                <a:gd name="T3" fmla="*/ 0 h 410"/>
                <a:gd name="T4" fmla="*/ 0 w 448"/>
                <a:gd name="T5" fmla="*/ 0 h 410"/>
                <a:gd name="T6" fmla="*/ 0 w 448"/>
                <a:gd name="T7" fmla="*/ 0 h 410"/>
                <a:gd name="T8" fmla="*/ 0 w 448"/>
                <a:gd name="T9" fmla="*/ 0 h 410"/>
                <a:gd name="T10" fmla="*/ 0 w 448"/>
                <a:gd name="T11" fmla="*/ 0 h 410"/>
                <a:gd name="T12" fmla="*/ 0 w 448"/>
                <a:gd name="T13" fmla="*/ 0 h 410"/>
                <a:gd name="T14" fmla="*/ 0 w 448"/>
                <a:gd name="T15" fmla="*/ 0 h 410"/>
                <a:gd name="T16" fmla="*/ 0 w 448"/>
                <a:gd name="T17" fmla="*/ 0 h 410"/>
                <a:gd name="T18" fmla="*/ 0 w 448"/>
                <a:gd name="T19" fmla="*/ 0 h 410"/>
                <a:gd name="T20" fmla="*/ 0 w 448"/>
                <a:gd name="T21" fmla="*/ 0 h 410"/>
                <a:gd name="T22" fmla="*/ 0 w 448"/>
                <a:gd name="T23" fmla="*/ 0 h 410"/>
                <a:gd name="T24" fmla="*/ 0 w 448"/>
                <a:gd name="T25" fmla="*/ 0 h 410"/>
                <a:gd name="T26" fmla="*/ 0 w 448"/>
                <a:gd name="T27" fmla="*/ 0 h 410"/>
                <a:gd name="T28" fmla="*/ 0 w 448"/>
                <a:gd name="T29" fmla="*/ 0 h 410"/>
                <a:gd name="T30" fmla="*/ 0 w 448"/>
                <a:gd name="T31" fmla="*/ 0 h 410"/>
                <a:gd name="T32" fmla="*/ 0 w 448"/>
                <a:gd name="T33" fmla="*/ 0 h 410"/>
                <a:gd name="T34" fmla="*/ 0 w 448"/>
                <a:gd name="T35" fmla="*/ 0 h 410"/>
                <a:gd name="T36" fmla="*/ 0 w 448"/>
                <a:gd name="T37" fmla="*/ 0 h 410"/>
                <a:gd name="T38" fmla="*/ 0 w 448"/>
                <a:gd name="T39" fmla="*/ 0 h 410"/>
                <a:gd name="T40" fmla="*/ 0 w 448"/>
                <a:gd name="T41" fmla="*/ 0 h 410"/>
                <a:gd name="T42" fmla="*/ 0 w 448"/>
                <a:gd name="T43" fmla="*/ 0 h 410"/>
                <a:gd name="T44" fmla="*/ 0 w 448"/>
                <a:gd name="T45" fmla="*/ 0 h 410"/>
                <a:gd name="T46" fmla="*/ 0 w 448"/>
                <a:gd name="T47" fmla="*/ 0 h 410"/>
                <a:gd name="T48" fmla="*/ 0 w 448"/>
                <a:gd name="T49" fmla="*/ 0 h 410"/>
                <a:gd name="T50" fmla="*/ 0 w 448"/>
                <a:gd name="T51" fmla="*/ 0 h 410"/>
                <a:gd name="T52" fmla="*/ 0 w 448"/>
                <a:gd name="T53" fmla="*/ 0 h 410"/>
                <a:gd name="T54" fmla="*/ 0 w 448"/>
                <a:gd name="T55" fmla="*/ 0 h 410"/>
                <a:gd name="T56" fmla="*/ 0 w 448"/>
                <a:gd name="T57" fmla="*/ 0 h 410"/>
                <a:gd name="T58" fmla="*/ 0 w 448"/>
                <a:gd name="T59" fmla="*/ 0 h 410"/>
                <a:gd name="T60" fmla="*/ 0 w 448"/>
                <a:gd name="T61" fmla="*/ 0 h 410"/>
                <a:gd name="T62" fmla="*/ 0 w 448"/>
                <a:gd name="T63" fmla="*/ 0 h 410"/>
                <a:gd name="T64" fmla="*/ 0 w 448"/>
                <a:gd name="T65" fmla="*/ 0 h 410"/>
                <a:gd name="T66" fmla="*/ 0 w 448"/>
                <a:gd name="T67" fmla="*/ 0 h 410"/>
                <a:gd name="T68" fmla="*/ 0 w 448"/>
                <a:gd name="T69" fmla="*/ 0 h 410"/>
                <a:gd name="T70" fmla="*/ 0 w 448"/>
                <a:gd name="T71" fmla="*/ 0 h 410"/>
                <a:gd name="T72" fmla="*/ 0 w 448"/>
                <a:gd name="T73" fmla="*/ 0 h 410"/>
                <a:gd name="T74" fmla="*/ 0 w 448"/>
                <a:gd name="T75" fmla="*/ 0 h 410"/>
                <a:gd name="T76" fmla="*/ 0 w 448"/>
                <a:gd name="T77" fmla="*/ 0 h 410"/>
                <a:gd name="T78" fmla="*/ 0 w 448"/>
                <a:gd name="T79" fmla="*/ 0 h 410"/>
                <a:gd name="T80" fmla="*/ 0 w 448"/>
                <a:gd name="T81" fmla="*/ 0 h 410"/>
                <a:gd name="T82" fmla="*/ 0 w 448"/>
                <a:gd name="T83" fmla="*/ 0 h 410"/>
                <a:gd name="T84" fmla="*/ 0 w 448"/>
                <a:gd name="T85" fmla="*/ 0 h 410"/>
                <a:gd name="T86" fmla="*/ 0 w 448"/>
                <a:gd name="T87" fmla="*/ 0 h 410"/>
                <a:gd name="T88" fmla="*/ 0 w 448"/>
                <a:gd name="T89" fmla="*/ 0 h 410"/>
                <a:gd name="T90" fmla="*/ 0 w 448"/>
                <a:gd name="T91" fmla="*/ 0 h 410"/>
                <a:gd name="T92" fmla="*/ 0 w 448"/>
                <a:gd name="T93" fmla="*/ 0 h 410"/>
                <a:gd name="T94" fmla="*/ 0 w 448"/>
                <a:gd name="T95" fmla="*/ 0 h 410"/>
                <a:gd name="T96" fmla="*/ 0 w 448"/>
                <a:gd name="T97" fmla="*/ 0 h 410"/>
                <a:gd name="T98" fmla="*/ 0 w 448"/>
                <a:gd name="T99" fmla="*/ 0 h 410"/>
                <a:gd name="T100" fmla="*/ 0 w 448"/>
                <a:gd name="T101" fmla="*/ 0 h 410"/>
                <a:gd name="T102" fmla="*/ 0 w 448"/>
                <a:gd name="T103" fmla="*/ 0 h 410"/>
                <a:gd name="T104" fmla="*/ 0 w 448"/>
                <a:gd name="T105" fmla="*/ 0 h 410"/>
                <a:gd name="T106" fmla="*/ 0 w 448"/>
                <a:gd name="T107" fmla="*/ 0 h 410"/>
                <a:gd name="T108" fmla="*/ 0 w 448"/>
                <a:gd name="T109" fmla="*/ 0 h 410"/>
                <a:gd name="T110" fmla="*/ 0 w 448"/>
                <a:gd name="T111" fmla="*/ 0 h 410"/>
                <a:gd name="T112" fmla="*/ 0 w 448"/>
                <a:gd name="T113" fmla="*/ 0 h 4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8"/>
                <a:gd name="T172" fmla="*/ 0 h 410"/>
                <a:gd name="T173" fmla="*/ 448 w 448"/>
                <a:gd name="T174" fmla="*/ 410 h 4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8" h="410">
                  <a:moveTo>
                    <a:pt x="448" y="98"/>
                  </a:moveTo>
                  <a:lnTo>
                    <a:pt x="444" y="102"/>
                  </a:lnTo>
                  <a:lnTo>
                    <a:pt x="438" y="112"/>
                  </a:lnTo>
                  <a:lnTo>
                    <a:pt x="435" y="128"/>
                  </a:lnTo>
                  <a:lnTo>
                    <a:pt x="441" y="147"/>
                  </a:lnTo>
                  <a:lnTo>
                    <a:pt x="431" y="145"/>
                  </a:lnTo>
                  <a:lnTo>
                    <a:pt x="418" y="140"/>
                  </a:lnTo>
                  <a:lnTo>
                    <a:pt x="400" y="135"/>
                  </a:lnTo>
                  <a:lnTo>
                    <a:pt x="381" y="128"/>
                  </a:lnTo>
                  <a:lnTo>
                    <a:pt x="359" y="121"/>
                  </a:lnTo>
                  <a:lnTo>
                    <a:pt x="336" y="112"/>
                  </a:lnTo>
                  <a:lnTo>
                    <a:pt x="313" y="105"/>
                  </a:lnTo>
                  <a:lnTo>
                    <a:pt x="287" y="96"/>
                  </a:lnTo>
                  <a:lnTo>
                    <a:pt x="263" y="88"/>
                  </a:lnTo>
                  <a:lnTo>
                    <a:pt x="240" y="80"/>
                  </a:lnTo>
                  <a:lnTo>
                    <a:pt x="218" y="72"/>
                  </a:lnTo>
                  <a:lnTo>
                    <a:pt x="197" y="67"/>
                  </a:lnTo>
                  <a:lnTo>
                    <a:pt x="179" y="61"/>
                  </a:lnTo>
                  <a:lnTo>
                    <a:pt x="163" y="58"/>
                  </a:lnTo>
                  <a:lnTo>
                    <a:pt x="151" y="57"/>
                  </a:lnTo>
                  <a:lnTo>
                    <a:pt x="143" y="57"/>
                  </a:lnTo>
                  <a:lnTo>
                    <a:pt x="130" y="70"/>
                  </a:lnTo>
                  <a:lnTo>
                    <a:pt x="116" y="101"/>
                  </a:lnTo>
                  <a:lnTo>
                    <a:pt x="102" y="145"/>
                  </a:lnTo>
                  <a:lnTo>
                    <a:pt x="87" y="194"/>
                  </a:lnTo>
                  <a:lnTo>
                    <a:pt x="73" y="242"/>
                  </a:lnTo>
                  <a:lnTo>
                    <a:pt x="59" y="285"/>
                  </a:lnTo>
                  <a:lnTo>
                    <a:pt x="46" y="313"/>
                  </a:lnTo>
                  <a:lnTo>
                    <a:pt x="35" y="323"/>
                  </a:lnTo>
                  <a:lnTo>
                    <a:pt x="8" y="410"/>
                  </a:lnTo>
                  <a:lnTo>
                    <a:pt x="0" y="407"/>
                  </a:lnTo>
                  <a:lnTo>
                    <a:pt x="25" y="320"/>
                  </a:lnTo>
                  <a:lnTo>
                    <a:pt x="19" y="306"/>
                  </a:lnTo>
                  <a:lnTo>
                    <a:pt x="22" y="270"/>
                  </a:lnTo>
                  <a:lnTo>
                    <a:pt x="32" y="222"/>
                  </a:lnTo>
                  <a:lnTo>
                    <a:pt x="48" y="168"/>
                  </a:lnTo>
                  <a:lnTo>
                    <a:pt x="68" y="112"/>
                  </a:lnTo>
                  <a:lnTo>
                    <a:pt x="89" y="61"/>
                  </a:lnTo>
                  <a:lnTo>
                    <a:pt x="110" y="24"/>
                  </a:lnTo>
                  <a:lnTo>
                    <a:pt x="130" y="4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79" y="3"/>
                  </a:lnTo>
                  <a:lnTo>
                    <a:pt x="202" y="8"/>
                  </a:lnTo>
                  <a:lnTo>
                    <a:pt x="227" y="15"/>
                  </a:lnTo>
                  <a:lnTo>
                    <a:pt x="253" y="22"/>
                  </a:lnTo>
                  <a:lnTo>
                    <a:pt x="280" y="31"/>
                  </a:lnTo>
                  <a:lnTo>
                    <a:pt x="309" y="41"/>
                  </a:lnTo>
                  <a:lnTo>
                    <a:pt x="335" y="51"/>
                  </a:lnTo>
                  <a:lnTo>
                    <a:pt x="361" y="61"/>
                  </a:lnTo>
                  <a:lnTo>
                    <a:pt x="384" y="71"/>
                  </a:lnTo>
                  <a:lnTo>
                    <a:pt x="405" y="79"/>
                  </a:lnTo>
                  <a:lnTo>
                    <a:pt x="423" y="87"/>
                  </a:lnTo>
                  <a:lnTo>
                    <a:pt x="437" y="92"/>
                  </a:lnTo>
                  <a:lnTo>
                    <a:pt x="445" y="97"/>
                  </a:lnTo>
                  <a:lnTo>
                    <a:pt x="448" y="9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6" name="Freeform 58"/>
            <p:cNvSpPr>
              <a:spLocks/>
            </p:cNvSpPr>
            <p:nvPr/>
          </p:nvSpPr>
          <p:spPr bwMode="auto">
            <a:xfrm>
              <a:off x="3021" y="2458"/>
              <a:ext cx="59" cy="64"/>
            </a:xfrm>
            <a:custGeom>
              <a:avLst/>
              <a:gdLst>
                <a:gd name="T0" fmla="*/ 0 w 358"/>
                <a:gd name="T1" fmla="*/ 0 h 451"/>
                <a:gd name="T2" fmla="*/ 0 w 358"/>
                <a:gd name="T3" fmla="*/ 0 h 451"/>
                <a:gd name="T4" fmla="*/ 0 w 358"/>
                <a:gd name="T5" fmla="*/ 0 h 451"/>
                <a:gd name="T6" fmla="*/ 0 w 358"/>
                <a:gd name="T7" fmla="*/ 0 h 451"/>
                <a:gd name="T8" fmla="*/ 0 w 358"/>
                <a:gd name="T9" fmla="*/ 0 h 451"/>
                <a:gd name="T10" fmla="*/ 0 w 358"/>
                <a:gd name="T11" fmla="*/ 0 h 451"/>
                <a:gd name="T12" fmla="*/ 0 w 358"/>
                <a:gd name="T13" fmla="*/ 0 h 451"/>
                <a:gd name="T14" fmla="*/ 0 w 358"/>
                <a:gd name="T15" fmla="*/ 0 h 451"/>
                <a:gd name="T16" fmla="*/ 0 w 358"/>
                <a:gd name="T17" fmla="*/ 0 h 451"/>
                <a:gd name="T18" fmla="*/ 0 w 358"/>
                <a:gd name="T19" fmla="*/ 0 h 451"/>
                <a:gd name="T20" fmla="*/ 0 w 358"/>
                <a:gd name="T21" fmla="*/ 0 h 451"/>
                <a:gd name="T22" fmla="*/ 0 w 358"/>
                <a:gd name="T23" fmla="*/ 0 h 451"/>
                <a:gd name="T24" fmla="*/ 0 w 358"/>
                <a:gd name="T25" fmla="*/ 0 h 451"/>
                <a:gd name="T26" fmla="*/ 0 w 358"/>
                <a:gd name="T27" fmla="*/ 0 h 451"/>
                <a:gd name="T28" fmla="*/ 0 w 358"/>
                <a:gd name="T29" fmla="*/ 0 h 451"/>
                <a:gd name="T30" fmla="*/ 0 w 358"/>
                <a:gd name="T31" fmla="*/ 0 h 451"/>
                <a:gd name="T32" fmla="*/ 0 w 358"/>
                <a:gd name="T33" fmla="*/ 0 h 451"/>
                <a:gd name="T34" fmla="*/ 0 w 358"/>
                <a:gd name="T35" fmla="*/ 0 h 451"/>
                <a:gd name="T36" fmla="*/ 0 w 358"/>
                <a:gd name="T37" fmla="*/ 0 h 451"/>
                <a:gd name="T38" fmla="*/ 0 w 358"/>
                <a:gd name="T39" fmla="*/ 0 h 451"/>
                <a:gd name="T40" fmla="*/ 0 w 358"/>
                <a:gd name="T41" fmla="*/ 0 h 451"/>
                <a:gd name="T42" fmla="*/ 0 w 358"/>
                <a:gd name="T43" fmla="*/ 0 h 451"/>
                <a:gd name="T44" fmla="*/ 0 w 358"/>
                <a:gd name="T45" fmla="*/ 0 h 451"/>
                <a:gd name="T46" fmla="*/ 0 w 358"/>
                <a:gd name="T47" fmla="*/ 0 h 451"/>
                <a:gd name="T48" fmla="*/ 0 w 358"/>
                <a:gd name="T49" fmla="*/ 0 h 451"/>
                <a:gd name="T50" fmla="*/ 0 w 358"/>
                <a:gd name="T51" fmla="*/ 0 h 451"/>
                <a:gd name="T52" fmla="*/ 0 w 358"/>
                <a:gd name="T53" fmla="*/ 0 h 451"/>
                <a:gd name="T54" fmla="*/ 0 w 358"/>
                <a:gd name="T55" fmla="*/ 0 h 451"/>
                <a:gd name="T56" fmla="*/ 0 w 358"/>
                <a:gd name="T57" fmla="*/ 0 h 451"/>
                <a:gd name="T58" fmla="*/ 0 w 358"/>
                <a:gd name="T59" fmla="*/ 0 h 451"/>
                <a:gd name="T60" fmla="*/ 0 w 358"/>
                <a:gd name="T61" fmla="*/ 0 h 451"/>
                <a:gd name="T62" fmla="*/ 0 w 358"/>
                <a:gd name="T63" fmla="*/ 0 h 451"/>
                <a:gd name="T64" fmla="*/ 0 w 358"/>
                <a:gd name="T65" fmla="*/ 0 h 451"/>
                <a:gd name="T66" fmla="*/ 0 w 358"/>
                <a:gd name="T67" fmla="*/ 0 h 451"/>
                <a:gd name="T68" fmla="*/ 0 w 358"/>
                <a:gd name="T69" fmla="*/ 0 h 451"/>
                <a:gd name="T70" fmla="*/ 0 w 358"/>
                <a:gd name="T71" fmla="*/ 0 h 451"/>
                <a:gd name="T72" fmla="*/ 0 w 358"/>
                <a:gd name="T73" fmla="*/ 0 h 451"/>
                <a:gd name="T74" fmla="*/ 0 w 358"/>
                <a:gd name="T75" fmla="*/ 0 h 451"/>
                <a:gd name="T76" fmla="*/ 0 w 358"/>
                <a:gd name="T77" fmla="*/ 0 h 451"/>
                <a:gd name="T78" fmla="*/ 0 w 358"/>
                <a:gd name="T79" fmla="*/ 0 h 451"/>
                <a:gd name="T80" fmla="*/ 0 w 358"/>
                <a:gd name="T81" fmla="*/ 0 h 451"/>
                <a:gd name="T82" fmla="*/ 0 w 358"/>
                <a:gd name="T83" fmla="*/ 0 h 451"/>
                <a:gd name="T84" fmla="*/ 0 w 358"/>
                <a:gd name="T85" fmla="*/ 0 h 451"/>
                <a:gd name="T86" fmla="*/ 0 w 358"/>
                <a:gd name="T87" fmla="*/ 0 h 451"/>
                <a:gd name="T88" fmla="*/ 0 w 358"/>
                <a:gd name="T89" fmla="*/ 0 h 451"/>
                <a:gd name="T90" fmla="*/ 0 w 358"/>
                <a:gd name="T91" fmla="*/ 0 h 451"/>
                <a:gd name="T92" fmla="*/ 0 w 358"/>
                <a:gd name="T93" fmla="*/ 0 h 451"/>
                <a:gd name="T94" fmla="*/ 0 w 358"/>
                <a:gd name="T95" fmla="*/ 0 h 451"/>
                <a:gd name="T96" fmla="*/ 0 w 358"/>
                <a:gd name="T97" fmla="*/ 0 h 451"/>
                <a:gd name="T98" fmla="*/ 0 w 358"/>
                <a:gd name="T99" fmla="*/ 0 h 451"/>
                <a:gd name="T100" fmla="*/ 0 w 358"/>
                <a:gd name="T101" fmla="*/ 0 h 451"/>
                <a:gd name="T102" fmla="*/ 0 w 358"/>
                <a:gd name="T103" fmla="*/ 0 h 451"/>
                <a:gd name="T104" fmla="*/ 0 w 358"/>
                <a:gd name="T105" fmla="*/ 0 h 451"/>
                <a:gd name="T106" fmla="*/ 0 w 358"/>
                <a:gd name="T107" fmla="*/ 0 h 451"/>
                <a:gd name="T108" fmla="*/ 0 w 358"/>
                <a:gd name="T109" fmla="*/ 0 h 451"/>
                <a:gd name="T110" fmla="*/ 0 w 358"/>
                <a:gd name="T111" fmla="*/ 0 h 451"/>
                <a:gd name="T112" fmla="*/ 0 w 358"/>
                <a:gd name="T113" fmla="*/ 0 h 4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8"/>
                <a:gd name="T172" fmla="*/ 0 h 451"/>
                <a:gd name="T173" fmla="*/ 358 w 358"/>
                <a:gd name="T174" fmla="*/ 451 h 4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8" h="451">
                  <a:moveTo>
                    <a:pt x="341" y="451"/>
                  </a:moveTo>
                  <a:lnTo>
                    <a:pt x="335" y="449"/>
                  </a:lnTo>
                  <a:lnTo>
                    <a:pt x="325" y="446"/>
                  </a:lnTo>
                  <a:lnTo>
                    <a:pt x="312" y="440"/>
                  </a:lnTo>
                  <a:lnTo>
                    <a:pt x="294" y="432"/>
                  </a:lnTo>
                  <a:lnTo>
                    <a:pt x="276" y="425"/>
                  </a:lnTo>
                  <a:lnTo>
                    <a:pt x="255" y="415"/>
                  </a:lnTo>
                  <a:lnTo>
                    <a:pt x="233" y="405"/>
                  </a:lnTo>
                  <a:lnTo>
                    <a:pt x="210" y="394"/>
                  </a:lnTo>
                  <a:lnTo>
                    <a:pt x="188" y="382"/>
                  </a:lnTo>
                  <a:lnTo>
                    <a:pt x="165" y="371"/>
                  </a:lnTo>
                  <a:lnTo>
                    <a:pt x="144" y="360"/>
                  </a:lnTo>
                  <a:lnTo>
                    <a:pt x="125" y="350"/>
                  </a:lnTo>
                  <a:lnTo>
                    <a:pt x="109" y="340"/>
                  </a:lnTo>
                  <a:lnTo>
                    <a:pt x="95" y="332"/>
                  </a:lnTo>
                  <a:lnTo>
                    <a:pt x="85" y="325"/>
                  </a:lnTo>
                  <a:lnTo>
                    <a:pt x="79" y="319"/>
                  </a:lnTo>
                  <a:lnTo>
                    <a:pt x="70" y="301"/>
                  </a:lnTo>
                  <a:lnTo>
                    <a:pt x="59" y="271"/>
                  </a:lnTo>
                  <a:lnTo>
                    <a:pt x="49" y="232"/>
                  </a:lnTo>
                  <a:lnTo>
                    <a:pt x="40" y="190"/>
                  </a:lnTo>
                  <a:lnTo>
                    <a:pt x="34" y="149"/>
                  </a:lnTo>
                  <a:lnTo>
                    <a:pt x="32" y="114"/>
                  </a:lnTo>
                  <a:lnTo>
                    <a:pt x="35" y="89"/>
                  </a:lnTo>
                  <a:lnTo>
                    <a:pt x="44" y="8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54" y="79"/>
                  </a:lnTo>
                  <a:lnTo>
                    <a:pt x="64" y="91"/>
                  </a:lnTo>
                  <a:lnTo>
                    <a:pt x="74" y="114"/>
                  </a:lnTo>
                  <a:lnTo>
                    <a:pt x="83" y="143"/>
                  </a:lnTo>
                  <a:lnTo>
                    <a:pt x="90" y="176"/>
                  </a:lnTo>
                  <a:lnTo>
                    <a:pt x="97" y="211"/>
                  </a:lnTo>
                  <a:lnTo>
                    <a:pt x="103" y="242"/>
                  </a:lnTo>
                  <a:lnTo>
                    <a:pt x="108" y="269"/>
                  </a:lnTo>
                  <a:lnTo>
                    <a:pt x="113" y="287"/>
                  </a:lnTo>
                  <a:lnTo>
                    <a:pt x="118" y="294"/>
                  </a:lnTo>
                  <a:lnTo>
                    <a:pt x="126" y="301"/>
                  </a:lnTo>
                  <a:lnTo>
                    <a:pt x="138" y="310"/>
                  </a:lnTo>
                  <a:lnTo>
                    <a:pt x="153" y="319"/>
                  </a:lnTo>
                  <a:lnTo>
                    <a:pt x="170" y="328"/>
                  </a:lnTo>
                  <a:lnTo>
                    <a:pt x="189" y="338"/>
                  </a:lnTo>
                  <a:lnTo>
                    <a:pt x="210" y="348"/>
                  </a:lnTo>
                  <a:lnTo>
                    <a:pt x="230" y="358"/>
                  </a:lnTo>
                  <a:lnTo>
                    <a:pt x="251" y="368"/>
                  </a:lnTo>
                  <a:lnTo>
                    <a:pt x="272" y="377"/>
                  </a:lnTo>
                  <a:lnTo>
                    <a:pt x="291" y="385"/>
                  </a:lnTo>
                  <a:lnTo>
                    <a:pt x="310" y="392"/>
                  </a:lnTo>
                  <a:lnTo>
                    <a:pt x="327" y="399"/>
                  </a:lnTo>
                  <a:lnTo>
                    <a:pt x="340" y="406"/>
                  </a:lnTo>
                  <a:lnTo>
                    <a:pt x="351" y="409"/>
                  </a:lnTo>
                  <a:lnTo>
                    <a:pt x="358" y="412"/>
                  </a:lnTo>
                  <a:lnTo>
                    <a:pt x="349" y="419"/>
                  </a:lnTo>
                  <a:lnTo>
                    <a:pt x="343" y="429"/>
                  </a:lnTo>
                  <a:lnTo>
                    <a:pt x="340" y="440"/>
                  </a:lnTo>
                  <a:lnTo>
                    <a:pt x="341" y="45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7" name="Freeform 59"/>
            <p:cNvSpPr>
              <a:spLocks/>
            </p:cNvSpPr>
            <p:nvPr/>
          </p:nvSpPr>
          <p:spPr bwMode="auto">
            <a:xfrm>
              <a:off x="3155" y="2551"/>
              <a:ext cx="10" cy="10"/>
            </a:xfrm>
            <a:custGeom>
              <a:avLst/>
              <a:gdLst>
                <a:gd name="T0" fmla="*/ 0 w 58"/>
                <a:gd name="T1" fmla="*/ 0 h 65"/>
                <a:gd name="T2" fmla="*/ 0 w 58"/>
                <a:gd name="T3" fmla="*/ 0 h 65"/>
                <a:gd name="T4" fmla="*/ 0 w 58"/>
                <a:gd name="T5" fmla="*/ 0 h 65"/>
                <a:gd name="T6" fmla="*/ 0 w 58"/>
                <a:gd name="T7" fmla="*/ 0 h 65"/>
                <a:gd name="T8" fmla="*/ 0 w 58"/>
                <a:gd name="T9" fmla="*/ 0 h 65"/>
                <a:gd name="T10" fmla="*/ 0 w 58"/>
                <a:gd name="T11" fmla="*/ 0 h 65"/>
                <a:gd name="T12" fmla="*/ 0 w 58"/>
                <a:gd name="T13" fmla="*/ 0 h 65"/>
                <a:gd name="T14" fmla="*/ 0 w 58"/>
                <a:gd name="T15" fmla="*/ 0 h 65"/>
                <a:gd name="T16" fmla="*/ 0 w 58"/>
                <a:gd name="T17" fmla="*/ 0 h 65"/>
                <a:gd name="T18" fmla="*/ 0 w 58"/>
                <a:gd name="T19" fmla="*/ 0 h 65"/>
                <a:gd name="T20" fmla="*/ 0 w 58"/>
                <a:gd name="T21" fmla="*/ 0 h 65"/>
                <a:gd name="T22" fmla="*/ 0 w 58"/>
                <a:gd name="T23" fmla="*/ 0 h 65"/>
                <a:gd name="T24" fmla="*/ 0 w 58"/>
                <a:gd name="T25" fmla="*/ 0 h 65"/>
                <a:gd name="T26" fmla="*/ 0 w 58"/>
                <a:gd name="T27" fmla="*/ 0 h 65"/>
                <a:gd name="T28" fmla="*/ 0 w 58"/>
                <a:gd name="T29" fmla="*/ 0 h 65"/>
                <a:gd name="T30" fmla="*/ 0 w 58"/>
                <a:gd name="T31" fmla="*/ 0 h 65"/>
                <a:gd name="T32" fmla="*/ 0 w 58"/>
                <a:gd name="T33" fmla="*/ 0 h 65"/>
                <a:gd name="T34" fmla="*/ 0 w 58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65"/>
                <a:gd name="T56" fmla="*/ 58 w 58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65">
                  <a:moveTo>
                    <a:pt x="28" y="65"/>
                  </a:moveTo>
                  <a:lnTo>
                    <a:pt x="17" y="63"/>
                  </a:lnTo>
                  <a:lnTo>
                    <a:pt x="8" y="56"/>
                  </a:lnTo>
                  <a:lnTo>
                    <a:pt x="2" y="46"/>
                  </a:lnTo>
                  <a:lnTo>
                    <a:pt x="0" y="34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1" y="3"/>
                  </a:lnTo>
                  <a:lnTo>
                    <a:pt x="50" y="10"/>
                  </a:lnTo>
                  <a:lnTo>
                    <a:pt x="56" y="20"/>
                  </a:lnTo>
                  <a:lnTo>
                    <a:pt x="58" y="33"/>
                  </a:lnTo>
                  <a:lnTo>
                    <a:pt x="56" y="45"/>
                  </a:lnTo>
                  <a:lnTo>
                    <a:pt x="50" y="55"/>
                  </a:lnTo>
                  <a:lnTo>
                    <a:pt x="41" y="63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8" name="Freeform 60"/>
            <p:cNvSpPr>
              <a:spLocks/>
            </p:cNvSpPr>
            <p:nvPr/>
          </p:nvSpPr>
          <p:spPr bwMode="auto">
            <a:xfrm>
              <a:off x="3156" y="2529"/>
              <a:ext cx="10" cy="9"/>
            </a:xfrm>
            <a:custGeom>
              <a:avLst/>
              <a:gdLst>
                <a:gd name="T0" fmla="*/ 0 w 58"/>
                <a:gd name="T1" fmla="*/ 0 h 66"/>
                <a:gd name="T2" fmla="*/ 0 w 58"/>
                <a:gd name="T3" fmla="*/ 0 h 66"/>
                <a:gd name="T4" fmla="*/ 0 w 58"/>
                <a:gd name="T5" fmla="*/ 0 h 66"/>
                <a:gd name="T6" fmla="*/ 0 w 58"/>
                <a:gd name="T7" fmla="*/ 0 h 66"/>
                <a:gd name="T8" fmla="*/ 0 w 58"/>
                <a:gd name="T9" fmla="*/ 0 h 66"/>
                <a:gd name="T10" fmla="*/ 0 w 58"/>
                <a:gd name="T11" fmla="*/ 0 h 66"/>
                <a:gd name="T12" fmla="*/ 0 w 58"/>
                <a:gd name="T13" fmla="*/ 0 h 66"/>
                <a:gd name="T14" fmla="*/ 0 w 58"/>
                <a:gd name="T15" fmla="*/ 0 h 66"/>
                <a:gd name="T16" fmla="*/ 0 w 58"/>
                <a:gd name="T17" fmla="*/ 0 h 66"/>
                <a:gd name="T18" fmla="*/ 0 w 58"/>
                <a:gd name="T19" fmla="*/ 0 h 66"/>
                <a:gd name="T20" fmla="*/ 0 w 58"/>
                <a:gd name="T21" fmla="*/ 0 h 66"/>
                <a:gd name="T22" fmla="*/ 0 w 58"/>
                <a:gd name="T23" fmla="*/ 0 h 66"/>
                <a:gd name="T24" fmla="*/ 0 w 58"/>
                <a:gd name="T25" fmla="*/ 0 h 66"/>
                <a:gd name="T26" fmla="*/ 0 w 58"/>
                <a:gd name="T27" fmla="*/ 0 h 66"/>
                <a:gd name="T28" fmla="*/ 0 w 58"/>
                <a:gd name="T29" fmla="*/ 0 h 66"/>
                <a:gd name="T30" fmla="*/ 0 w 58"/>
                <a:gd name="T31" fmla="*/ 0 h 66"/>
                <a:gd name="T32" fmla="*/ 0 w 58"/>
                <a:gd name="T33" fmla="*/ 0 h 66"/>
                <a:gd name="T34" fmla="*/ 0 w 58"/>
                <a:gd name="T35" fmla="*/ 0 h 66"/>
                <a:gd name="T36" fmla="*/ 0 w 58"/>
                <a:gd name="T37" fmla="*/ 0 h 66"/>
                <a:gd name="T38" fmla="*/ 0 w 58"/>
                <a:gd name="T39" fmla="*/ 0 h 66"/>
                <a:gd name="T40" fmla="*/ 0 w 58"/>
                <a:gd name="T41" fmla="*/ 0 h 66"/>
                <a:gd name="T42" fmla="*/ 0 w 58"/>
                <a:gd name="T43" fmla="*/ 0 h 66"/>
                <a:gd name="T44" fmla="*/ 0 w 58"/>
                <a:gd name="T45" fmla="*/ 0 h 66"/>
                <a:gd name="T46" fmla="*/ 0 w 58"/>
                <a:gd name="T47" fmla="*/ 0 h 66"/>
                <a:gd name="T48" fmla="*/ 0 w 58"/>
                <a:gd name="T49" fmla="*/ 0 h 66"/>
                <a:gd name="T50" fmla="*/ 0 w 58"/>
                <a:gd name="T51" fmla="*/ 0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6"/>
                <a:gd name="T80" fmla="*/ 58 w 58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6">
                  <a:moveTo>
                    <a:pt x="30" y="66"/>
                  </a:moveTo>
                  <a:lnTo>
                    <a:pt x="24" y="65"/>
                  </a:lnTo>
                  <a:lnTo>
                    <a:pt x="19" y="64"/>
                  </a:lnTo>
                  <a:lnTo>
                    <a:pt x="13" y="61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5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41" y="2"/>
                  </a:lnTo>
                  <a:lnTo>
                    <a:pt x="50" y="10"/>
                  </a:lnTo>
                  <a:lnTo>
                    <a:pt x="56" y="21"/>
                  </a:lnTo>
                  <a:lnTo>
                    <a:pt x="58" y="33"/>
                  </a:lnTo>
                  <a:lnTo>
                    <a:pt x="56" y="46"/>
                  </a:lnTo>
                  <a:lnTo>
                    <a:pt x="50" y="56"/>
                  </a:lnTo>
                  <a:lnTo>
                    <a:pt x="41" y="64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09" name="Freeform 61"/>
            <p:cNvSpPr>
              <a:spLocks/>
            </p:cNvSpPr>
            <p:nvPr/>
          </p:nvSpPr>
          <p:spPr bwMode="auto">
            <a:xfrm>
              <a:off x="3154" y="2518"/>
              <a:ext cx="10" cy="9"/>
            </a:xfrm>
            <a:custGeom>
              <a:avLst/>
              <a:gdLst>
                <a:gd name="T0" fmla="*/ 0 w 57"/>
                <a:gd name="T1" fmla="*/ 0 h 64"/>
                <a:gd name="T2" fmla="*/ 0 w 57"/>
                <a:gd name="T3" fmla="*/ 0 h 64"/>
                <a:gd name="T4" fmla="*/ 0 w 57"/>
                <a:gd name="T5" fmla="*/ 0 h 64"/>
                <a:gd name="T6" fmla="*/ 0 w 57"/>
                <a:gd name="T7" fmla="*/ 0 h 64"/>
                <a:gd name="T8" fmla="*/ 0 w 57"/>
                <a:gd name="T9" fmla="*/ 0 h 64"/>
                <a:gd name="T10" fmla="*/ 0 w 57"/>
                <a:gd name="T11" fmla="*/ 0 h 64"/>
                <a:gd name="T12" fmla="*/ 0 w 57"/>
                <a:gd name="T13" fmla="*/ 0 h 64"/>
                <a:gd name="T14" fmla="*/ 0 w 57"/>
                <a:gd name="T15" fmla="*/ 0 h 64"/>
                <a:gd name="T16" fmla="*/ 0 w 57"/>
                <a:gd name="T17" fmla="*/ 0 h 64"/>
                <a:gd name="T18" fmla="*/ 0 w 57"/>
                <a:gd name="T19" fmla="*/ 0 h 64"/>
                <a:gd name="T20" fmla="*/ 0 w 57"/>
                <a:gd name="T21" fmla="*/ 0 h 64"/>
                <a:gd name="T22" fmla="*/ 0 w 57"/>
                <a:gd name="T23" fmla="*/ 0 h 64"/>
                <a:gd name="T24" fmla="*/ 0 w 57"/>
                <a:gd name="T25" fmla="*/ 0 h 64"/>
                <a:gd name="T26" fmla="*/ 0 w 57"/>
                <a:gd name="T27" fmla="*/ 0 h 64"/>
                <a:gd name="T28" fmla="*/ 0 w 57"/>
                <a:gd name="T29" fmla="*/ 0 h 64"/>
                <a:gd name="T30" fmla="*/ 0 w 57"/>
                <a:gd name="T31" fmla="*/ 0 h 64"/>
                <a:gd name="T32" fmla="*/ 0 w 57"/>
                <a:gd name="T33" fmla="*/ 0 h 64"/>
                <a:gd name="T34" fmla="*/ 0 w 57"/>
                <a:gd name="T35" fmla="*/ 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4"/>
                <a:gd name="T56" fmla="*/ 57 w 57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4">
                  <a:moveTo>
                    <a:pt x="28" y="64"/>
                  </a:moveTo>
                  <a:lnTo>
                    <a:pt x="41" y="62"/>
                  </a:lnTo>
                  <a:lnTo>
                    <a:pt x="50" y="54"/>
                  </a:lnTo>
                  <a:lnTo>
                    <a:pt x="55" y="44"/>
                  </a:lnTo>
                  <a:lnTo>
                    <a:pt x="57" y="32"/>
                  </a:lnTo>
                  <a:lnTo>
                    <a:pt x="55" y="20"/>
                  </a:lnTo>
                  <a:lnTo>
                    <a:pt x="50" y="10"/>
                  </a:lnTo>
                  <a:lnTo>
                    <a:pt x="41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2" y="45"/>
                  </a:lnTo>
                  <a:lnTo>
                    <a:pt x="8" y="55"/>
                  </a:lnTo>
                  <a:lnTo>
                    <a:pt x="17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0" name="Freeform 62"/>
            <p:cNvSpPr>
              <a:spLocks/>
            </p:cNvSpPr>
            <p:nvPr/>
          </p:nvSpPr>
          <p:spPr bwMode="auto">
            <a:xfrm>
              <a:off x="3162" y="2556"/>
              <a:ext cx="58" cy="96"/>
            </a:xfrm>
            <a:custGeom>
              <a:avLst/>
              <a:gdLst>
                <a:gd name="T0" fmla="*/ 0 w 347"/>
                <a:gd name="T1" fmla="*/ 0 h 674"/>
                <a:gd name="T2" fmla="*/ 0 w 347"/>
                <a:gd name="T3" fmla="*/ 0 h 674"/>
                <a:gd name="T4" fmla="*/ 0 w 347"/>
                <a:gd name="T5" fmla="*/ 0 h 674"/>
                <a:gd name="T6" fmla="*/ 0 w 347"/>
                <a:gd name="T7" fmla="*/ 0 h 674"/>
                <a:gd name="T8" fmla="*/ 0 w 347"/>
                <a:gd name="T9" fmla="*/ 0 h 674"/>
                <a:gd name="T10" fmla="*/ 0 w 347"/>
                <a:gd name="T11" fmla="*/ 0 h 674"/>
                <a:gd name="T12" fmla="*/ 0 w 347"/>
                <a:gd name="T13" fmla="*/ 0 h 674"/>
                <a:gd name="T14" fmla="*/ 0 w 347"/>
                <a:gd name="T15" fmla="*/ 0 h 674"/>
                <a:gd name="T16" fmla="*/ 0 w 347"/>
                <a:gd name="T17" fmla="*/ 0 h 674"/>
                <a:gd name="T18" fmla="*/ 0 w 347"/>
                <a:gd name="T19" fmla="*/ 0 h 674"/>
                <a:gd name="T20" fmla="*/ 0 w 347"/>
                <a:gd name="T21" fmla="*/ 0 h 674"/>
                <a:gd name="T22" fmla="*/ 0 w 347"/>
                <a:gd name="T23" fmla="*/ 0 h 674"/>
                <a:gd name="T24" fmla="*/ 0 w 347"/>
                <a:gd name="T25" fmla="*/ 0 h 674"/>
                <a:gd name="T26" fmla="*/ 0 w 347"/>
                <a:gd name="T27" fmla="*/ 0 h 674"/>
                <a:gd name="T28" fmla="*/ 0 w 347"/>
                <a:gd name="T29" fmla="*/ 0 h 674"/>
                <a:gd name="T30" fmla="*/ 0 w 347"/>
                <a:gd name="T31" fmla="*/ 0 h 674"/>
                <a:gd name="T32" fmla="*/ 0 w 347"/>
                <a:gd name="T33" fmla="*/ 0 h 674"/>
                <a:gd name="T34" fmla="*/ 0 w 347"/>
                <a:gd name="T35" fmla="*/ 0 h 674"/>
                <a:gd name="T36" fmla="*/ 0 w 347"/>
                <a:gd name="T37" fmla="*/ 0 h 674"/>
                <a:gd name="T38" fmla="*/ 0 w 347"/>
                <a:gd name="T39" fmla="*/ 0 h 674"/>
                <a:gd name="T40" fmla="*/ 0 w 347"/>
                <a:gd name="T41" fmla="*/ 0 h 674"/>
                <a:gd name="T42" fmla="*/ 0 w 347"/>
                <a:gd name="T43" fmla="*/ 0 h 674"/>
                <a:gd name="T44" fmla="*/ 0 w 347"/>
                <a:gd name="T45" fmla="*/ 0 h 674"/>
                <a:gd name="T46" fmla="*/ 0 w 347"/>
                <a:gd name="T47" fmla="*/ 0 h 674"/>
                <a:gd name="T48" fmla="*/ 0 w 347"/>
                <a:gd name="T49" fmla="*/ 0 h 674"/>
                <a:gd name="T50" fmla="*/ 0 w 347"/>
                <a:gd name="T51" fmla="*/ 0 h 674"/>
                <a:gd name="T52" fmla="*/ 0 w 347"/>
                <a:gd name="T53" fmla="*/ 0 h 674"/>
                <a:gd name="T54" fmla="*/ 0 w 347"/>
                <a:gd name="T55" fmla="*/ 0 h 674"/>
                <a:gd name="T56" fmla="*/ 0 w 347"/>
                <a:gd name="T57" fmla="*/ 0 h 674"/>
                <a:gd name="T58" fmla="*/ 0 w 347"/>
                <a:gd name="T59" fmla="*/ 0 h 674"/>
                <a:gd name="T60" fmla="*/ 0 w 347"/>
                <a:gd name="T61" fmla="*/ 0 h 674"/>
                <a:gd name="T62" fmla="*/ 0 w 347"/>
                <a:gd name="T63" fmla="*/ 0 h 674"/>
                <a:gd name="T64" fmla="*/ 0 w 347"/>
                <a:gd name="T65" fmla="*/ 0 h 674"/>
                <a:gd name="T66" fmla="*/ 0 w 347"/>
                <a:gd name="T67" fmla="*/ 0 h 674"/>
                <a:gd name="T68" fmla="*/ 0 w 347"/>
                <a:gd name="T69" fmla="*/ 0 h 674"/>
                <a:gd name="T70" fmla="*/ 0 w 347"/>
                <a:gd name="T71" fmla="*/ 0 h 674"/>
                <a:gd name="T72" fmla="*/ 0 w 347"/>
                <a:gd name="T73" fmla="*/ 0 h 674"/>
                <a:gd name="T74" fmla="*/ 0 w 347"/>
                <a:gd name="T75" fmla="*/ 0 h 674"/>
                <a:gd name="T76" fmla="*/ 0 w 347"/>
                <a:gd name="T77" fmla="*/ 0 h 674"/>
                <a:gd name="T78" fmla="*/ 0 w 347"/>
                <a:gd name="T79" fmla="*/ 0 h 674"/>
                <a:gd name="T80" fmla="*/ 0 w 347"/>
                <a:gd name="T81" fmla="*/ 0 h 674"/>
                <a:gd name="T82" fmla="*/ 0 w 347"/>
                <a:gd name="T83" fmla="*/ 0 h 674"/>
                <a:gd name="T84" fmla="*/ 0 w 347"/>
                <a:gd name="T85" fmla="*/ 0 h 674"/>
                <a:gd name="T86" fmla="*/ 0 w 347"/>
                <a:gd name="T87" fmla="*/ 0 h 674"/>
                <a:gd name="T88" fmla="*/ 0 w 347"/>
                <a:gd name="T89" fmla="*/ 0 h 674"/>
                <a:gd name="T90" fmla="*/ 0 w 347"/>
                <a:gd name="T91" fmla="*/ 0 h 674"/>
                <a:gd name="T92" fmla="*/ 0 w 347"/>
                <a:gd name="T93" fmla="*/ 0 h 674"/>
                <a:gd name="T94" fmla="*/ 0 w 347"/>
                <a:gd name="T95" fmla="*/ 0 h 674"/>
                <a:gd name="T96" fmla="*/ 0 w 347"/>
                <a:gd name="T97" fmla="*/ 0 h 674"/>
                <a:gd name="T98" fmla="*/ 0 w 347"/>
                <a:gd name="T99" fmla="*/ 0 h 674"/>
                <a:gd name="T100" fmla="*/ 0 w 347"/>
                <a:gd name="T101" fmla="*/ 0 h 674"/>
                <a:gd name="T102" fmla="*/ 0 w 347"/>
                <a:gd name="T103" fmla="*/ 0 h 674"/>
                <a:gd name="T104" fmla="*/ 0 w 347"/>
                <a:gd name="T105" fmla="*/ 0 h 674"/>
                <a:gd name="T106" fmla="*/ 0 w 347"/>
                <a:gd name="T107" fmla="*/ 0 h 674"/>
                <a:gd name="T108" fmla="*/ 0 w 347"/>
                <a:gd name="T109" fmla="*/ 0 h 674"/>
                <a:gd name="T110" fmla="*/ 0 w 347"/>
                <a:gd name="T111" fmla="*/ 0 h 674"/>
                <a:gd name="T112" fmla="*/ 0 w 347"/>
                <a:gd name="T113" fmla="*/ 0 h 674"/>
                <a:gd name="T114" fmla="*/ 0 w 347"/>
                <a:gd name="T115" fmla="*/ 0 h 674"/>
                <a:gd name="T116" fmla="*/ 0 w 347"/>
                <a:gd name="T117" fmla="*/ 0 h 674"/>
                <a:gd name="T118" fmla="*/ 0 w 347"/>
                <a:gd name="T119" fmla="*/ 0 h 674"/>
                <a:gd name="T120" fmla="*/ 0 w 347"/>
                <a:gd name="T121" fmla="*/ 0 h 6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7"/>
                <a:gd name="T184" fmla="*/ 0 h 674"/>
                <a:gd name="T185" fmla="*/ 347 w 347"/>
                <a:gd name="T186" fmla="*/ 674 h 6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7" h="674">
                  <a:moveTo>
                    <a:pt x="23" y="0"/>
                  </a:moveTo>
                  <a:lnTo>
                    <a:pt x="30" y="4"/>
                  </a:lnTo>
                  <a:lnTo>
                    <a:pt x="42" y="8"/>
                  </a:lnTo>
                  <a:lnTo>
                    <a:pt x="58" y="14"/>
                  </a:lnTo>
                  <a:lnTo>
                    <a:pt x="77" y="21"/>
                  </a:lnTo>
                  <a:lnTo>
                    <a:pt x="98" y="30"/>
                  </a:lnTo>
                  <a:lnTo>
                    <a:pt x="121" y="40"/>
                  </a:lnTo>
                  <a:lnTo>
                    <a:pt x="146" y="50"/>
                  </a:lnTo>
                  <a:lnTo>
                    <a:pt x="172" y="61"/>
                  </a:lnTo>
                  <a:lnTo>
                    <a:pt x="197" y="73"/>
                  </a:lnTo>
                  <a:lnTo>
                    <a:pt x="221" y="85"/>
                  </a:lnTo>
                  <a:lnTo>
                    <a:pt x="244" y="96"/>
                  </a:lnTo>
                  <a:lnTo>
                    <a:pt x="265" y="108"/>
                  </a:lnTo>
                  <a:lnTo>
                    <a:pt x="284" y="119"/>
                  </a:lnTo>
                  <a:lnTo>
                    <a:pt x="301" y="130"/>
                  </a:lnTo>
                  <a:lnTo>
                    <a:pt x="313" y="140"/>
                  </a:lnTo>
                  <a:lnTo>
                    <a:pt x="320" y="150"/>
                  </a:lnTo>
                  <a:lnTo>
                    <a:pt x="329" y="184"/>
                  </a:lnTo>
                  <a:lnTo>
                    <a:pt x="337" y="238"/>
                  </a:lnTo>
                  <a:lnTo>
                    <a:pt x="342" y="306"/>
                  </a:lnTo>
                  <a:lnTo>
                    <a:pt x="346" y="380"/>
                  </a:lnTo>
                  <a:lnTo>
                    <a:pt x="347" y="452"/>
                  </a:lnTo>
                  <a:lnTo>
                    <a:pt x="345" y="515"/>
                  </a:lnTo>
                  <a:lnTo>
                    <a:pt x="340" y="559"/>
                  </a:lnTo>
                  <a:lnTo>
                    <a:pt x="333" y="578"/>
                  </a:lnTo>
                  <a:lnTo>
                    <a:pt x="340" y="674"/>
                  </a:lnTo>
                  <a:lnTo>
                    <a:pt x="333" y="674"/>
                  </a:lnTo>
                  <a:lnTo>
                    <a:pt x="323" y="578"/>
                  </a:lnTo>
                  <a:lnTo>
                    <a:pt x="313" y="563"/>
                  </a:lnTo>
                  <a:lnTo>
                    <a:pt x="306" y="525"/>
                  </a:lnTo>
                  <a:lnTo>
                    <a:pt x="302" y="467"/>
                  </a:lnTo>
                  <a:lnTo>
                    <a:pt x="300" y="399"/>
                  </a:lnTo>
                  <a:lnTo>
                    <a:pt x="298" y="329"/>
                  </a:lnTo>
                  <a:lnTo>
                    <a:pt x="294" y="266"/>
                  </a:lnTo>
                  <a:lnTo>
                    <a:pt x="288" y="217"/>
                  </a:lnTo>
                  <a:lnTo>
                    <a:pt x="278" y="189"/>
                  </a:lnTo>
                  <a:lnTo>
                    <a:pt x="272" y="184"/>
                  </a:lnTo>
                  <a:lnTo>
                    <a:pt x="262" y="177"/>
                  </a:lnTo>
                  <a:lnTo>
                    <a:pt x="248" y="169"/>
                  </a:lnTo>
                  <a:lnTo>
                    <a:pt x="232" y="160"/>
                  </a:lnTo>
                  <a:lnTo>
                    <a:pt x="213" y="150"/>
                  </a:lnTo>
                  <a:lnTo>
                    <a:pt x="192" y="139"/>
                  </a:lnTo>
                  <a:lnTo>
                    <a:pt x="170" y="129"/>
                  </a:lnTo>
                  <a:lnTo>
                    <a:pt x="146" y="117"/>
                  </a:lnTo>
                  <a:lnTo>
                    <a:pt x="123" y="106"/>
                  </a:lnTo>
                  <a:lnTo>
                    <a:pt x="100" y="96"/>
                  </a:lnTo>
                  <a:lnTo>
                    <a:pt x="79" y="85"/>
                  </a:lnTo>
                  <a:lnTo>
                    <a:pt x="58" y="75"/>
                  </a:lnTo>
                  <a:lnTo>
                    <a:pt x="39" y="66"/>
                  </a:lnTo>
                  <a:lnTo>
                    <a:pt x="22" y="58"/>
                  </a:lnTo>
                  <a:lnTo>
                    <a:pt x="9" y="51"/>
                  </a:lnTo>
                  <a:lnTo>
                    <a:pt x="0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7" y="35"/>
                  </a:lnTo>
                  <a:lnTo>
                    <a:pt x="21" y="29"/>
                  </a:lnTo>
                  <a:lnTo>
                    <a:pt x="24" y="23"/>
                  </a:lnTo>
                  <a:lnTo>
                    <a:pt x="25" y="15"/>
                  </a:lnTo>
                  <a:lnTo>
                    <a:pt x="25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1" name="Freeform 63"/>
            <p:cNvSpPr>
              <a:spLocks/>
            </p:cNvSpPr>
            <p:nvPr/>
          </p:nvSpPr>
          <p:spPr bwMode="auto">
            <a:xfrm>
              <a:off x="3166" y="2515"/>
              <a:ext cx="74" cy="59"/>
            </a:xfrm>
            <a:custGeom>
              <a:avLst/>
              <a:gdLst>
                <a:gd name="T0" fmla="*/ 0 w 442"/>
                <a:gd name="T1" fmla="*/ 0 h 412"/>
                <a:gd name="T2" fmla="*/ 0 w 442"/>
                <a:gd name="T3" fmla="*/ 0 h 412"/>
                <a:gd name="T4" fmla="*/ 0 w 442"/>
                <a:gd name="T5" fmla="*/ 0 h 412"/>
                <a:gd name="T6" fmla="*/ 0 w 442"/>
                <a:gd name="T7" fmla="*/ 0 h 412"/>
                <a:gd name="T8" fmla="*/ 0 w 442"/>
                <a:gd name="T9" fmla="*/ 0 h 412"/>
                <a:gd name="T10" fmla="*/ 0 w 442"/>
                <a:gd name="T11" fmla="*/ 0 h 412"/>
                <a:gd name="T12" fmla="*/ 0 w 442"/>
                <a:gd name="T13" fmla="*/ 0 h 412"/>
                <a:gd name="T14" fmla="*/ 0 w 442"/>
                <a:gd name="T15" fmla="*/ 0 h 412"/>
                <a:gd name="T16" fmla="*/ 0 w 442"/>
                <a:gd name="T17" fmla="*/ 0 h 412"/>
                <a:gd name="T18" fmla="*/ 0 w 442"/>
                <a:gd name="T19" fmla="*/ 0 h 412"/>
                <a:gd name="T20" fmla="*/ 0 w 442"/>
                <a:gd name="T21" fmla="*/ 0 h 412"/>
                <a:gd name="T22" fmla="*/ 0 w 442"/>
                <a:gd name="T23" fmla="*/ 0 h 412"/>
                <a:gd name="T24" fmla="*/ 0 w 442"/>
                <a:gd name="T25" fmla="*/ 0 h 412"/>
                <a:gd name="T26" fmla="*/ 0 w 442"/>
                <a:gd name="T27" fmla="*/ 0 h 412"/>
                <a:gd name="T28" fmla="*/ 0 w 442"/>
                <a:gd name="T29" fmla="*/ 0 h 412"/>
                <a:gd name="T30" fmla="*/ 0 w 442"/>
                <a:gd name="T31" fmla="*/ 0 h 412"/>
                <a:gd name="T32" fmla="*/ 0 w 442"/>
                <a:gd name="T33" fmla="*/ 0 h 412"/>
                <a:gd name="T34" fmla="*/ 0 w 442"/>
                <a:gd name="T35" fmla="*/ 0 h 412"/>
                <a:gd name="T36" fmla="*/ 0 w 442"/>
                <a:gd name="T37" fmla="*/ 0 h 412"/>
                <a:gd name="T38" fmla="*/ 0 w 442"/>
                <a:gd name="T39" fmla="*/ 0 h 412"/>
                <a:gd name="T40" fmla="*/ 0 w 442"/>
                <a:gd name="T41" fmla="*/ 0 h 412"/>
                <a:gd name="T42" fmla="*/ 0 w 442"/>
                <a:gd name="T43" fmla="*/ 0 h 412"/>
                <a:gd name="T44" fmla="*/ 0 w 442"/>
                <a:gd name="T45" fmla="*/ 0 h 412"/>
                <a:gd name="T46" fmla="*/ 0 w 442"/>
                <a:gd name="T47" fmla="*/ 0 h 412"/>
                <a:gd name="T48" fmla="*/ 0 w 442"/>
                <a:gd name="T49" fmla="*/ 0 h 412"/>
                <a:gd name="T50" fmla="*/ 0 w 442"/>
                <a:gd name="T51" fmla="*/ 0 h 412"/>
                <a:gd name="T52" fmla="*/ 0 w 442"/>
                <a:gd name="T53" fmla="*/ 0 h 412"/>
                <a:gd name="T54" fmla="*/ 0 w 442"/>
                <a:gd name="T55" fmla="*/ 0 h 412"/>
                <a:gd name="T56" fmla="*/ 0 w 442"/>
                <a:gd name="T57" fmla="*/ 0 h 412"/>
                <a:gd name="T58" fmla="*/ 0 w 442"/>
                <a:gd name="T59" fmla="*/ 0 h 412"/>
                <a:gd name="T60" fmla="*/ 0 w 442"/>
                <a:gd name="T61" fmla="*/ 0 h 412"/>
                <a:gd name="T62" fmla="*/ 0 w 442"/>
                <a:gd name="T63" fmla="*/ 0 h 412"/>
                <a:gd name="T64" fmla="*/ 0 w 442"/>
                <a:gd name="T65" fmla="*/ 0 h 412"/>
                <a:gd name="T66" fmla="*/ 0 w 442"/>
                <a:gd name="T67" fmla="*/ 0 h 412"/>
                <a:gd name="T68" fmla="*/ 0 w 442"/>
                <a:gd name="T69" fmla="*/ 0 h 412"/>
                <a:gd name="T70" fmla="*/ 0 w 442"/>
                <a:gd name="T71" fmla="*/ 0 h 412"/>
                <a:gd name="T72" fmla="*/ 0 w 442"/>
                <a:gd name="T73" fmla="*/ 0 h 412"/>
                <a:gd name="T74" fmla="*/ 0 w 442"/>
                <a:gd name="T75" fmla="*/ 0 h 412"/>
                <a:gd name="T76" fmla="*/ 0 w 442"/>
                <a:gd name="T77" fmla="*/ 0 h 412"/>
                <a:gd name="T78" fmla="*/ 0 w 442"/>
                <a:gd name="T79" fmla="*/ 0 h 412"/>
                <a:gd name="T80" fmla="*/ 0 w 442"/>
                <a:gd name="T81" fmla="*/ 0 h 412"/>
                <a:gd name="T82" fmla="*/ 0 w 442"/>
                <a:gd name="T83" fmla="*/ 0 h 412"/>
                <a:gd name="T84" fmla="*/ 0 w 442"/>
                <a:gd name="T85" fmla="*/ 0 h 412"/>
                <a:gd name="T86" fmla="*/ 0 w 442"/>
                <a:gd name="T87" fmla="*/ 0 h 412"/>
                <a:gd name="T88" fmla="*/ 0 w 442"/>
                <a:gd name="T89" fmla="*/ 0 h 412"/>
                <a:gd name="T90" fmla="*/ 0 w 442"/>
                <a:gd name="T91" fmla="*/ 0 h 412"/>
                <a:gd name="T92" fmla="*/ 0 w 442"/>
                <a:gd name="T93" fmla="*/ 0 h 412"/>
                <a:gd name="T94" fmla="*/ 0 w 442"/>
                <a:gd name="T95" fmla="*/ 0 h 412"/>
                <a:gd name="T96" fmla="*/ 0 w 442"/>
                <a:gd name="T97" fmla="*/ 0 h 412"/>
                <a:gd name="T98" fmla="*/ 0 w 442"/>
                <a:gd name="T99" fmla="*/ 0 h 412"/>
                <a:gd name="T100" fmla="*/ 0 w 442"/>
                <a:gd name="T101" fmla="*/ 0 h 412"/>
                <a:gd name="T102" fmla="*/ 0 w 442"/>
                <a:gd name="T103" fmla="*/ 0 h 412"/>
                <a:gd name="T104" fmla="*/ 0 w 442"/>
                <a:gd name="T105" fmla="*/ 0 h 412"/>
                <a:gd name="T106" fmla="*/ 0 w 442"/>
                <a:gd name="T107" fmla="*/ 0 h 412"/>
                <a:gd name="T108" fmla="*/ 0 w 442"/>
                <a:gd name="T109" fmla="*/ 0 h 412"/>
                <a:gd name="T110" fmla="*/ 0 w 442"/>
                <a:gd name="T111" fmla="*/ 0 h 412"/>
                <a:gd name="T112" fmla="*/ 0 w 442"/>
                <a:gd name="T113" fmla="*/ 0 h 4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2"/>
                <a:gd name="T172" fmla="*/ 0 h 412"/>
                <a:gd name="T173" fmla="*/ 442 w 442"/>
                <a:gd name="T174" fmla="*/ 412 h 4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2" h="412">
                  <a:moveTo>
                    <a:pt x="0" y="98"/>
                  </a:moveTo>
                  <a:lnTo>
                    <a:pt x="4" y="102"/>
                  </a:lnTo>
                  <a:lnTo>
                    <a:pt x="11" y="112"/>
                  </a:lnTo>
                  <a:lnTo>
                    <a:pt x="14" y="128"/>
                  </a:lnTo>
                  <a:lnTo>
                    <a:pt x="6" y="147"/>
                  </a:lnTo>
                  <a:lnTo>
                    <a:pt x="16" y="145"/>
                  </a:lnTo>
                  <a:lnTo>
                    <a:pt x="30" y="140"/>
                  </a:lnTo>
                  <a:lnTo>
                    <a:pt x="47" y="135"/>
                  </a:lnTo>
                  <a:lnTo>
                    <a:pt x="66" y="128"/>
                  </a:lnTo>
                  <a:lnTo>
                    <a:pt x="88" y="121"/>
                  </a:lnTo>
                  <a:lnTo>
                    <a:pt x="111" y="112"/>
                  </a:lnTo>
                  <a:lnTo>
                    <a:pt x="134" y="105"/>
                  </a:lnTo>
                  <a:lnTo>
                    <a:pt x="160" y="96"/>
                  </a:lnTo>
                  <a:lnTo>
                    <a:pt x="184" y="88"/>
                  </a:lnTo>
                  <a:lnTo>
                    <a:pt x="207" y="80"/>
                  </a:lnTo>
                  <a:lnTo>
                    <a:pt x="229" y="72"/>
                  </a:lnTo>
                  <a:lnTo>
                    <a:pt x="250" y="67"/>
                  </a:lnTo>
                  <a:lnTo>
                    <a:pt x="269" y="61"/>
                  </a:lnTo>
                  <a:lnTo>
                    <a:pt x="284" y="58"/>
                  </a:lnTo>
                  <a:lnTo>
                    <a:pt x="296" y="57"/>
                  </a:lnTo>
                  <a:lnTo>
                    <a:pt x="304" y="57"/>
                  </a:lnTo>
                  <a:lnTo>
                    <a:pt x="317" y="70"/>
                  </a:lnTo>
                  <a:lnTo>
                    <a:pt x="330" y="101"/>
                  </a:lnTo>
                  <a:lnTo>
                    <a:pt x="343" y="145"/>
                  </a:lnTo>
                  <a:lnTo>
                    <a:pt x="357" y="194"/>
                  </a:lnTo>
                  <a:lnTo>
                    <a:pt x="370" y="242"/>
                  </a:lnTo>
                  <a:lnTo>
                    <a:pt x="384" y="285"/>
                  </a:lnTo>
                  <a:lnTo>
                    <a:pt x="397" y="313"/>
                  </a:lnTo>
                  <a:lnTo>
                    <a:pt x="408" y="323"/>
                  </a:lnTo>
                  <a:lnTo>
                    <a:pt x="433" y="412"/>
                  </a:lnTo>
                  <a:lnTo>
                    <a:pt x="442" y="410"/>
                  </a:lnTo>
                  <a:lnTo>
                    <a:pt x="416" y="322"/>
                  </a:lnTo>
                  <a:lnTo>
                    <a:pt x="422" y="307"/>
                  </a:lnTo>
                  <a:lnTo>
                    <a:pt x="419" y="272"/>
                  </a:lnTo>
                  <a:lnTo>
                    <a:pt x="410" y="223"/>
                  </a:lnTo>
                  <a:lnTo>
                    <a:pt x="396" y="168"/>
                  </a:lnTo>
                  <a:lnTo>
                    <a:pt x="378" y="112"/>
                  </a:lnTo>
                  <a:lnTo>
                    <a:pt x="358" y="62"/>
                  </a:lnTo>
                  <a:lnTo>
                    <a:pt x="337" y="24"/>
                  </a:lnTo>
                  <a:lnTo>
                    <a:pt x="317" y="4"/>
                  </a:lnTo>
                  <a:lnTo>
                    <a:pt x="305" y="0"/>
                  </a:lnTo>
                  <a:lnTo>
                    <a:pt x="289" y="0"/>
                  </a:lnTo>
                  <a:lnTo>
                    <a:pt x="269" y="3"/>
                  </a:lnTo>
                  <a:lnTo>
                    <a:pt x="245" y="8"/>
                  </a:lnTo>
                  <a:lnTo>
                    <a:pt x="221" y="15"/>
                  </a:lnTo>
                  <a:lnTo>
                    <a:pt x="194" y="22"/>
                  </a:lnTo>
                  <a:lnTo>
                    <a:pt x="167" y="31"/>
                  </a:lnTo>
                  <a:lnTo>
                    <a:pt x="139" y="41"/>
                  </a:lnTo>
                  <a:lnTo>
                    <a:pt x="112" y="51"/>
                  </a:lnTo>
                  <a:lnTo>
                    <a:pt x="87" y="61"/>
                  </a:lnTo>
                  <a:lnTo>
                    <a:pt x="64" y="71"/>
                  </a:lnTo>
                  <a:lnTo>
                    <a:pt x="43" y="79"/>
                  </a:lnTo>
                  <a:lnTo>
                    <a:pt x="25" y="87"/>
                  </a:lnTo>
                  <a:lnTo>
                    <a:pt x="11" y="92"/>
                  </a:lnTo>
                  <a:lnTo>
                    <a:pt x="3" y="9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2" name="Freeform 64"/>
            <p:cNvSpPr>
              <a:spLocks/>
            </p:cNvSpPr>
            <p:nvPr/>
          </p:nvSpPr>
          <p:spPr bwMode="auto">
            <a:xfrm>
              <a:off x="3163" y="2458"/>
              <a:ext cx="59" cy="65"/>
            </a:xfrm>
            <a:custGeom>
              <a:avLst/>
              <a:gdLst>
                <a:gd name="T0" fmla="*/ 0 w 357"/>
                <a:gd name="T1" fmla="*/ 0 h 457"/>
                <a:gd name="T2" fmla="*/ 0 w 357"/>
                <a:gd name="T3" fmla="*/ 0 h 457"/>
                <a:gd name="T4" fmla="*/ 0 w 357"/>
                <a:gd name="T5" fmla="*/ 0 h 457"/>
                <a:gd name="T6" fmla="*/ 0 w 357"/>
                <a:gd name="T7" fmla="*/ 0 h 457"/>
                <a:gd name="T8" fmla="*/ 0 w 357"/>
                <a:gd name="T9" fmla="*/ 0 h 457"/>
                <a:gd name="T10" fmla="*/ 0 w 357"/>
                <a:gd name="T11" fmla="*/ 0 h 457"/>
                <a:gd name="T12" fmla="*/ 0 w 357"/>
                <a:gd name="T13" fmla="*/ 0 h 457"/>
                <a:gd name="T14" fmla="*/ 0 w 357"/>
                <a:gd name="T15" fmla="*/ 0 h 457"/>
                <a:gd name="T16" fmla="*/ 0 w 357"/>
                <a:gd name="T17" fmla="*/ 0 h 457"/>
                <a:gd name="T18" fmla="*/ 0 w 357"/>
                <a:gd name="T19" fmla="*/ 0 h 457"/>
                <a:gd name="T20" fmla="*/ 0 w 357"/>
                <a:gd name="T21" fmla="*/ 0 h 457"/>
                <a:gd name="T22" fmla="*/ 0 w 357"/>
                <a:gd name="T23" fmla="*/ 0 h 457"/>
                <a:gd name="T24" fmla="*/ 0 w 357"/>
                <a:gd name="T25" fmla="*/ 0 h 457"/>
                <a:gd name="T26" fmla="*/ 0 w 357"/>
                <a:gd name="T27" fmla="*/ 0 h 457"/>
                <a:gd name="T28" fmla="*/ 0 w 357"/>
                <a:gd name="T29" fmla="*/ 0 h 457"/>
                <a:gd name="T30" fmla="*/ 0 w 357"/>
                <a:gd name="T31" fmla="*/ 0 h 457"/>
                <a:gd name="T32" fmla="*/ 0 w 357"/>
                <a:gd name="T33" fmla="*/ 0 h 457"/>
                <a:gd name="T34" fmla="*/ 0 w 357"/>
                <a:gd name="T35" fmla="*/ 0 h 457"/>
                <a:gd name="T36" fmla="*/ 0 w 357"/>
                <a:gd name="T37" fmla="*/ 0 h 457"/>
                <a:gd name="T38" fmla="*/ 0 w 357"/>
                <a:gd name="T39" fmla="*/ 0 h 457"/>
                <a:gd name="T40" fmla="*/ 0 w 357"/>
                <a:gd name="T41" fmla="*/ 0 h 457"/>
                <a:gd name="T42" fmla="*/ 0 w 357"/>
                <a:gd name="T43" fmla="*/ 0 h 457"/>
                <a:gd name="T44" fmla="*/ 0 w 357"/>
                <a:gd name="T45" fmla="*/ 0 h 457"/>
                <a:gd name="T46" fmla="*/ 0 w 357"/>
                <a:gd name="T47" fmla="*/ 0 h 457"/>
                <a:gd name="T48" fmla="*/ 0 w 357"/>
                <a:gd name="T49" fmla="*/ 0 h 457"/>
                <a:gd name="T50" fmla="*/ 0 w 357"/>
                <a:gd name="T51" fmla="*/ 0 h 457"/>
                <a:gd name="T52" fmla="*/ 0 w 357"/>
                <a:gd name="T53" fmla="*/ 0 h 457"/>
                <a:gd name="T54" fmla="*/ 0 w 357"/>
                <a:gd name="T55" fmla="*/ 0 h 457"/>
                <a:gd name="T56" fmla="*/ 0 w 357"/>
                <a:gd name="T57" fmla="*/ 0 h 457"/>
                <a:gd name="T58" fmla="*/ 0 w 357"/>
                <a:gd name="T59" fmla="*/ 0 h 457"/>
                <a:gd name="T60" fmla="*/ 0 w 357"/>
                <a:gd name="T61" fmla="*/ 0 h 457"/>
                <a:gd name="T62" fmla="*/ 0 w 357"/>
                <a:gd name="T63" fmla="*/ 0 h 457"/>
                <a:gd name="T64" fmla="*/ 0 w 357"/>
                <a:gd name="T65" fmla="*/ 0 h 457"/>
                <a:gd name="T66" fmla="*/ 0 w 357"/>
                <a:gd name="T67" fmla="*/ 0 h 457"/>
                <a:gd name="T68" fmla="*/ 0 w 357"/>
                <a:gd name="T69" fmla="*/ 0 h 457"/>
                <a:gd name="T70" fmla="*/ 0 w 357"/>
                <a:gd name="T71" fmla="*/ 0 h 457"/>
                <a:gd name="T72" fmla="*/ 0 w 357"/>
                <a:gd name="T73" fmla="*/ 0 h 457"/>
                <a:gd name="T74" fmla="*/ 0 w 357"/>
                <a:gd name="T75" fmla="*/ 0 h 457"/>
                <a:gd name="T76" fmla="*/ 0 w 357"/>
                <a:gd name="T77" fmla="*/ 0 h 457"/>
                <a:gd name="T78" fmla="*/ 0 w 357"/>
                <a:gd name="T79" fmla="*/ 0 h 457"/>
                <a:gd name="T80" fmla="*/ 0 w 357"/>
                <a:gd name="T81" fmla="*/ 0 h 457"/>
                <a:gd name="T82" fmla="*/ 0 w 357"/>
                <a:gd name="T83" fmla="*/ 0 h 457"/>
                <a:gd name="T84" fmla="*/ 0 w 357"/>
                <a:gd name="T85" fmla="*/ 0 h 457"/>
                <a:gd name="T86" fmla="*/ 0 w 357"/>
                <a:gd name="T87" fmla="*/ 0 h 457"/>
                <a:gd name="T88" fmla="*/ 0 w 357"/>
                <a:gd name="T89" fmla="*/ 0 h 457"/>
                <a:gd name="T90" fmla="*/ 0 w 357"/>
                <a:gd name="T91" fmla="*/ 0 h 457"/>
                <a:gd name="T92" fmla="*/ 0 w 357"/>
                <a:gd name="T93" fmla="*/ 0 h 457"/>
                <a:gd name="T94" fmla="*/ 0 w 357"/>
                <a:gd name="T95" fmla="*/ 0 h 457"/>
                <a:gd name="T96" fmla="*/ 0 w 357"/>
                <a:gd name="T97" fmla="*/ 0 h 457"/>
                <a:gd name="T98" fmla="*/ 0 w 357"/>
                <a:gd name="T99" fmla="*/ 0 h 457"/>
                <a:gd name="T100" fmla="*/ 0 w 357"/>
                <a:gd name="T101" fmla="*/ 0 h 457"/>
                <a:gd name="T102" fmla="*/ 0 w 357"/>
                <a:gd name="T103" fmla="*/ 0 h 457"/>
                <a:gd name="T104" fmla="*/ 0 w 357"/>
                <a:gd name="T105" fmla="*/ 0 h 457"/>
                <a:gd name="T106" fmla="*/ 0 w 357"/>
                <a:gd name="T107" fmla="*/ 0 h 457"/>
                <a:gd name="T108" fmla="*/ 0 w 357"/>
                <a:gd name="T109" fmla="*/ 0 h 457"/>
                <a:gd name="T110" fmla="*/ 0 w 357"/>
                <a:gd name="T111" fmla="*/ 0 h 457"/>
                <a:gd name="T112" fmla="*/ 0 w 357"/>
                <a:gd name="T113" fmla="*/ 0 h 4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7"/>
                <a:gd name="T172" fmla="*/ 0 h 457"/>
                <a:gd name="T173" fmla="*/ 357 w 357"/>
                <a:gd name="T174" fmla="*/ 457 h 4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7" h="457">
                  <a:moveTo>
                    <a:pt x="16" y="457"/>
                  </a:moveTo>
                  <a:lnTo>
                    <a:pt x="17" y="444"/>
                  </a:lnTo>
                  <a:lnTo>
                    <a:pt x="14" y="433"/>
                  </a:lnTo>
                  <a:lnTo>
                    <a:pt x="9" y="424"/>
                  </a:lnTo>
                  <a:lnTo>
                    <a:pt x="0" y="418"/>
                  </a:lnTo>
                  <a:lnTo>
                    <a:pt x="7" y="415"/>
                  </a:lnTo>
                  <a:lnTo>
                    <a:pt x="18" y="410"/>
                  </a:lnTo>
                  <a:lnTo>
                    <a:pt x="31" y="405"/>
                  </a:lnTo>
                  <a:lnTo>
                    <a:pt x="48" y="398"/>
                  </a:lnTo>
                  <a:lnTo>
                    <a:pt x="66" y="389"/>
                  </a:lnTo>
                  <a:lnTo>
                    <a:pt x="86" y="380"/>
                  </a:lnTo>
                  <a:lnTo>
                    <a:pt x="106" y="371"/>
                  </a:lnTo>
                  <a:lnTo>
                    <a:pt x="127" y="361"/>
                  </a:lnTo>
                  <a:lnTo>
                    <a:pt x="148" y="351"/>
                  </a:lnTo>
                  <a:lnTo>
                    <a:pt x="169" y="341"/>
                  </a:lnTo>
                  <a:lnTo>
                    <a:pt x="188" y="330"/>
                  </a:lnTo>
                  <a:lnTo>
                    <a:pt x="205" y="321"/>
                  </a:lnTo>
                  <a:lnTo>
                    <a:pt x="219" y="311"/>
                  </a:lnTo>
                  <a:lnTo>
                    <a:pt x="231" y="302"/>
                  </a:lnTo>
                  <a:lnTo>
                    <a:pt x="239" y="295"/>
                  </a:lnTo>
                  <a:lnTo>
                    <a:pt x="244" y="288"/>
                  </a:lnTo>
                  <a:lnTo>
                    <a:pt x="249" y="270"/>
                  </a:lnTo>
                  <a:lnTo>
                    <a:pt x="254" y="243"/>
                  </a:lnTo>
                  <a:lnTo>
                    <a:pt x="260" y="212"/>
                  </a:lnTo>
                  <a:lnTo>
                    <a:pt x="267" y="177"/>
                  </a:lnTo>
                  <a:lnTo>
                    <a:pt x="275" y="144"/>
                  </a:lnTo>
                  <a:lnTo>
                    <a:pt x="283" y="115"/>
                  </a:lnTo>
                  <a:lnTo>
                    <a:pt x="293" y="92"/>
                  </a:lnTo>
                  <a:lnTo>
                    <a:pt x="303" y="80"/>
                  </a:lnTo>
                  <a:lnTo>
                    <a:pt x="350" y="0"/>
                  </a:lnTo>
                  <a:lnTo>
                    <a:pt x="357" y="5"/>
                  </a:lnTo>
                  <a:lnTo>
                    <a:pt x="313" y="80"/>
                  </a:lnTo>
                  <a:lnTo>
                    <a:pt x="322" y="89"/>
                  </a:lnTo>
                  <a:lnTo>
                    <a:pt x="325" y="115"/>
                  </a:lnTo>
                  <a:lnTo>
                    <a:pt x="323" y="149"/>
                  </a:lnTo>
                  <a:lnTo>
                    <a:pt x="317" y="190"/>
                  </a:lnTo>
                  <a:lnTo>
                    <a:pt x="308" y="233"/>
                  </a:lnTo>
                  <a:lnTo>
                    <a:pt x="299" y="272"/>
                  </a:lnTo>
                  <a:lnTo>
                    <a:pt x="289" y="302"/>
                  </a:lnTo>
                  <a:lnTo>
                    <a:pt x="279" y="320"/>
                  </a:lnTo>
                  <a:lnTo>
                    <a:pt x="273" y="326"/>
                  </a:lnTo>
                  <a:lnTo>
                    <a:pt x="263" y="333"/>
                  </a:lnTo>
                  <a:lnTo>
                    <a:pt x="250" y="342"/>
                  </a:lnTo>
                  <a:lnTo>
                    <a:pt x="233" y="352"/>
                  </a:lnTo>
                  <a:lnTo>
                    <a:pt x="215" y="362"/>
                  </a:lnTo>
                  <a:lnTo>
                    <a:pt x="194" y="373"/>
                  </a:lnTo>
                  <a:lnTo>
                    <a:pt x="172" y="386"/>
                  </a:lnTo>
                  <a:lnTo>
                    <a:pt x="148" y="397"/>
                  </a:lnTo>
                  <a:lnTo>
                    <a:pt x="126" y="409"/>
                  </a:lnTo>
                  <a:lnTo>
                    <a:pt x="104" y="419"/>
                  </a:lnTo>
                  <a:lnTo>
                    <a:pt x="83" y="429"/>
                  </a:lnTo>
                  <a:lnTo>
                    <a:pt x="64" y="438"/>
                  </a:lnTo>
                  <a:lnTo>
                    <a:pt x="47" y="446"/>
                  </a:lnTo>
                  <a:lnTo>
                    <a:pt x="32" y="451"/>
                  </a:lnTo>
                  <a:lnTo>
                    <a:pt x="22" y="456"/>
                  </a:lnTo>
                  <a:lnTo>
                    <a:pt x="16" y="45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3" name="Freeform 65"/>
            <p:cNvSpPr>
              <a:spLocks/>
            </p:cNvSpPr>
            <p:nvPr/>
          </p:nvSpPr>
          <p:spPr bwMode="auto">
            <a:xfrm>
              <a:off x="3078" y="2390"/>
              <a:ext cx="21" cy="66"/>
            </a:xfrm>
            <a:custGeom>
              <a:avLst/>
              <a:gdLst>
                <a:gd name="T0" fmla="*/ 0 w 123"/>
                <a:gd name="T1" fmla="*/ 0 h 459"/>
                <a:gd name="T2" fmla="*/ 0 w 123"/>
                <a:gd name="T3" fmla="*/ 0 h 459"/>
                <a:gd name="T4" fmla="*/ 0 w 123"/>
                <a:gd name="T5" fmla="*/ 0 h 459"/>
                <a:gd name="T6" fmla="*/ 0 w 123"/>
                <a:gd name="T7" fmla="*/ 0 h 459"/>
                <a:gd name="T8" fmla="*/ 0 w 123"/>
                <a:gd name="T9" fmla="*/ 0 h 459"/>
                <a:gd name="T10" fmla="*/ 0 w 123"/>
                <a:gd name="T11" fmla="*/ 0 h 459"/>
                <a:gd name="T12" fmla="*/ 0 w 123"/>
                <a:gd name="T13" fmla="*/ 0 h 459"/>
                <a:gd name="T14" fmla="*/ 0 w 123"/>
                <a:gd name="T15" fmla="*/ 0 h 459"/>
                <a:gd name="T16" fmla="*/ 0 w 123"/>
                <a:gd name="T17" fmla="*/ 0 h 459"/>
                <a:gd name="T18" fmla="*/ 0 w 123"/>
                <a:gd name="T19" fmla="*/ 0 h 459"/>
                <a:gd name="T20" fmla="*/ 0 w 123"/>
                <a:gd name="T21" fmla="*/ 0 h 459"/>
                <a:gd name="T22" fmla="*/ 0 w 123"/>
                <a:gd name="T23" fmla="*/ 0 h 459"/>
                <a:gd name="T24" fmla="*/ 0 w 123"/>
                <a:gd name="T25" fmla="*/ 0 h 459"/>
                <a:gd name="T26" fmla="*/ 0 w 123"/>
                <a:gd name="T27" fmla="*/ 0 h 459"/>
                <a:gd name="T28" fmla="*/ 0 w 123"/>
                <a:gd name="T29" fmla="*/ 0 h 459"/>
                <a:gd name="T30" fmla="*/ 0 w 123"/>
                <a:gd name="T31" fmla="*/ 0 h 459"/>
                <a:gd name="T32" fmla="*/ 0 w 123"/>
                <a:gd name="T33" fmla="*/ 0 h 459"/>
                <a:gd name="T34" fmla="*/ 0 w 123"/>
                <a:gd name="T35" fmla="*/ 0 h 459"/>
                <a:gd name="T36" fmla="*/ 0 w 123"/>
                <a:gd name="T37" fmla="*/ 0 h 459"/>
                <a:gd name="T38" fmla="*/ 0 w 123"/>
                <a:gd name="T39" fmla="*/ 0 h 459"/>
                <a:gd name="T40" fmla="*/ 0 w 123"/>
                <a:gd name="T41" fmla="*/ 0 h 459"/>
                <a:gd name="T42" fmla="*/ 0 w 123"/>
                <a:gd name="T43" fmla="*/ 0 h 459"/>
                <a:gd name="T44" fmla="*/ 0 w 123"/>
                <a:gd name="T45" fmla="*/ 0 h 459"/>
                <a:gd name="T46" fmla="*/ 0 w 123"/>
                <a:gd name="T47" fmla="*/ 0 h 459"/>
                <a:gd name="T48" fmla="*/ 0 w 123"/>
                <a:gd name="T49" fmla="*/ 0 h 459"/>
                <a:gd name="T50" fmla="*/ 0 w 123"/>
                <a:gd name="T51" fmla="*/ 0 h 459"/>
                <a:gd name="T52" fmla="*/ 0 w 123"/>
                <a:gd name="T53" fmla="*/ 0 h 459"/>
                <a:gd name="T54" fmla="*/ 0 w 123"/>
                <a:gd name="T55" fmla="*/ 0 h 459"/>
                <a:gd name="T56" fmla="*/ 0 w 123"/>
                <a:gd name="T57" fmla="*/ 0 h 459"/>
                <a:gd name="T58" fmla="*/ 0 w 123"/>
                <a:gd name="T59" fmla="*/ 0 h 459"/>
                <a:gd name="T60" fmla="*/ 0 w 123"/>
                <a:gd name="T61" fmla="*/ 0 h 459"/>
                <a:gd name="T62" fmla="*/ 0 w 123"/>
                <a:gd name="T63" fmla="*/ 0 h 459"/>
                <a:gd name="T64" fmla="*/ 0 w 123"/>
                <a:gd name="T65" fmla="*/ 0 h 459"/>
                <a:gd name="T66" fmla="*/ 0 w 123"/>
                <a:gd name="T67" fmla="*/ 0 h 459"/>
                <a:gd name="T68" fmla="*/ 0 w 123"/>
                <a:gd name="T69" fmla="*/ 0 h 459"/>
                <a:gd name="T70" fmla="*/ 0 w 123"/>
                <a:gd name="T71" fmla="*/ 0 h 4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3"/>
                <a:gd name="T109" fmla="*/ 0 h 459"/>
                <a:gd name="T110" fmla="*/ 123 w 123"/>
                <a:gd name="T111" fmla="*/ 459 h 4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3" h="459">
                  <a:moveTo>
                    <a:pt x="109" y="459"/>
                  </a:moveTo>
                  <a:lnTo>
                    <a:pt x="107" y="456"/>
                  </a:lnTo>
                  <a:lnTo>
                    <a:pt x="101" y="450"/>
                  </a:lnTo>
                  <a:lnTo>
                    <a:pt x="92" y="439"/>
                  </a:lnTo>
                  <a:lnTo>
                    <a:pt x="82" y="424"/>
                  </a:lnTo>
                  <a:lnTo>
                    <a:pt x="68" y="405"/>
                  </a:lnTo>
                  <a:lnTo>
                    <a:pt x="55" y="383"/>
                  </a:lnTo>
                  <a:lnTo>
                    <a:pt x="42" y="356"/>
                  </a:lnTo>
                  <a:lnTo>
                    <a:pt x="29" y="328"/>
                  </a:lnTo>
                  <a:lnTo>
                    <a:pt x="18" y="295"/>
                  </a:lnTo>
                  <a:lnTo>
                    <a:pt x="9" y="260"/>
                  </a:lnTo>
                  <a:lnTo>
                    <a:pt x="3" y="222"/>
                  </a:lnTo>
                  <a:lnTo>
                    <a:pt x="0" y="182"/>
                  </a:lnTo>
                  <a:lnTo>
                    <a:pt x="2" y="140"/>
                  </a:lnTo>
                  <a:lnTo>
                    <a:pt x="9" y="96"/>
                  </a:lnTo>
                  <a:lnTo>
                    <a:pt x="22" y="49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6" y="49"/>
                  </a:lnTo>
                  <a:lnTo>
                    <a:pt x="23" y="96"/>
                  </a:lnTo>
                  <a:lnTo>
                    <a:pt x="17" y="140"/>
                  </a:lnTo>
                  <a:lnTo>
                    <a:pt x="15" y="182"/>
                  </a:lnTo>
                  <a:lnTo>
                    <a:pt x="17" y="222"/>
                  </a:lnTo>
                  <a:lnTo>
                    <a:pt x="23" y="260"/>
                  </a:lnTo>
                  <a:lnTo>
                    <a:pt x="32" y="295"/>
                  </a:lnTo>
                  <a:lnTo>
                    <a:pt x="44" y="328"/>
                  </a:lnTo>
                  <a:lnTo>
                    <a:pt x="56" y="356"/>
                  </a:lnTo>
                  <a:lnTo>
                    <a:pt x="69" y="383"/>
                  </a:lnTo>
                  <a:lnTo>
                    <a:pt x="83" y="405"/>
                  </a:lnTo>
                  <a:lnTo>
                    <a:pt x="96" y="424"/>
                  </a:lnTo>
                  <a:lnTo>
                    <a:pt x="107" y="439"/>
                  </a:lnTo>
                  <a:lnTo>
                    <a:pt x="115" y="450"/>
                  </a:lnTo>
                  <a:lnTo>
                    <a:pt x="121" y="456"/>
                  </a:lnTo>
                  <a:lnTo>
                    <a:pt x="123" y="459"/>
                  </a:lnTo>
                  <a:lnTo>
                    <a:pt x="109" y="45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114" name="Freeform 66"/>
            <p:cNvSpPr>
              <a:spLocks/>
            </p:cNvSpPr>
            <p:nvPr/>
          </p:nvSpPr>
          <p:spPr bwMode="auto">
            <a:xfrm>
              <a:off x="3145" y="2390"/>
              <a:ext cx="20" cy="66"/>
            </a:xfrm>
            <a:custGeom>
              <a:avLst/>
              <a:gdLst>
                <a:gd name="T0" fmla="*/ 0 w 120"/>
                <a:gd name="T1" fmla="*/ 0 h 459"/>
                <a:gd name="T2" fmla="*/ 0 w 120"/>
                <a:gd name="T3" fmla="*/ 0 h 459"/>
                <a:gd name="T4" fmla="*/ 0 w 120"/>
                <a:gd name="T5" fmla="*/ 0 h 459"/>
                <a:gd name="T6" fmla="*/ 0 w 120"/>
                <a:gd name="T7" fmla="*/ 0 h 459"/>
                <a:gd name="T8" fmla="*/ 0 w 120"/>
                <a:gd name="T9" fmla="*/ 0 h 459"/>
                <a:gd name="T10" fmla="*/ 0 w 120"/>
                <a:gd name="T11" fmla="*/ 0 h 459"/>
                <a:gd name="T12" fmla="*/ 0 w 120"/>
                <a:gd name="T13" fmla="*/ 0 h 459"/>
                <a:gd name="T14" fmla="*/ 0 w 120"/>
                <a:gd name="T15" fmla="*/ 0 h 459"/>
                <a:gd name="T16" fmla="*/ 0 w 120"/>
                <a:gd name="T17" fmla="*/ 0 h 459"/>
                <a:gd name="T18" fmla="*/ 0 w 120"/>
                <a:gd name="T19" fmla="*/ 0 h 459"/>
                <a:gd name="T20" fmla="*/ 0 w 120"/>
                <a:gd name="T21" fmla="*/ 0 h 459"/>
                <a:gd name="T22" fmla="*/ 0 w 120"/>
                <a:gd name="T23" fmla="*/ 0 h 459"/>
                <a:gd name="T24" fmla="*/ 0 w 120"/>
                <a:gd name="T25" fmla="*/ 0 h 459"/>
                <a:gd name="T26" fmla="*/ 0 w 120"/>
                <a:gd name="T27" fmla="*/ 0 h 459"/>
                <a:gd name="T28" fmla="*/ 0 w 120"/>
                <a:gd name="T29" fmla="*/ 0 h 459"/>
                <a:gd name="T30" fmla="*/ 0 w 120"/>
                <a:gd name="T31" fmla="*/ 0 h 459"/>
                <a:gd name="T32" fmla="*/ 0 w 120"/>
                <a:gd name="T33" fmla="*/ 0 h 459"/>
                <a:gd name="T34" fmla="*/ 0 w 120"/>
                <a:gd name="T35" fmla="*/ 0 h 459"/>
                <a:gd name="T36" fmla="*/ 0 w 120"/>
                <a:gd name="T37" fmla="*/ 0 h 459"/>
                <a:gd name="T38" fmla="*/ 0 w 120"/>
                <a:gd name="T39" fmla="*/ 0 h 459"/>
                <a:gd name="T40" fmla="*/ 0 w 120"/>
                <a:gd name="T41" fmla="*/ 0 h 459"/>
                <a:gd name="T42" fmla="*/ 0 w 120"/>
                <a:gd name="T43" fmla="*/ 0 h 459"/>
                <a:gd name="T44" fmla="*/ 0 w 120"/>
                <a:gd name="T45" fmla="*/ 0 h 459"/>
                <a:gd name="T46" fmla="*/ 0 w 120"/>
                <a:gd name="T47" fmla="*/ 0 h 459"/>
                <a:gd name="T48" fmla="*/ 0 w 120"/>
                <a:gd name="T49" fmla="*/ 0 h 459"/>
                <a:gd name="T50" fmla="*/ 0 w 120"/>
                <a:gd name="T51" fmla="*/ 0 h 459"/>
                <a:gd name="T52" fmla="*/ 0 w 120"/>
                <a:gd name="T53" fmla="*/ 0 h 459"/>
                <a:gd name="T54" fmla="*/ 0 w 120"/>
                <a:gd name="T55" fmla="*/ 0 h 459"/>
                <a:gd name="T56" fmla="*/ 0 w 120"/>
                <a:gd name="T57" fmla="*/ 0 h 459"/>
                <a:gd name="T58" fmla="*/ 0 w 120"/>
                <a:gd name="T59" fmla="*/ 0 h 459"/>
                <a:gd name="T60" fmla="*/ 0 w 120"/>
                <a:gd name="T61" fmla="*/ 0 h 459"/>
                <a:gd name="T62" fmla="*/ 0 w 120"/>
                <a:gd name="T63" fmla="*/ 0 h 459"/>
                <a:gd name="T64" fmla="*/ 0 w 120"/>
                <a:gd name="T65" fmla="*/ 0 h 459"/>
                <a:gd name="T66" fmla="*/ 0 w 120"/>
                <a:gd name="T67" fmla="*/ 0 h 459"/>
                <a:gd name="T68" fmla="*/ 0 w 120"/>
                <a:gd name="T69" fmla="*/ 0 h 4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"/>
                <a:gd name="T106" fmla="*/ 0 h 459"/>
                <a:gd name="T107" fmla="*/ 120 w 120"/>
                <a:gd name="T108" fmla="*/ 459 h 4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" h="459">
                  <a:moveTo>
                    <a:pt x="13" y="459"/>
                  </a:moveTo>
                  <a:lnTo>
                    <a:pt x="0" y="459"/>
                  </a:lnTo>
                  <a:lnTo>
                    <a:pt x="2" y="457"/>
                  </a:lnTo>
                  <a:lnTo>
                    <a:pt x="8" y="450"/>
                  </a:lnTo>
                  <a:lnTo>
                    <a:pt x="16" y="439"/>
                  </a:lnTo>
                  <a:lnTo>
                    <a:pt x="27" y="425"/>
                  </a:lnTo>
                  <a:lnTo>
                    <a:pt x="40" y="406"/>
                  </a:lnTo>
                  <a:lnTo>
                    <a:pt x="53" y="383"/>
                  </a:lnTo>
                  <a:lnTo>
                    <a:pt x="67" y="357"/>
                  </a:lnTo>
                  <a:lnTo>
                    <a:pt x="79" y="328"/>
                  </a:lnTo>
                  <a:lnTo>
                    <a:pt x="90" y="296"/>
                  </a:lnTo>
                  <a:lnTo>
                    <a:pt x="99" y="260"/>
                  </a:lnTo>
                  <a:lnTo>
                    <a:pt x="105" y="222"/>
                  </a:lnTo>
                  <a:lnTo>
                    <a:pt x="107" y="182"/>
                  </a:lnTo>
                  <a:lnTo>
                    <a:pt x="105" y="140"/>
                  </a:lnTo>
                  <a:lnTo>
                    <a:pt x="98" y="96"/>
                  </a:lnTo>
                  <a:lnTo>
                    <a:pt x="85" y="49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98" y="49"/>
                  </a:lnTo>
                  <a:lnTo>
                    <a:pt x="111" y="96"/>
                  </a:lnTo>
                  <a:lnTo>
                    <a:pt x="118" y="140"/>
                  </a:lnTo>
                  <a:lnTo>
                    <a:pt x="120" y="182"/>
                  </a:lnTo>
                  <a:lnTo>
                    <a:pt x="118" y="222"/>
                  </a:lnTo>
                  <a:lnTo>
                    <a:pt x="112" y="260"/>
                  </a:lnTo>
                  <a:lnTo>
                    <a:pt x="103" y="296"/>
                  </a:lnTo>
                  <a:lnTo>
                    <a:pt x="92" y="328"/>
                  </a:lnTo>
                  <a:lnTo>
                    <a:pt x="80" y="357"/>
                  </a:lnTo>
                  <a:lnTo>
                    <a:pt x="67" y="383"/>
                  </a:lnTo>
                  <a:lnTo>
                    <a:pt x="54" y="406"/>
                  </a:lnTo>
                  <a:lnTo>
                    <a:pt x="41" y="425"/>
                  </a:lnTo>
                  <a:lnTo>
                    <a:pt x="29" y="439"/>
                  </a:lnTo>
                  <a:lnTo>
                    <a:pt x="21" y="450"/>
                  </a:lnTo>
                  <a:lnTo>
                    <a:pt x="15" y="457"/>
                  </a:lnTo>
                  <a:lnTo>
                    <a:pt x="13" y="45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5091" name="Oval 67"/>
          <p:cNvSpPr>
            <a:spLocks noChangeArrowheads="1"/>
          </p:cNvSpPr>
          <p:nvPr/>
        </p:nvSpPr>
        <p:spPr bwMode="auto">
          <a:xfrm>
            <a:off x="6111875" y="1639888"/>
            <a:ext cx="577850" cy="5889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5092" name="Oval 68"/>
          <p:cNvSpPr>
            <a:spLocks noChangeArrowheads="1"/>
          </p:cNvSpPr>
          <p:nvPr/>
        </p:nvSpPr>
        <p:spPr bwMode="auto">
          <a:xfrm>
            <a:off x="5676900" y="1346200"/>
            <a:ext cx="1157288" cy="11763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5093" name="Oval 69"/>
          <p:cNvSpPr>
            <a:spLocks noChangeArrowheads="1"/>
          </p:cNvSpPr>
          <p:nvPr/>
        </p:nvSpPr>
        <p:spPr bwMode="auto">
          <a:xfrm>
            <a:off x="4954588" y="904875"/>
            <a:ext cx="2024062" cy="20589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5125" name="Oval 101"/>
          <p:cNvSpPr>
            <a:spLocks noChangeArrowheads="1"/>
          </p:cNvSpPr>
          <p:nvPr/>
        </p:nvSpPr>
        <p:spPr bwMode="auto">
          <a:xfrm>
            <a:off x="4959350" y="4132263"/>
            <a:ext cx="2025650" cy="20621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5126" name="Oval 102"/>
          <p:cNvSpPr>
            <a:spLocks noChangeArrowheads="1"/>
          </p:cNvSpPr>
          <p:nvPr/>
        </p:nvSpPr>
        <p:spPr bwMode="auto">
          <a:xfrm>
            <a:off x="6261100" y="4573588"/>
            <a:ext cx="1157288" cy="11795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5127" name="Oval 103"/>
          <p:cNvSpPr>
            <a:spLocks noChangeArrowheads="1"/>
          </p:cNvSpPr>
          <p:nvPr/>
        </p:nvSpPr>
        <p:spPr bwMode="auto">
          <a:xfrm>
            <a:off x="7129463" y="4868863"/>
            <a:ext cx="579437" cy="5889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104"/>
          <p:cNvGrpSpPr>
            <a:grpSpLocks/>
          </p:cNvGrpSpPr>
          <p:nvPr/>
        </p:nvGrpSpPr>
        <p:grpSpPr bwMode="auto">
          <a:xfrm rot="5258392">
            <a:off x="7687469" y="5037931"/>
            <a:ext cx="293688" cy="250825"/>
            <a:chOff x="3003" y="2390"/>
            <a:chExt cx="237" cy="313"/>
          </a:xfrm>
        </p:grpSpPr>
        <p:sp>
          <p:nvSpPr>
            <p:cNvPr id="43065" name="Freeform 105"/>
            <p:cNvSpPr>
              <a:spLocks/>
            </p:cNvSpPr>
            <p:nvPr/>
          </p:nvSpPr>
          <p:spPr bwMode="auto">
            <a:xfrm>
              <a:off x="3094" y="2688"/>
              <a:ext cx="52" cy="15"/>
            </a:xfrm>
            <a:custGeom>
              <a:avLst/>
              <a:gdLst>
                <a:gd name="T0" fmla="*/ 0 w 311"/>
                <a:gd name="T1" fmla="*/ 0 h 103"/>
                <a:gd name="T2" fmla="*/ 0 w 311"/>
                <a:gd name="T3" fmla="*/ 0 h 103"/>
                <a:gd name="T4" fmla="*/ 0 w 311"/>
                <a:gd name="T5" fmla="*/ 0 h 103"/>
                <a:gd name="T6" fmla="*/ 0 w 311"/>
                <a:gd name="T7" fmla="*/ 0 h 103"/>
                <a:gd name="T8" fmla="*/ 0 w 311"/>
                <a:gd name="T9" fmla="*/ 0 h 103"/>
                <a:gd name="T10" fmla="*/ 0 w 311"/>
                <a:gd name="T11" fmla="*/ 0 h 103"/>
                <a:gd name="T12" fmla="*/ 0 w 311"/>
                <a:gd name="T13" fmla="*/ 0 h 103"/>
                <a:gd name="T14" fmla="*/ 0 w 311"/>
                <a:gd name="T15" fmla="*/ 0 h 103"/>
                <a:gd name="T16" fmla="*/ 0 w 311"/>
                <a:gd name="T17" fmla="*/ 0 h 103"/>
                <a:gd name="T18" fmla="*/ 0 w 311"/>
                <a:gd name="T19" fmla="*/ 0 h 103"/>
                <a:gd name="T20" fmla="*/ 0 w 311"/>
                <a:gd name="T21" fmla="*/ 0 h 103"/>
                <a:gd name="T22" fmla="*/ 0 w 311"/>
                <a:gd name="T23" fmla="*/ 0 h 103"/>
                <a:gd name="T24" fmla="*/ 0 w 311"/>
                <a:gd name="T25" fmla="*/ 0 h 103"/>
                <a:gd name="T26" fmla="*/ 0 w 311"/>
                <a:gd name="T27" fmla="*/ 0 h 103"/>
                <a:gd name="T28" fmla="*/ 0 w 311"/>
                <a:gd name="T29" fmla="*/ 0 h 103"/>
                <a:gd name="T30" fmla="*/ 0 w 311"/>
                <a:gd name="T31" fmla="*/ 0 h 103"/>
                <a:gd name="T32" fmla="*/ 0 w 311"/>
                <a:gd name="T33" fmla="*/ 0 h 103"/>
                <a:gd name="T34" fmla="*/ 0 w 311"/>
                <a:gd name="T35" fmla="*/ 0 h 103"/>
                <a:gd name="T36" fmla="*/ 0 w 311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1"/>
                <a:gd name="T58" fmla="*/ 0 h 103"/>
                <a:gd name="T59" fmla="*/ 311 w 311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1" h="103">
                  <a:moveTo>
                    <a:pt x="155" y="103"/>
                  </a:moveTo>
                  <a:lnTo>
                    <a:pt x="177" y="101"/>
                  </a:lnTo>
                  <a:lnTo>
                    <a:pt x="198" y="96"/>
                  </a:lnTo>
                  <a:lnTo>
                    <a:pt x="220" y="87"/>
                  </a:lnTo>
                  <a:lnTo>
                    <a:pt x="240" y="76"/>
                  </a:lnTo>
                  <a:lnTo>
                    <a:pt x="259" y="61"/>
                  </a:lnTo>
                  <a:lnTo>
                    <a:pt x="277" y="43"/>
                  </a:lnTo>
                  <a:lnTo>
                    <a:pt x="295" y="23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4" y="43"/>
                  </a:lnTo>
                  <a:lnTo>
                    <a:pt x="52" y="61"/>
                  </a:lnTo>
                  <a:lnTo>
                    <a:pt x="71" y="76"/>
                  </a:lnTo>
                  <a:lnTo>
                    <a:pt x="91" y="87"/>
                  </a:lnTo>
                  <a:lnTo>
                    <a:pt x="112" y="96"/>
                  </a:lnTo>
                  <a:lnTo>
                    <a:pt x="133" y="101"/>
                  </a:lnTo>
                  <a:lnTo>
                    <a:pt x="155" y="10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66" name="Freeform 106"/>
            <p:cNvSpPr>
              <a:spLocks/>
            </p:cNvSpPr>
            <p:nvPr/>
          </p:nvSpPr>
          <p:spPr bwMode="auto">
            <a:xfrm>
              <a:off x="3084" y="2670"/>
              <a:ext cx="72" cy="16"/>
            </a:xfrm>
            <a:custGeom>
              <a:avLst/>
              <a:gdLst>
                <a:gd name="T0" fmla="*/ 0 w 433"/>
                <a:gd name="T1" fmla="*/ 0 h 116"/>
                <a:gd name="T2" fmla="*/ 0 w 433"/>
                <a:gd name="T3" fmla="*/ 0 h 116"/>
                <a:gd name="T4" fmla="*/ 0 w 433"/>
                <a:gd name="T5" fmla="*/ 0 h 116"/>
                <a:gd name="T6" fmla="*/ 0 w 433"/>
                <a:gd name="T7" fmla="*/ 0 h 116"/>
                <a:gd name="T8" fmla="*/ 0 w 433"/>
                <a:gd name="T9" fmla="*/ 0 h 116"/>
                <a:gd name="T10" fmla="*/ 0 w 433"/>
                <a:gd name="T11" fmla="*/ 0 h 116"/>
                <a:gd name="T12" fmla="*/ 0 w 433"/>
                <a:gd name="T13" fmla="*/ 0 h 116"/>
                <a:gd name="T14" fmla="*/ 0 w 433"/>
                <a:gd name="T15" fmla="*/ 0 h 116"/>
                <a:gd name="T16" fmla="*/ 0 w 433"/>
                <a:gd name="T17" fmla="*/ 0 h 116"/>
                <a:gd name="T18" fmla="*/ 0 w 433"/>
                <a:gd name="T19" fmla="*/ 0 h 116"/>
                <a:gd name="T20" fmla="*/ 0 w 433"/>
                <a:gd name="T21" fmla="*/ 0 h 116"/>
                <a:gd name="T22" fmla="*/ 0 w 433"/>
                <a:gd name="T23" fmla="*/ 0 h 116"/>
                <a:gd name="T24" fmla="*/ 0 w 433"/>
                <a:gd name="T25" fmla="*/ 0 h 116"/>
                <a:gd name="T26" fmla="*/ 0 w 433"/>
                <a:gd name="T27" fmla="*/ 0 h 116"/>
                <a:gd name="T28" fmla="*/ 0 w 433"/>
                <a:gd name="T29" fmla="*/ 0 h 116"/>
                <a:gd name="T30" fmla="*/ 0 w 433"/>
                <a:gd name="T31" fmla="*/ 0 h 116"/>
                <a:gd name="T32" fmla="*/ 0 w 433"/>
                <a:gd name="T33" fmla="*/ 0 h 116"/>
                <a:gd name="T34" fmla="*/ 0 w 433"/>
                <a:gd name="T35" fmla="*/ 0 h 116"/>
                <a:gd name="T36" fmla="*/ 0 w 433"/>
                <a:gd name="T37" fmla="*/ 0 h 116"/>
                <a:gd name="T38" fmla="*/ 0 w 433"/>
                <a:gd name="T39" fmla="*/ 0 h 1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3"/>
                <a:gd name="T61" fmla="*/ 0 h 116"/>
                <a:gd name="T62" fmla="*/ 433 w 433"/>
                <a:gd name="T63" fmla="*/ 116 h 1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3" h="116">
                  <a:moveTo>
                    <a:pt x="382" y="116"/>
                  </a:moveTo>
                  <a:lnTo>
                    <a:pt x="389" y="103"/>
                  </a:lnTo>
                  <a:lnTo>
                    <a:pt x="396" y="90"/>
                  </a:lnTo>
                  <a:lnTo>
                    <a:pt x="404" y="75"/>
                  </a:lnTo>
                  <a:lnTo>
                    <a:pt x="411" y="61"/>
                  </a:lnTo>
                  <a:lnTo>
                    <a:pt x="417" y="46"/>
                  </a:lnTo>
                  <a:lnTo>
                    <a:pt x="423" y="31"/>
                  </a:lnTo>
                  <a:lnTo>
                    <a:pt x="428" y="15"/>
                  </a:lnTo>
                  <a:lnTo>
                    <a:pt x="433" y="0"/>
                  </a:lnTo>
                  <a:lnTo>
                    <a:pt x="0" y="0"/>
                  </a:lnTo>
                  <a:lnTo>
                    <a:pt x="5" y="15"/>
                  </a:lnTo>
                  <a:lnTo>
                    <a:pt x="11" y="31"/>
                  </a:lnTo>
                  <a:lnTo>
                    <a:pt x="17" y="46"/>
                  </a:lnTo>
                  <a:lnTo>
                    <a:pt x="23" y="61"/>
                  </a:lnTo>
                  <a:lnTo>
                    <a:pt x="30" y="75"/>
                  </a:lnTo>
                  <a:lnTo>
                    <a:pt x="37" y="90"/>
                  </a:lnTo>
                  <a:lnTo>
                    <a:pt x="45" y="103"/>
                  </a:lnTo>
                  <a:lnTo>
                    <a:pt x="52" y="116"/>
                  </a:lnTo>
                  <a:lnTo>
                    <a:pt x="382" y="11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67" name="Freeform 107"/>
            <p:cNvSpPr>
              <a:spLocks/>
            </p:cNvSpPr>
            <p:nvPr/>
          </p:nvSpPr>
          <p:spPr bwMode="auto">
            <a:xfrm>
              <a:off x="3079" y="2651"/>
              <a:ext cx="83" cy="16"/>
            </a:xfrm>
            <a:custGeom>
              <a:avLst/>
              <a:gdLst>
                <a:gd name="T0" fmla="*/ 0 w 494"/>
                <a:gd name="T1" fmla="*/ 0 h 111"/>
                <a:gd name="T2" fmla="*/ 0 w 494"/>
                <a:gd name="T3" fmla="*/ 0 h 111"/>
                <a:gd name="T4" fmla="*/ 0 w 494"/>
                <a:gd name="T5" fmla="*/ 0 h 111"/>
                <a:gd name="T6" fmla="*/ 0 w 494"/>
                <a:gd name="T7" fmla="*/ 0 h 111"/>
                <a:gd name="T8" fmla="*/ 0 w 494"/>
                <a:gd name="T9" fmla="*/ 0 h 111"/>
                <a:gd name="T10" fmla="*/ 0 w 494"/>
                <a:gd name="T11" fmla="*/ 0 h 111"/>
                <a:gd name="T12" fmla="*/ 0 w 494"/>
                <a:gd name="T13" fmla="*/ 0 h 111"/>
                <a:gd name="T14" fmla="*/ 0 w 494"/>
                <a:gd name="T15" fmla="*/ 0 h 111"/>
                <a:gd name="T16" fmla="*/ 0 w 494"/>
                <a:gd name="T17" fmla="*/ 0 h 111"/>
                <a:gd name="T18" fmla="*/ 0 w 494"/>
                <a:gd name="T19" fmla="*/ 0 h 111"/>
                <a:gd name="T20" fmla="*/ 0 w 494"/>
                <a:gd name="T21" fmla="*/ 0 h 111"/>
                <a:gd name="T22" fmla="*/ 0 w 494"/>
                <a:gd name="T23" fmla="*/ 0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4"/>
                <a:gd name="T37" fmla="*/ 0 h 111"/>
                <a:gd name="T38" fmla="*/ 494 w 49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4" h="111">
                  <a:moveTo>
                    <a:pt x="469" y="111"/>
                  </a:moveTo>
                  <a:lnTo>
                    <a:pt x="476" y="86"/>
                  </a:lnTo>
                  <a:lnTo>
                    <a:pt x="482" y="58"/>
                  </a:lnTo>
                  <a:lnTo>
                    <a:pt x="488" y="30"/>
                  </a:lnTo>
                  <a:lnTo>
                    <a:pt x="494" y="0"/>
                  </a:lnTo>
                  <a:lnTo>
                    <a:pt x="0" y="0"/>
                  </a:lnTo>
                  <a:lnTo>
                    <a:pt x="5" y="30"/>
                  </a:lnTo>
                  <a:lnTo>
                    <a:pt x="11" y="58"/>
                  </a:lnTo>
                  <a:lnTo>
                    <a:pt x="17" y="86"/>
                  </a:lnTo>
                  <a:lnTo>
                    <a:pt x="24" y="111"/>
                  </a:lnTo>
                  <a:lnTo>
                    <a:pt x="469" y="11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68" name="Freeform 108"/>
            <p:cNvSpPr>
              <a:spLocks/>
            </p:cNvSpPr>
            <p:nvPr/>
          </p:nvSpPr>
          <p:spPr bwMode="auto">
            <a:xfrm>
              <a:off x="3077" y="2633"/>
              <a:ext cx="86" cy="16"/>
            </a:xfrm>
            <a:custGeom>
              <a:avLst/>
              <a:gdLst>
                <a:gd name="T0" fmla="*/ 0 w 515"/>
                <a:gd name="T1" fmla="*/ 0 h 114"/>
                <a:gd name="T2" fmla="*/ 0 w 515"/>
                <a:gd name="T3" fmla="*/ 0 h 114"/>
                <a:gd name="T4" fmla="*/ 0 w 515"/>
                <a:gd name="T5" fmla="*/ 0 h 114"/>
                <a:gd name="T6" fmla="*/ 0 w 515"/>
                <a:gd name="T7" fmla="*/ 0 h 114"/>
                <a:gd name="T8" fmla="*/ 0 w 515"/>
                <a:gd name="T9" fmla="*/ 0 h 114"/>
                <a:gd name="T10" fmla="*/ 0 w 515"/>
                <a:gd name="T11" fmla="*/ 0 h 114"/>
                <a:gd name="T12" fmla="*/ 0 w 515"/>
                <a:gd name="T13" fmla="*/ 0 h 114"/>
                <a:gd name="T14" fmla="*/ 0 w 515"/>
                <a:gd name="T15" fmla="*/ 0 h 114"/>
                <a:gd name="T16" fmla="*/ 0 w 515"/>
                <a:gd name="T17" fmla="*/ 0 h 114"/>
                <a:gd name="T18" fmla="*/ 0 w 515"/>
                <a:gd name="T19" fmla="*/ 0 h 114"/>
                <a:gd name="T20" fmla="*/ 0 w 515"/>
                <a:gd name="T21" fmla="*/ 0 h 114"/>
                <a:gd name="T22" fmla="*/ 0 w 515"/>
                <a:gd name="T23" fmla="*/ 0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114"/>
                <a:gd name="T38" fmla="*/ 515 w 515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114">
                  <a:moveTo>
                    <a:pt x="507" y="114"/>
                  </a:moveTo>
                  <a:lnTo>
                    <a:pt x="510" y="86"/>
                  </a:lnTo>
                  <a:lnTo>
                    <a:pt x="513" y="57"/>
                  </a:lnTo>
                  <a:lnTo>
                    <a:pt x="514" y="29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1" y="29"/>
                  </a:lnTo>
                  <a:lnTo>
                    <a:pt x="3" y="57"/>
                  </a:lnTo>
                  <a:lnTo>
                    <a:pt x="5" y="86"/>
                  </a:lnTo>
                  <a:lnTo>
                    <a:pt x="8" y="114"/>
                  </a:lnTo>
                  <a:lnTo>
                    <a:pt x="507" y="11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69" name="Freeform 109"/>
            <p:cNvSpPr>
              <a:spLocks/>
            </p:cNvSpPr>
            <p:nvPr/>
          </p:nvSpPr>
          <p:spPr bwMode="auto">
            <a:xfrm>
              <a:off x="3077" y="2616"/>
              <a:ext cx="86" cy="15"/>
            </a:xfrm>
            <a:custGeom>
              <a:avLst/>
              <a:gdLst>
                <a:gd name="T0" fmla="*/ 0 w 515"/>
                <a:gd name="T1" fmla="*/ 0 h 108"/>
                <a:gd name="T2" fmla="*/ 0 w 515"/>
                <a:gd name="T3" fmla="*/ 0 h 108"/>
                <a:gd name="T4" fmla="*/ 0 w 515"/>
                <a:gd name="T5" fmla="*/ 0 h 108"/>
                <a:gd name="T6" fmla="*/ 0 w 515"/>
                <a:gd name="T7" fmla="*/ 0 h 108"/>
                <a:gd name="T8" fmla="*/ 0 w 515"/>
                <a:gd name="T9" fmla="*/ 0 h 108"/>
                <a:gd name="T10" fmla="*/ 0 w 515"/>
                <a:gd name="T11" fmla="*/ 0 h 108"/>
                <a:gd name="T12" fmla="*/ 0 w 515"/>
                <a:gd name="T13" fmla="*/ 0 h 108"/>
                <a:gd name="T14" fmla="*/ 0 w 515"/>
                <a:gd name="T15" fmla="*/ 0 h 108"/>
                <a:gd name="T16" fmla="*/ 0 w 515"/>
                <a:gd name="T17" fmla="*/ 0 h 108"/>
                <a:gd name="T18" fmla="*/ 0 w 515"/>
                <a:gd name="T19" fmla="*/ 0 h 108"/>
                <a:gd name="T20" fmla="*/ 0 w 515"/>
                <a:gd name="T21" fmla="*/ 0 h 108"/>
                <a:gd name="T22" fmla="*/ 0 w 515"/>
                <a:gd name="T23" fmla="*/ 0 h 108"/>
                <a:gd name="T24" fmla="*/ 0 w 515"/>
                <a:gd name="T25" fmla="*/ 0 h 108"/>
                <a:gd name="T26" fmla="*/ 0 w 515"/>
                <a:gd name="T27" fmla="*/ 0 h 108"/>
                <a:gd name="T28" fmla="*/ 0 w 515"/>
                <a:gd name="T29" fmla="*/ 0 h 108"/>
                <a:gd name="T30" fmla="*/ 0 w 515"/>
                <a:gd name="T31" fmla="*/ 0 h 108"/>
                <a:gd name="T32" fmla="*/ 0 w 515"/>
                <a:gd name="T33" fmla="*/ 0 h 108"/>
                <a:gd name="T34" fmla="*/ 0 w 515"/>
                <a:gd name="T35" fmla="*/ 0 h 108"/>
                <a:gd name="T36" fmla="*/ 0 w 515"/>
                <a:gd name="T37" fmla="*/ 0 h 108"/>
                <a:gd name="T38" fmla="*/ 0 w 515"/>
                <a:gd name="T39" fmla="*/ 0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5"/>
                <a:gd name="T61" fmla="*/ 0 h 108"/>
                <a:gd name="T62" fmla="*/ 515 w 515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5" h="108">
                  <a:moveTo>
                    <a:pt x="515" y="108"/>
                  </a:moveTo>
                  <a:lnTo>
                    <a:pt x="515" y="106"/>
                  </a:lnTo>
                  <a:lnTo>
                    <a:pt x="515" y="105"/>
                  </a:lnTo>
                  <a:lnTo>
                    <a:pt x="515" y="104"/>
                  </a:lnTo>
                  <a:lnTo>
                    <a:pt x="515" y="101"/>
                  </a:lnTo>
                  <a:lnTo>
                    <a:pt x="515" y="76"/>
                  </a:lnTo>
                  <a:lnTo>
                    <a:pt x="514" y="50"/>
                  </a:lnTo>
                  <a:lnTo>
                    <a:pt x="512" y="26"/>
                  </a:lnTo>
                  <a:lnTo>
                    <a:pt x="509" y="0"/>
                  </a:lnTo>
                  <a:lnTo>
                    <a:pt x="4" y="0"/>
                  </a:lnTo>
                  <a:lnTo>
                    <a:pt x="2" y="26"/>
                  </a:lnTo>
                  <a:lnTo>
                    <a:pt x="1" y="50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515" y="10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0" name="Freeform 110"/>
            <p:cNvSpPr>
              <a:spLocks/>
            </p:cNvSpPr>
            <p:nvPr/>
          </p:nvSpPr>
          <p:spPr bwMode="auto">
            <a:xfrm>
              <a:off x="3079" y="2599"/>
              <a:ext cx="83" cy="15"/>
            </a:xfrm>
            <a:custGeom>
              <a:avLst/>
              <a:gdLst>
                <a:gd name="T0" fmla="*/ 0 w 501"/>
                <a:gd name="T1" fmla="*/ 0 h 101"/>
                <a:gd name="T2" fmla="*/ 0 w 501"/>
                <a:gd name="T3" fmla="*/ 0 h 101"/>
                <a:gd name="T4" fmla="*/ 0 w 501"/>
                <a:gd name="T5" fmla="*/ 0 h 101"/>
                <a:gd name="T6" fmla="*/ 0 w 501"/>
                <a:gd name="T7" fmla="*/ 0 h 101"/>
                <a:gd name="T8" fmla="*/ 0 w 501"/>
                <a:gd name="T9" fmla="*/ 0 h 101"/>
                <a:gd name="T10" fmla="*/ 0 w 501"/>
                <a:gd name="T11" fmla="*/ 0 h 101"/>
                <a:gd name="T12" fmla="*/ 0 w 501"/>
                <a:gd name="T13" fmla="*/ 0 h 101"/>
                <a:gd name="T14" fmla="*/ 0 w 501"/>
                <a:gd name="T15" fmla="*/ 0 h 101"/>
                <a:gd name="T16" fmla="*/ 0 w 501"/>
                <a:gd name="T17" fmla="*/ 0 h 101"/>
                <a:gd name="T18" fmla="*/ 0 w 501"/>
                <a:gd name="T19" fmla="*/ 0 h 101"/>
                <a:gd name="T20" fmla="*/ 0 w 501"/>
                <a:gd name="T21" fmla="*/ 0 h 101"/>
                <a:gd name="T22" fmla="*/ 0 w 501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1"/>
                <a:gd name="T37" fmla="*/ 0 h 101"/>
                <a:gd name="T38" fmla="*/ 501 w 501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1" h="101">
                  <a:moveTo>
                    <a:pt x="501" y="101"/>
                  </a:moveTo>
                  <a:lnTo>
                    <a:pt x="498" y="74"/>
                  </a:lnTo>
                  <a:lnTo>
                    <a:pt x="494" y="49"/>
                  </a:lnTo>
                  <a:lnTo>
                    <a:pt x="489" y="23"/>
                  </a:lnTo>
                  <a:lnTo>
                    <a:pt x="484" y="0"/>
                  </a:lnTo>
                  <a:lnTo>
                    <a:pt x="17" y="0"/>
                  </a:lnTo>
                  <a:lnTo>
                    <a:pt x="12" y="23"/>
                  </a:lnTo>
                  <a:lnTo>
                    <a:pt x="7" y="49"/>
                  </a:lnTo>
                  <a:lnTo>
                    <a:pt x="3" y="74"/>
                  </a:lnTo>
                  <a:lnTo>
                    <a:pt x="0" y="101"/>
                  </a:lnTo>
                  <a:lnTo>
                    <a:pt x="501" y="10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1" name="Freeform 111"/>
            <p:cNvSpPr>
              <a:spLocks/>
            </p:cNvSpPr>
            <p:nvPr/>
          </p:nvSpPr>
          <p:spPr bwMode="auto">
            <a:xfrm>
              <a:off x="3082" y="2581"/>
              <a:ext cx="77" cy="16"/>
            </a:xfrm>
            <a:custGeom>
              <a:avLst/>
              <a:gdLst>
                <a:gd name="T0" fmla="*/ 0 w 460"/>
                <a:gd name="T1" fmla="*/ 0 h 111"/>
                <a:gd name="T2" fmla="*/ 0 w 460"/>
                <a:gd name="T3" fmla="*/ 0 h 111"/>
                <a:gd name="T4" fmla="*/ 0 w 460"/>
                <a:gd name="T5" fmla="*/ 0 h 111"/>
                <a:gd name="T6" fmla="*/ 0 w 460"/>
                <a:gd name="T7" fmla="*/ 0 h 111"/>
                <a:gd name="T8" fmla="*/ 0 w 460"/>
                <a:gd name="T9" fmla="*/ 0 h 111"/>
                <a:gd name="T10" fmla="*/ 0 w 460"/>
                <a:gd name="T11" fmla="*/ 0 h 111"/>
                <a:gd name="T12" fmla="*/ 0 w 460"/>
                <a:gd name="T13" fmla="*/ 0 h 111"/>
                <a:gd name="T14" fmla="*/ 0 w 460"/>
                <a:gd name="T15" fmla="*/ 0 h 111"/>
                <a:gd name="T16" fmla="*/ 0 w 460"/>
                <a:gd name="T17" fmla="*/ 0 h 111"/>
                <a:gd name="T18" fmla="*/ 0 w 460"/>
                <a:gd name="T19" fmla="*/ 0 h 111"/>
                <a:gd name="T20" fmla="*/ 0 w 460"/>
                <a:gd name="T21" fmla="*/ 0 h 111"/>
                <a:gd name="T22" fmla="*/ 0 w 460"/>
                <a:gd name="T23" fmla="*/ 0 h 111"/>
                <a:gd name="T24" fmla="*/ 0 w 460"/>
                <a:gd name="T25" fmla="*/ 0 h 111"/>
                <a:gd name="T26" fmla="*/ 0 w 460"/>
                <a:gd name="T27" fmla="*/ 0 h 111"/>
                <a:gd name="T28" fmla="*/ 0 w 460"/>
                <a:gd name="T29" fmla="*/ 0 h 111"/>
                <a:gd name="T30" fmla="*/ 0 w 460"/>
                <a:gd name="T31" fmla="*/ 0 h 111"/>
                <a:gd name="T32" fmla="*/ 0 w 460"/>
                <a:gd name="T33" fmla="*/ 0 h 111"/>
                <a:gd name="T34" fmla="*/ 0 w 460"/>
                <a:gd name="T35" fmla="*/ 0 h 111"/>
                <a:gd name="T36" fmla="*/ 0 w 460"/>
                <a:gd name="T37" fmla="*/ 0 h 111"/>
                <a:gd name="T38" fmla="*/ 0 w 460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0"/>
                <a:gd name="T61" fmla="*/ 0 h 111"/>
                <a:gd name="T62" fmla="*/ 460 w 460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0" h="111">
                  <a:moveTo>
                    <a:pt x="460" y="111"/>
                  </a:moveTo>
                  <a:lnTo>
                    <a:pt x="456" y="96"/>
                  </a:lnTo>
                  <a:lnTo>
                    <a:pt x="452" y="81"/>
                  </a:lnTo>
                  <a:lnTo>
                    <a:pt x="447" y="67"/>
                  </a:lnTo>
                  <a:lnTo>
                    <a:pt x="443" y="53"/>
                  </a:lnTo>
                  <a:lnTo>
                    <a:pt x="438" y="39"/>
                  </a:lnTo>
                  <a:lnTo>
                    <a:pt x="432" y="26"/>
                  </a:lnTo>
                  <a:lnTo>
                    <a:pt x="427" y="13"/>
                  </a:lnTo>
                  <a:lnTo>
                    <a:pt x="422" y="0"/>
                  </a:lnTo>
                  <a:lnTo>
                    <a:pt x="37" y="0"/>
                  </a:lnTo>
                  <a:lnTo>
                    <a:pt x="32" y="13"/>
                  </a:lnTo>
                  <a:lnTo>
                    <a:pt x="27" y="26"/>
                  </a:lnTo>
                  <a:lnTo>
                    <a:pt x="22" y="39"/>
                  </a:lnTo>
                  <a:lnTo>
                    <a:pt x="17" y="53"/>
                  </a:lnTo>
                  <a:lnTo>
                    <a:pt x="12" y="67"/>
                  </a:lnTo>
                  <a:lnTo>
                    <a:pt x="8" y="81"/>
                  </a:lnTo>
                  <a:lnTo>
                    <a:pt x="4" y="96"/>
                  </a:lnTo>
                  <a:lnTo>
                    <a:pt x="0" y="111"/>
                  </a:lnTo>
                  <a:lnTo>
                    <a:pt x="460" y="11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2" name="Freeform 112"/>
            <p:cNvSpPr>
              <a:spLocks/>
            </p:cNvSpPr>
            <p:nvPr/>
          </p:nvSpPr>
          <p:spPr bwMode="auto">
            <a:xfrm>
              <a:off x="3090" y="2567"/>
              <a:ext cx="61" cy="13"/>
            </a:xfrm>
            <a:custGeom>
              <a:avLst/>
              <a:gdLst>
                <a:gd name="T0" fmla="*/ 0 w 371"/>
                <a:gd name="T1" fmla="*/ 0 h 89"/>
                <a:gd name="T2" fmla="*/ 0 w 371"/>
                <a:gd name="T3" fmla="*/ 0 h 89"/>
                <a:gd name="T4" fmla="*/ 0 w 371"/>
                <a:gd name="T5" fmla="*/ 0 h 89"/>
                <a:gd name="T6" fmla="*/ 0 w 371"/>
                <a:gd name="T7" fmla="*/ 0 h 89"/>
                <a:gd name="T8" fmla="*/ 0 w 371"/>
                <a:gd name="T9" fmla="*/ 0 h 89"/>
                <a:gd name="T10" fmla="*/ 0 w 371"/>
                <a:gd name="T11" fmla="*/ 0 h 89"/>
                <a:gd name="T12" fmla="*/ 0 w 371"/>
                <a:gd name="T13" fmla="*/ 0 h 89"/>
                <a:gd name="T14" fmla="*/ 0 w 371"/>
                <a:gd name="T15" fmla="*/ 0 h 89"/>
                <a:gd name="T16" fmla="*/ 0 w 371"/>
                <a:gd name="T17" fmla="*/ 0 h 89"/>
                <a:gd name="T18" fmla="*/ 0 w 371"/>
                <a:gd name="T19" fmla="*/ 0 h 89"/>
                <a:gd name="T20" fmla="*/ 0 w 371"/>
                <a:gd name="T21" fmla="*/ 0 h 89"/>
                <a:gd name="T22" fmla="*/ 0 w 371"/>
                <a:gd name="T23" fmla="*/ 0 h 89"/>
                <a:gd name="T24" fmla="*/ 0 w 371"/>
                <a:gd name="T25" fmla="*/ 0 h 89"/>
                <a:gd name="T26" fmla="*/ 0 w 371"/>
                <a:gd name="T27" fmla="*/ 0 h 89"/>
                <a:gd name="T28" fmla="*/ 0 w 371"/>
                <a:gd name="T29" fmla="*/ 0 h 89"/>
                <a:gd name="T30" fmla="*/ 0 w 371"/>
                <a:gd name="T31" fmla="*/ 0 h 89"/>
                <a:gd name="T32" fmla="*/ 0 w 371"/>
                <a:gd name="T33" fmla="*/ 0 h 89"/>
                <a:gd name="T34" fmla="*/ 0 w 371"/>
                <a:gd name="T35" fmla="*/ 0 h 89"/>
                <a:gd name="T36" fmla="*/ 0 w 371"/>
                <a:gd name="T37" fmla="*/ 0 h 89"/>
                <a:gd name="T38" fmla="*/ 0 w 371"/>
                <a:gd name="T39" fmla="*/ 0 h 89"/>
                <a:gd name="T40" fmla="*/ 0 w 371"/>
                <a:gd name="T41" fmla="*/ 0 h 89"/>
                <a:gd name="T42" fmla="*/ 0 w 371"/>
                <a:gd name="T43" fmla="*/ 0 h 89"/>
                <a:gd name="T44" fmla="*/ 0 w 371"/>
                <a:gd name="T45" fmla="*/ 0 h 89"/>
                <a:gd name="T46" fmla="*/ 0 w 371"/>
                <a:gd name="T47" fmla="*/ 0 h 89"/>
                <a:gd name="T48" fmla="*/ 0 w 371"/>
                <a:gd name="T49" fmla="*/ 0 h 89"/>
                <a:gd name="T50" fmla="*/ 0 w 371"/>
                <a:gd name="T51" fmla="*/ 0 h 89"/>
                <a:gd name="T52" fmla="*/ 0 w 371"/>
                <a:gd name="T53" fmla="*/ 0 h 89"/>
                <a:gd name="T54" fmla="*/ 0 w 371"/>
                <a:gd name="T55" fmla="*/ 0 h 89"/>
                <a:gd name="T56" fmla="*/ 0 w 371"/>
                <a:gd name="T57" fmla="*/ 0 h 89"/>
                <a:gd name="T58" fmla="*/ 0 w 371"/>
                <a:gd name="T59" fmla="*/ 0 h 89"/>
                <a:gd name="T60" fmla="*/ 0 w 371"/>
                <a:gd name="T61" fmla="*/ 0 h 89"/>
                <a:gd name="T62" fmla="*/ 0 w 371"/>
                <a:gd name="T63" fmla="*/ 0 h 89"/>
                <a:gd name="T64" fmla="*/ 0 w 371"/>
                <a:gd name="T65" fmla="*/ 0 h 89"/>
                <a:gd name="T66" fmla="*/ 0 w 371"/>
                <a:gd name="T67" fmla="*/ 0 h 89"/>
                <a:gd name="T68" fmla="*/ 0 w 371"/>
                <a:gd name="T69" fmla="*/ 0 h 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1"/>
                <a:gd name="T106" fmla="*/ 0 h 89"/>
                <a:gd name="T107" fmla="*/ 371 w 371"/>
                <a:gd name="T108" fmla="*/ 89 h 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1" h="89">
                  <a:moveTo>
                    <a:pt x="371" y="89"/>
                  </a:moveTo>
                  <a:lnTo>
                    <a:pt x="364" y="77"/>
                  </a:lnTo>
                  <a:lnTo>
                    <a:pt x="358" y="65"/>
                  </a:lnTo>
                  <a:lnTo>
                    <a:pt x="351" y="54"/>
                  </a:lnTo>
                  <a:lnTo>
                    <a:pt x="344" y="42"/>
                  </a:lnTo>
                  <a:lnTo>
                    <a:pt x="337" y="32"/>
                  </a:lnTo>
                  <a:lnTo>
                    <a:pt x="330" y="22"/>
                  </a:lnTo>
                  <a:lnTo>
                    <a:pt x="322" y="12"/>
                  </a:lnTo>
                  <a:lnTo>
                    <a:pt x="314" y="4"/>
                  </a:lnTo>
                  <a:lnTo>
                    <a:pt x="301" y="15"/>
                  </a:lnTo>
                  <a:lnTo>
                    <a:pt x="287" y="24"/>
                  </a:lnTo>
                  <a:lnTo>
                    <a:pt x="272" y="31"/>
                  </a:lnTo>
                  <a:lnTo>
                    <a:pt x="256" y="39"/>
                  </a:lnTo>
                  <a:lnTo>
                    <a:pt x="239" y="45"/>
                  </a:lnTo>
                  <a:lnTo>
                    <a:pt x="223" y="48"/>
                  </a:lnTo>
                  <a:lnTo>
                    <a:pt x="205" y="50"/>
                  </a:lnTo>
                  <a:lnTo>
                    <a:pt x="188" y="51"/>
                  </a:lnTo>
                  <a:lnTo>
                    <a:pt x="169" y="50"/>
                  </a:lnTo>
                  <a:lnTo>
                    <a:pt x="152" y="48"/>
                  </a:lnTo>
                  <a:lnTo>
                    <a:pt x="134" y="44"/>
                  </a:lnTo>
                  <a:lnTo>
                    <a:pt x="117" y="37"/>
                  </a:lnTo>
                  <a:lnTo>
                    <a:pt x="101" y="30"/>
                  </a:lnTo>
                  <a:lnTo>
                    <a:pt x="85" y="21"/>
                  </a:lnTo>
                  <a:lnTo>
                    <a:pt x="71" y="11"/>
                  </a:lnTo>
                  <a:lnTo>
                    <a:pt x="58" y="0"/>
                  </a:lnTo>
                  <a:lnTo>
                    <a:pt x="50" y="9"/>
                  </a:lnTo>
                  <a:lnTo>
                    <a:pt x="43" y="19"/>
                  </a:lnTo>
                  <a:lnTo>
                    <a:pt x="35" y="29"/>
                  </a:lnTo>
                  <a:lnTo>
                    <a:pt x="28" y="40"/>
                  </a:lnTo>
                  <a:lnTo>
                    <a:pt x="21" y="51"/>
                  </a:lnTo>
                  <a:lnTo>
                    <a:pt x="14" y="63"/>
                  </a:lnTo>
                  <a:lnTo>
                    <a:pt x="6" y="76"/>
                  </a:lnTo>
                  <a:lnTo>
                    <a:pt x="0" y="89"/>
                  </a:lnTo>
                  <a:lnTo>
                    <a:pt x="371" y="8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3" name="Freeform 113"/>
            <p:cNvSpPr>
              <a:spLocks/>
            </p:cNvSpPr>
            <p:nvPr/>
          </p:nvSpPr>
          <p:spPr bwMode="auto">
            <a:xfrm>
              <a:off x="3088" y="2522"/>
              <a:ext cx="66" cy="48"/>
            </a:xfrm>
            <a:custGeom>
              <a:avLst/>
              <a:gdLst>
                <a:gd name="T0" fmla="*/ 0 w 398"/>
                <a:gd name="T1" fmla="*/ 0 h 336"/>
                <a:gd name="T2" fmla="*/ 0 w 398"/>
                <a:gd name="T3" fmla="*/ 0 h 336"/>
                <a:gd name="T4" fmla="*/ 0 w 398"/>
                <a:gd name="T5" fmla="*/ 0 h 336"/>
                <a:gd name="T6" fmla="*/ 0 w 398"/>
                <a:gd name="T7" fmla="*/ 0 h 336"/>
                <a:gd name="T8" fmla="*/ 0 w 398"/>
                <a:gd name="T9" fmla="*/ 0 h 336"/>
                <a:gd name="T10" fmla="*/ 0 w 398"/>
                <a:gd name="T11" fmla="*/ 0 h 336"/>
                <a:gd name="T12" fmla="*/ 0 w 398"/>
                <a:gd name="T13" fmla="*/ 0 h 336"/>
                <a:gd name="T14" fmla="*/ 0 w 398"/>
                <a:gd name="T15" fmla="*/ 0 h 336"/>
                <a:gd name="T16" fmla="*/ 0 w 398"/>
                <a:gd name="T17" fmla="*/ 0 h 336"/>
                <a:gd name="T18" fmla="*/ 0 w 398"/>
                <a:gd name="T19" fmla="*/ 0 h 336"/>
                <a:gd name="T20" fmla="*/ 0 w 398"/>
                <a:gd name="T21" fmla="*/ 0 h 336"/>
                <a:gd name="T22" fmla="*/ 0 w 398"/>
                <a:gd name="T23" fmla="*/ 0 h 336"/>
                <a:gd name="T24" fmla="*/ 0 w 398"/>
                <a:gd name="T25" fmla="*/ 0 h 336"/>
                <a:gd name="T26" fmla="*/ 0 w 398"/>
                <a:gd name="T27" fmla="*/ 0 h 336"/>
                <a:gd name="T28" fmla="*/ 0 w 398"/>
                <a:gd name="T29" fmla="*/ 0 h 336"/>
                <a:gd name="T30" fmla="*/ 0 w 398"/>
                <a:gd name="T31" fmla="*/ 0 h 336"/>
                <a:gd name="T32" fmla="*/ 0 w 398"/>
                <a:gd name="T33" fmla="*/ 0 h 336"/>
                <a:gd name="T34" fmla="*/ 0 w 398"/>
                <a:gd name="T35" fmla="*/ 0 h 336"/>
                <a:gd name="T36" fmla="*/ 0 w 398"/>
                <a:gd name="T37" fmla="*/ 0 h 336"/>
                <a:gd name="T38" fmla="*/ 0 w 398"/>
                <a:gd name="T39" fmla="*/ 0 h 336"/>
                <a:gd name="T40" fmla="*/ 0 w 398"/>
                <a:gd name="T41" fmla="*/ 0 h 336"/>
                <a:gd name="T42" fmla="*/ 0 w 398"/>
                <a:gd name="T43" fmla="*/ 0 h 336"/>
                <a:gd name="T44" fmla="*/ 0 w 398"/>
                <a:gd name="T45" fmla="*/ 0 h 336"/>
                <a:gd name="T46" fmla="*/ 0 w 398"/>
                <a:gd name="T47" fmla="*/ 0 h 336"/>
                <a:gd name="T48" fmla="*/ 0 w 398"/>
                <a:gd name="T49" fmla="*/ 0 h 336"/>
                <a:gd name="T50" fmla="*/ 0 w 398"/>
                <a:gd name="T51" fmla="*/ 0 h 336"/>
                <a:gd name="T52" fmla="*/ 0 w 398"/>
                <a:gd name="T53" fmla="*/ 0 h 336"/>
                <a:gd name="T54" fmla="*/ 0 w 398"/>
                <a:gd name="T55" fmla="*/ 0 h 336"/>
                <a:gd name="T56" fmla="*/ 0 w 398"/>
                <a:gd name="T57" fmla="*/ 0 h 336"/>
                <a:gd name="T58" fmla="*/ 0 w 398"/>
                <a:gd name="T59" fmla="*/ 0 h 336"/>
                <a:gd name="T60" fmla="*/ 0 w 398"/>
                <a:gd name="T61" fmla="*/ 0 h 336"/>
                <a:gd name="T62" fmla="*/ 0 w 398"/>
                <a:gd name="T63" fmla="*/ 0 h 336"/>
                <a:gd name="T64" fmla="*/ 0 w 39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8"/>
                <a:gd name="T100" fmla="*/ 0 h 336"/>
                <a:gd name="T101" fmla="*/ 398 w 39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8" h="336">
                  <a:moveTo>
                    <a:pt x="199" y="336"/>
                  </a:moveTo>
                  <a:lnTo>
                    <a:pt x="179" y="335"/>
                  </a:lnTo>
                  <a:lnTo>
                    <a:pt x="159" y="333"/>
                  </a:lnTo>
                  <a:lnTo>
                    <a:pt x="140" y="329"/>
                  </a:lnTo>
                  <a:lnTo>
                    <a:pt x="121" y="323"/>
                  </a:lnTo>
                  <a:lnTo>
                    <a:pt x="104" y="315"/>
                  </a:lnTo>
                  <a:lnTo>
                    <a:pt x="88" y="306"/>
                  </a:lnTo>
                  <a:lnTo>
                    <a:pt x="73" y="295"/>
                  </a:lnTo>
                  <a:lnTo>
                    <a:pt x="59" y="284"/>
                  </a:lnTo>
                  <a:lnTo>
                    <a:pt x="46" y="271"/>
                  </a:lnTo>
                  <a:lnTo>
                    <a:pt x="35" y="256"/>
                  </a:lnTo>
                  <a:lnTo>
                    <a:pt x="25" y="241"/>
                  </a:lnTo>
                  <a:lnTo>
                    <a:pt x="15" y="224"/>
                  </a:lnTo>
                  <a:lnTo>
                    <a:pt x="9" y="206"/>
                  </a:lnTo>
                  <a:lnTo>
                    <a:pt x="4" y="189"/>
                  </a:lnTo>
                  <a:lnTo>
                    <a:pt x="1" y="169"/>
                  </a:lnTo>
                  <a:lnTo>
                    <a:pt x="0" y="149"/>
                  </a:lnTo>
                  <a:lnTo>
                    <a:pt x="1" y="124"/>
                  </a:lnTo>
                  <a:lnTo>
                    <a:pt x="5" y="102"/>
                  </a:lnTo>
                  <a:lnTo>
                    <a:pt x="12" y="81"/>
                  </a:lnTo>
                  <a:lnTo>
                    <a:pt x="21" y="62"/>
                  </a:lnTo>
                  <a:lnTo>
                    <a:pt x="32" y="45"/>
                  </a:lnTo>
                  <a:lnTo>
                    <a:pt x="45" y="29"/>
                  </a:lnTo>
                  <a:lnTo>
                    <a:pt x="60" y="14"/>
                  </a:lnTo>
                  <a:lnTo>
                    <a:pt x="76" y="0"/>
                  </a:lnTo>
                  <a:lnTo>
                    <a:pt x="90" y="9"/>
                  </a:lnTo>
                  <a:lnTo>
                    <a:pt x="104" y="15"/>
                  </a:lnTo>
                  <a:lnTo>
                    <a:pt x="119" y="22"/>
                  </a:lnTo>
                  <a:lnTo>
                    <a:pt x="134" y="28"/>
                  </a:lnTo>
                  <a:lnTo>
                    <a:pt x="151" y="31"/>
                  </a:lnTo>
                  <a:lnTo>
                    <a:pt x="167" y="34"/>
                  </a:lnTo>
                  <a:lnTo>
                    <a:pt x="183" y="35"/>
                  </a:lnTo>
                  <a:lnTo>
                    <a:pt x="199" y="37"/>
                  </a:lnTo>
                  <a:lnTo>
                    <a:pt x="215" y="35"/>
                  </a:lnTo>
                  <a:lnTo>
                    <a:pt x="231" y="34"/>
                  </a:lnTo>
                  <a:lnTo>
                    <a:pt x="247" y="31"/>
                  </a:lnTo>
                  <a:lnTo>
                    <a:pt x="263" y="28"/>
                  </a:lnTo>
                  <a:lnTo>
                    <a:pt x="278" y="22"/>
                  </a:lnTo>
                  <a:lnTo>
                    <a:pt x="293" y="15"/>
                  </a:lnTo>
                  <a:lnTo>
                    <a:pt x="307" y="9"/>
                  </a:lnTo>
                  <a:lnTo>
                    <a:pt x="321" y="0"/>
                  </a:lnTo>
                  <a:lnTo>
                    <a:pt x="337" y="14"/>
                  </a:lnTo>
                  <a:lnTo>
                    <a:pt x="352" y="29"/>
                  </a:lnTo>
                  <a:lnTo>
                    <a:pt x="365" y="45"/>
                  </a:lnTo>
                  <a:lnTo>
                    <a:pt x="377" y="62"/>
                  </a:lnTo>
                  <a:lnTo>
                    <a:pt x="386" y="81"/>
                  </a:lnTo>
                  <a:lnTo>
                    <a:pt x="392" y="102"/>
                  </a:lnTo>
                  <a:lnTo>
                    <a:pt x="397" y="124"/>
                  </a:lnTo>
                  <a:lnTo>
                    <a:pt x="398" y="149"/>
                  </a:lnTo>
                  <a:lnTo>
                    <a:pt x="397" y="169"/>
                  </a:lnTo>
                  <a:lnTo>
                    <a:pt x="394" y="189"/>
                  </a:lnTo>
                  <a:lnTo>
                    <a:pt x="389" y="206"/>
                  </a:lnTo>
                  <a:lnTo>
                    <a:pt x="382" y="224"/>
                  </a:lnTo>
                  <a:lnTo>
                    <a:pt x="373" y="241"/>
                  </a:lnTo>
                  <a:lnTo>
                    <a:pt x="363" y="256"/>
                  </a:lnTo>
                  <a:lnTo>
                    <a:pt x="352" y="271"/>
                  </a:lnTo>
                  <a:lnTo>
                    <a:pt x="339" y="284"/>
                  </a:lnTo>
                  <a:lnTo>
                    <a:pt x="325" y="295"/>
                  </a:lnTo>
                  <a:lnTo>
                    <a:pt x="310" y="306"/>
                  </a:lnTo>
                  <a:lnTo>
                    <a:pt x="294" y="315"/>
                  </a:lnTo>
                  <a:lnTo>
                    <a:pt x="276" y="323"/>
                  </a:lnTo>
                  <a:lnTo>
                    <a:pt x="258" y="329"/>
                  </a:lnTo>
                  <a:lnTo>
                    <a:pt x="238" y="333"/>
                  </a:lnTo>
                  <a:lnTo>
                    <a:pt x="219" y="335"/>
                  </a:lnTo>
                  <a:lnTo>
                    <a:pt x="199" y="33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4" name="Freeform 114"/>
            <p:cNvSpPr>
              <a:spLocks/>
            </p:cNvSpPr>
            <p:nvPr/>
          </p:nvSpPr>
          <p:spPr bwMode="auto">
            <a:xfrm>
              <a:off x="3082" y="2453"/>
              <a:ext cx="78" cy="71"/>
            </a:xfrm>
            <a:custGeom>
              <a:avLst/>
              <a:gdLst>
                <a:gd name="T0" fmla="*/ 0 w 470"/>
                <a:gd name="T1" fmla="*/ 0 h 495"/>
                <a:gd name="T2" fmla="*/ 0 w 470"/>
                <a:gd name="T3" fmla="*/ 0 h 495"/>
                <a:gd name="T4" fmla="*/ 0 w 470"/>
                <a:gd name="T5" fmla="*/ 0 h 495"/>
                <a:gd name="T6" fmla="*/ 0 w 470"/>
                <a:gd name="T7" fmla="*/ 0 h 495"/>
                <a:gd name="T8" fmla="*/ 0 w 470"/>
                <a:gd name="T9" fmla="*/ 0 h 495"/>
                <a:gd name="T10" fmla="*/ 0 w 470"/>
                <a:gd name="T11" fmla="*/ 0 h 495"/>
                <a:gd name="T12" fmla="*/ 0 w 470"/>
                <a:gd name="T13" fmla="*/ 0 h 495"/>
                <a:gd name="T14" fmla="*/ 0 w 470"/>
                <a:gd name="T15" fmla="*/ 0 h 495"/>
                <a:gd name="T16" fmla="*/ 0 w 470"/>
                <a:gd name="T17" fmla="*/ 0 h 495"/>
                <a:gd name="T18" fmla="*/ 0 w 470"/>
                <a:gd name="T19" fmla="*/ 0 h 495"/>
                <a:gd name="T20" fmla="*/ 0 w 470"/>
                <a:gd name="T21" fmla="*/ 0 h 495"/>
                <a:gd name="T22" fmla="*/ 0 w 470"/>
                <a:gd name="T23" fmla="*/ 0 h 495"/>
                <a:gd name="T24" fmla="*/ 0 w 470"/>
                <a:gd name="T25" fmla="*/ 0 h 495"/>
                <a:gd name="T26" fmla="*/ 0 w 470"/>
                <a:gd name="T27" fmla="*/ 0 h 495"/>
                <a:gd name="T28" fmla="*/ 0 w 470"/>
                <a:gd name="T29" fmla="*/ 0 h 495"/>
                <a:gd name="T30" fmla="*/ 0 w 470"/>
                <a:gd name="T31" fmla="*/ 0 h 495"/>
                <a:gd name="T32" fmla="*/ 0 w 470"/>
                <a:gd name="T33" fmla="*/ 0 h 495"/>
                <a:gd name="T34" fmla="*/ 0 w 470"/>
                <a:gd name="T35" fmla="*/ 0 h 495"/>
                <a:gd name="T36" fmla="*/ 0 w 470"/>
                <a:gd name="T37" fmla="*/ 0 h 495"/>
                <a:gd name="T38" fmla="*/ 0 w 470"/>
                <a:gd name="T39" fmla="*/ 0 h 495"/>
                <a:gd name="T40" fmla="*/ 0 w 470"/>
                <a:gd name="T41" fmla="*/ 0 h 495"/>
                <a:gd name="T42" fmla="*/ 0 w 470"/>
                <a:gd name="T43" fmla="*/ 0 h 495"/>
                <a:gd name="T44" fmla="*/ 0 w 470"/>
                <a:gd name="T45" fmla="*/ 0 h 495"/>
                <a:gd name="T46" fmla="*/ 0 w 470"/>
                <a:gd name="T47" fmla="*/ 0 h 495"/>
                <a:gd name="T48" fmla="*/ 0 w 470"/>
                <a:gd name="T49" fmla="*/ 0 h 495"/>
                <a:gd name="T50" fmla="*/ 0 w 470"/>
                <a:gd name="T51" fmla="*/ 0 h 495"/>
                <a:gd name="T52" fmla="*/ 0 w 470"/>
                <a:gd name="T53" fmla="*/ 0 h 495"/>
                <a:gd name="T54" fmla="*/ 0 w 470"/>
                <a:gd name="T55" fmla="*/ 0 h 495"/>
                <a:gd name="T56" fmla="*/ 0 w 470"/>
                <a:gd name="T57" fmla="*/ 0 h 495"/>
                <a:gd name="T58" fmla="*/ 0 w 470"/>
                <a:gd name="T59" fmla="*/ 0 h 495"/>
                <a:gd name="T60" fmla="*/ 0 w 470"/>
                <a:gd name="T61" fmla="*/ 0 h 495"/>
                <a:gd name="T62" fmla="*/ 0 w 470"/>
                <a:gd name="T63" fmla="*/ 0 h 495"/>
                <a:gd name="T64" fmla="*/ 0 w 470"/>
                <a:gd name="T65" fmla="*/ 0 h 4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0"/>
                <a:gd name="T100" fmla="*/ 0 h 495"/>
                <a:gd name="T101" fmla="*/ 470 w 470"/>
                <a:gd name="T102" fmla="*/ 495 h 4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0" h="495">
                  <a:moveTo>
                    <a:pt x="235" y="495"/>
                  </a:moveTo>
                  <a:lnTo>
                    <a:pt x="259" y="494"/>
                  </a:lnTo>
                  <a:lnTo>
                    <a:pt x="282" y="490"/>
                  </a:lnTo>
                  <a:lnTo>
                    <a:pt x="305" y="483"/>
                  </a:lnTo>
                  <a:lnTo>
                    <a:pt x="326" y="475"/>
                  </a:lnTo>
                  <a:lnTo>
                    <a:pt x="347" y="464"/>
                  </a:lnTo>
                  <a:lnTo>
                    <a:pt x="366" y="451"/>
                  </a:lnTo>
                  <a:lnTo>
                    <a:pt x="384" y="435"/>
                  </a:lnTo>
                  <a:lnTo>
                    <a:pt x="401" y="419"/>
                  </a:lnTo>
                  <a:lnTo>
                    <a:pt x="417" y="401"/>
                  </a:lnTo>
                  <a:lnTo>
                    <a:pt x="430" y="381"/>
                  </a:lnTo>
                  <a:lnTo>
                    <a:pt x="442" y="359"/>
                  </a:lnTo>
                  <a:lnTo>
                    <a:pt x="452" y="337"/>
                  </a:lnTo>
                  <a:lnTo>
                    <a:pt x="459" y="312"/>
                  </a:lnTo>
                  <a:lnTo>
                    <a:pt x="465" y="288"/>
                  </a:lnTo>
                  <a:lnTo>
                    <a:pt x="469" y="262"/>
                  </a:lnTo>
                  <a:lnTo>
                    <a:pt x="470" y="236"/>
                  </a:lnTo>
                  <a:lnTo>
                    <a:pt x="468" y="198"/>
                  </a:lnTo>
                  <a:lnTo>
                    <a:pt x="460" y="161"/>
                  </a:lnTo>
                  <a:lnTo>
                    <a:pt x="449" y="128"/>
                  </a:lnTo>
                  <a:lnTo>
                    <a:pt x="433" y="96"/>
                  </a:lnTo>
                  <a:lnTo>
                    <a:pt x="414" y="68"/>
                  </a:lnTo>
                  <a:lnTo>
                    <a:pt x="391" y="42"/>
                  </a:lnTo>
                  <a:lnTo>
                    <a:pt x="365" y="20"/>
                  </a:lnTo>
                  <a:lnTo>
                    <a:pt x="337" y="2"/>
                  </a:lnTo>
                  <a:lnTo>
                    <a:pt x="335" y="29"/>
                  </a:lnTo>
                  <a:lnTo>
                    <a:pt x="329" y="51"/>
                  </a:lnTo>
                  <a:lnTo>
                    <a:pt x="320" y="71"/>
                  </a:lnTo>
                  <a:lnTo>
                    <a:pt x="307" y="87"/>
                  </a:lnTo>
                  <a:lnTo>
                    <a:pt x="290" y="99"/>
                  </a:lnTo>
                  <a:lnTo>
                    <a:pt x="273" y="108"/>
                  </a:lnTo>
                  <a:lnTo>
                    <a:pt x="255" y="112"/>
                  </a:lnTo>
                  <a:lnTo>
                    <a:pt x="236" y="114"/>
                  </a:lnTo>
                  <a:lnTo>
                    <a:pt x="217" y="112"/>
                  </a:lnTo>
                  <a:lnTo>
                    <a:pt x="198" y="107"/>
                  </a:lnTo>
                  <a:lnTo>
                    <a:pt x="181" y="98"/>
                  </a:lnTo>
                  <a:lnTo>
                    <a:pt x="165" y="84"/>
                  </a:lnTo>
                  <a:lnTo>
                    <a:pt x="152" y="69"/>
                  </a:lnTo>
                  <a:lnTo>
                    <a:pt x="143" y="49"/>
                  </a:lnTo>
                  <a:lnTo>
                    <a:pt x="137" y="27"/>
                  </a:lnTo>
                  <a:lnTo>
                    <a:pt x="136" y="0"/>
                  </a:lnTo>
                  <a:lnTo>
                    <a:pt x="107" y="18"/>
                  </a:lnTo>
                  <a:lnTo>
                    <a:pt x="81" y="40"/>
                  </a:lnTo>
                  <a:lnTo>
                    <a:pt x="58" y="66"/>
                  </a:lnTo>
                  <a:lnTo>
                    <a:pt x="37" y="94"/>
                  </a:lnTo>
                  <a:lnTo>
                    <a:pt x="21" y="126"/>
                  </a:lnTo>
                  <a:lnTo>
                    <a:pt x="10" y="160"/>
                  </a:lnTo>
                  <a:lnTo>
                    <a:pt x="2" y="197"/>
                  </a:lnTo>
                  <a:lnTo>
                    <a:pt x="0" y="236"/>
                  </a:lnTo>
                  <a:lnTo>
                    <a:pt x="1" y="262"/>
                  </a:lnTo>
                  <a:lnTo>
                    <a:pt x="5" y="288"/>
                  </a:lnTo>
                  <a:lnTo>
                    <a:pt x="10" y="312"/>
                  </a:lnTo>
                  <a:lnTo>
                    <a:pt x="18" y="337"/>
                  </a:lnTo>
                  <a:lnTo>
                    <a:pt x="28" y="359"/>
                  </a:lnTo>
                  <a:lnTo>
                    <a:pt x="40" y="381"/>
                  </a:lnTo>
                  <a:lnTo>
                    <a:pt x="53" y="401"/>
                  </a:lnTo>
                  <a:lnTo>
                    <a:pt x="69" y="419"/>
                  </a:lnTo>
                  <a:lnTo>
                    <a:pt x="86" y="435"/>
                  </a:lnTo>
                  <a:lnTo>
                    <a:pt x="104" y="451"/>
                  </a:lnTo>
                  <a:lnTo>
                    <a:pt x="123" y="464"/>
                  </a:lnTo>
                  <a:lnTo>
                    <a:pt x="143" y="475"/>
                  </a:lnTo>
                  <a:lnTo>
                    <a:pt x="165" y="483"/>
                  </a:lnTo>
                  <a:lnTo>
                    <a:pt x="188" y="490"/>
                  </a:lnTo>
                  <a:lnTo>
                    <a:pt x="211" y="494"/>
                  </a:lnTo>
                  <a:lnTo>
                    <a:pt x="235" y="49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5" name="Freeform 115"/>
            <p:cNvSpPr>
              <a:spLocks/>
            </p:cNvSpPr>
            <p:nvPr/>
          </p:nvSpPr>
          <p:spPr bwMode="auto">
            <a:xfrm>
              <a:off x="3108" y="2440"/>
              <a:ext cx="27" cy="26"/>
            </a:xfrm>
            <a:custGeom>
              <a:avLst/>
              <a:gdLst>
                <a:gd name="T0" fmla="*/ 0 w 167"/>
                <a:gd name="T1" fmla="*/ 0 h 184"/>
                <a:gd name="T2" fmla="*/ 0 w 167"/>
                <a:gd name="T3" fmla="*/ 0 h 184"/>
                <a:gd name="T4" fmla="*/ 0 w 167"/>
                <a:gd name="T5" fmla="*/ 0 h 184"/>
                <a:gd name="T6" fmla="*/ 0 w 167"/>
                <a:gd name="T7" fmla="*/ 0 h 184"/>
                <a:gd name="T8" fmla="*/ 0 w 167"/>
                <a:gd name="T9" fmla="*/ 0 h 184"/>
                <a:gd name="T10" fmla="*/ 0 w 167"/>
                <a:gd name="T11" fmla="*/ 0 h 184"/>
                <a:gd name="T12" fmla="*/ 0 w 167"/>
                <a:gd name="T13" fmla="*/ 0 h 184"/>
                <a:gd name="T14" fmla="*/ 0 w 167"/>
                <a:gd name="T15" fmla="*/ 0 h 184"/>
                <a:gd name="T16" fmla="*/ 0 w 167"/>
                <a:gd name="T17" fmla="*/ 0 h 184"/>
                <a:gd name="T18" fmla="*/ 0 w 167"/>
                <a:gd name="T19" fmla="*/ 0 h 184"/>
                <a:gd name="T20" fmla="*/ 0 w 167"/>
                <a:gd name="T21" fmla="*/ 0 h 184"/>
                <a:gd name="T22" fmla="*/ 0 w 167"/>
                <a:gd name="T23" fmla="*/ 0 h 184"/>
                <a:gd name="T24" fmla="*/ 0 w 167"/>
                <a:gd name="T25" fmla="*/ 0 h 184"/>
                <a:gd name="T26" fmla="*/ 0 w 167"/>
                <a:gd name="T27" fmla="*/ 0 h 184"/>
                <a:gd name="T28" fmla="*/ 0 w 167"/>
                <a:gd name="T29" fmla="*/ 0 h 184"/>
                <a:gd name="T30" fmla="*/ 0 w 167"/>
                <a:gd name="T31" fmla="*/ 0 h 184"/>
                <a:gd name="T32" fmla="*/ 0 w 167"/>
                <a:gd name="T33" fmla="*/ 0 h 184"/>
                <a:gd name="T34" fmla="*/ 0 w 167"/>
                <a:gd name="T35" fmla="*/ 0 h 184"/>
                <a:gd name="T36" fmla="*/ 0 w 167"/>
                <a:gd name="T37" fmla="*/ 0 h 184"/>
                <a:gd name="T38" fmla="*/ 0 w 167"/>
                <a:gd name="T39" fmla="*/ 0 h 184"/>
                <a:gd name="T40" fmla="*/ 0 w 167"/>
                <a:gd name="T41" fmla="*/ 0 h 184"/>
                <a:gd name="T42" fmla="*/ 0 w 167"/>
                <a:gd name="T43" fmla="*/ 0 h 184"/>
                <a:gd name="T44" fmla="*/ 0 w 167"/>
                <a:gd name="T45" fmla="*/ 0 h 184"/>
                <a:gd name="T46" fmla="*/ 0 w 167"/>
                <a:gd name="T47" fmla="*/ 0 h 184"/>
                <a:gd name="T48" fmla="*/ 0 w 167"/>
                <a:gd name="T49" fmla="*/ 0 h 184"/>
                <a:gd name="T50" fmla="*/ 0 w 167"/>
                <a:gd name="T51" fmla="*/ 0 h 184"/>
                <a:gd name="T52" fmla="*/ 0 w 167"/>
                <a:gd name="T53" fmla="*/ 0 h 184"/>
                <a:gd name="T54" fmla="*/ 0 w 167"/>
                <a:gd name="T55" fmla="*/ 0 h 184"/>
                <a:gd name="T56" fmla="*/ 0 w 167"/>
                <a:gd name="T57" fmla="*/ 0 h 184"/>
                <a:gd name="T58" fmla="*/ 0 w 167"/>
                <a:gd name="T59" fmla="*/ 0 h 184"/>
                <a:gd name="T60" fmla="*/ 0 w 167"/>
                <a:gd name="T61" fmla="*/ 0 h 184"/>
                <a:gd name="T62" fmla="*/ 0 w 167"/>
                <a:gd name="T63" fmla="*/ 0 h 184"/>
                <a:gd name="T64" fmla="*/ 0 w 167"/>
                <a:gd name="T65" fmla="*/ 0 h 184"/>
                <a:gd name="T66" fmla="*/ 0 w 167"/>
                <a:gd name="T67" fmla="*/ 0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84"/>
                <a:gd name="T104" fmla="*/ 167 w 167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84">
                  <a:moveTo>
                    <a:pt x="82" y="184"/>
                  </a:moveTo>
                  <a:lnTo>
                    <a:pt x="66" y="182"/>
                  </a:lnTo>
                  <a:lnTo>
                    <a:pt x="51" y="177"/>
                  </a:lnTo>
                  <a:lnTo>
                    <a:pt x="37" y="168"/>
                  </a:lnTo>
                  <a:lnTo>
                    <a:pt x="25" y="157"/>
                  </a:lnTo>
                  <a:lnTo>
                    <a:pt x="14" y="144"/>
                  </a:lnTo>
                  <a:lnTo>
                    <a:pt x="6" y="129"/>
                  </a:lnTo>
                  <a:lnTo>
                    <a:pt x="2" y="111"/>
                  </a:lnTo>
                  <a:lnTo>
                    <a:pt x="0" y="93"/>
                  </a:lnTo>
                  <a:lnTo>
                    <a:pt x="2" y="74"/>
                  </a:lnTo>
                  <a:lnTo>
                    <a:pt x="6" y="56"/>
                  </a:lnTo>
                  <a:lnTo>
                    <a:pt x="14" y="41"/>
                  </a:lnTo>
                  <a:lnTo>
                    <a:pt x="25" y="26"/>
                  </a:lnTo>
                  <a:lnTo>
                    <a:pt x="37" y="15"/>
                  </a:lnTo>
                  <a:lnTo>
                    <a:pt x="51" y="7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99" y="2"/>
                  </a:lnTo>
                  <a:lnTo>
                    <a:pt x="115" y="7"/>
                  </a:lnTo>
                  <a:lnTo>
                    <a:pt x="129" y="15"/>
                  </a:lnTo>
                  <a:lnTo>
                    <a:pt x="143" y="26"/>
                  </a:lnTo>
                  <a:lnTo>
                    <a:pt x="153" y="41"/>
                  </a:lnTo>
                  <a:lnTo>
                    <a:pt x="160" y="56"/>
                  </a:lnTo>
                  <a:lnTo>
                    <a:pt x="165" y="74"/>
                  </a:lnTo>
                  <a:lnTo>
                    <a:pt x="167" y="93"/>
                  </a:lnTo>
                  <a:lnTo>
                    <a:pt x="165" y="111"/>
                  </a:lnTo>
                  <a:lnTo>
                    <a:pt x="160" y="129"/>
                  </a:lnTo>
                  <a:lnTo>
                    <a:pt x="153" y="144"/>
                  </a:lnTo>
                  <a:lnTo>
                    <a:pt x="143" y="157"/>
                  </a:lnTo>
                  <a:lnTo>
                    <a:pt x="129" y="168"/>
                  </a:lnTo>
                  <a:lnTo>
                    <a:pt x="115" y="177"/>
                  </a:lnTo>
                  <a:lnTo>
                    <a:pt x="99" y="182"/>
                  </a:lnTo>
                  <a:lnTo>
                    <a:pt x="82" y="18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6" name="Freeform 116"/>
            <p:cNvSpPr>
              <a:spLocks/>
            </p:cNvSpPr>
            <p:nvPr/>
          </p:nvSpPr>
          <p:spPr bwMode="auto">
            <a:xfrm>
              <a:off x="3078" y="2551"/>
              <a:ext cx="10" cy="9"/>
            </a:xfrm>
            <a:custGeom>
              <a:avLst/>
              <a:gdLst>
                <a:gd name="T0" fmla="*/ 0 w 58"/>
                <a:gd name="T1" fmla="*/ 0 h 64"/>
                <a:gd name="T2" fmla="*/ 0 w 58"/>
                <a:gd name="T3" fmla="*/ 0 h 64"/>
                <a:gd name="T4" fmla="*/ 0 w 58"/>
                <a:gd name="T5" fmla="*/ 0 h 64"/>
                <a:gd name="T6" fmla="*/ 0 w 58"/>
                <a:gd name="T7" fmla="*/ 0 h 64"/>
                <a:gd name="T8" fmla="*/ 0 w 58"/>
                <a:gd name="T9" fmla="*/ 0 h 64"/>
                <a:gd name="T10" fmla="*/ 0 w 58"/>
                <a:gd name="T11" fmla="*/ 0 h 64"/>
                <a:gd name="T12" fmla="*/ 0 w 58"/>
                <a:gd name="T13" fmla="*/ 0 h 64"/>
                <a:gd name="T14" fmla="*/ 0 w 58"/>
                <a:gd name="T15" fmla="*/ 0 h 64"/>
                <a:gd name="T16" fmla="*/ 0 w 58"/>
                <a:gd name="T17" fmla="*/ 0 h 64"/>
                <a:gd name="T18" fmla="*/ 0 w 58"/>
                <a:gd name="T19" fmla="*/ 0 h 64"/>
                <a:gd name="T20" fmla="*/ 0 w 58"/>
                <a:gd name="T21" fmla="*/ 0 h 64"/>
                <a:gd name="T22" fmla="*/ 0 w 58"/>
                <a:gd name="T23" fmla="*/ 0 h 64"/>
                <a:gd name="T24" fmla="*/ 0 w 58"/>
                <a:gd name="T25" fmla="*/ 0 h 64"/>
                <a:gd name="T26" fmla="*/ 0 w 58"/>
                <a:gd name="T27" fmla="*/ 0 h 64"/>
                <a:gd name="T28" fmla="*/ 0 w 58"/>
                <a:gd name="T29" fmla="*/ 0 h 64"/>
                <a:gd name="T30" fmla="*/ 0 w 58"/>
                <a:gd name="T31" fmla="*/ 0 h 64"/>
                <a:gd name="T32" fmla="*/ 0 w 58"/>
                <a:gd name="T33" fmla="*/ 0 h 64"/>
                <a:gd name="T34" fmla="*/ 0 w 58"/>
                <a:gd name="T35" fmla="*/ 0 h 64"/>
                <a:gd name="T36" fmla="*/ 0 w 58"/>
                <a:gd name="T37" fmla="*/ 0 h 64"/>
                <a:gd name="T38" fmla="*/ 0 w 58"/>
                <a:gd name="T39" fmla="*/ 0 h 64"/>
                <a:gd name="T40" fmla="*/ 0 w 58"/>
                <a:gd name="T41" fmla="*/ 0 h 64"/>
                <a:gd name="T42" fmla="*/ 0 w 58"/>
                <a:gd name="T43" fmla="*/ 0 h 64"/>
                <a:gd name="T44" fmla="*/ 0 w 58"/>
                <a:gd name="T45" fmla="*/ 0 h 64"/>
                <a:gd name="T46" fmla="*/ 0 w 58"/>
                <a:gd name="T47" fmla="*/ 0 h 64"/>
                <a:gd name="T48" fmla="*/ 0 w 58"/>
                <a:gd name="T49" fmla="*/ 0 h 64"/>
                <a:gd name="T50" fmla="*/ 0 w 58"/>
                <a:gd name="T51" fmla="*/ 0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4"/>
                <a:gd name="T80" fmla="*/ 58 w 5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4">
                  <a:moveTo>
                    <a:pt x="28" y="64"/>
                  </a:moveTo>
                  <a:lnTo>
                    <a:pt x="34" y="63"/>
                  </a:lnTo>
                  <a:lnTo>
                    <a:pt x="40" y="62"/>
                  </a:lnTo>
                  <a:lnTo>
                    <a:pt x="45" y="59"/>
                  </a:lnTo>
                  <a:lnTo>
                    <a:pt x="49" y="54"/>
                  </a:lnTo>
                  <a:lnTo>
                    <a:pt x="53" y="50"/>
                  </a:lnTo>
                  <a:lnTo>
                    <a:pt x="56" y="43"/>
                  </a:lnTo>
                  <a:lnTo>
                    <a:pt x="57" y="38"/>
                  </a:lnTo>
                  <a:lnTo>
                    <a:pt x="58" y="31"/>
                  </a:lnTo>
                  <a:lnTo>
                    <a:pt x="57" y="24"/>
                  </a:lnTo>
                  <a:lnTo>
                    <a:pt x="56" y="19"/>
                  </a:lnTo>
                  <a:lnTo>
                    <a:pt x="53" y="14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7" y="54"/>
                  </a:lnTo>
                  <a:lnTo>
                    <a:pt x="16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7" name="Freeform 117"/>
            <p:cNvSpPr>
              <a:spLocks/>
            </p:cNvSpPr>
            <p:nvPr/>
          </p:nvSpPr>
          <p:spPr bwMode="auto">
            <a:xfrm>
              <a:off x="3077" y="2529"/>
              <a:ext cx="10" cy="9"/>
            </a:xfrm>
            <a:custGeom>
              <a:avLst/>
              <a:gdLst>
                <a:gd name="T0" fmla="*/ 0 w 58"/>
                <a:gd name="T1" fmla="*/ 0 h 66"/>
                <a:gd name="T2" fmla="*/ 0 w 58"/>
                <a:gd name="T3" fmla="*/ 0 h 66"/>
                <a:gd name="T4" fmla="*/ 0 w 58"/>
                <a:gd name="T5" fmla="*/ 0 h 66"/>
                <a:gd name="T6" fmla="*/ 0 w 58"/>
                <a:gd name="T7" fmla="*/ 0 h 66"/>
                <a:gd name="T8" fmla="*/ 0 w 58"/>
                <a:gd name="T9" fmla="*/ 0 h 66"/>
                <a:gd name="T10" fmla="*/ 0 w 58"/>
                <a:gd name="T11" fmla="*/ 0 h 66"/>
                <a:gd name="T12" fmla="*/ 0 w 58"/>
                <a:gd name="T13" fmla="*/ 0 h 66"/>
                <a:gd name="T14" fmla="*/ 0 w 58"/>
                <a:gd name="T15" fmla="*/ 0 h 66"/>
                <a:gd name="T16" fmla="*/ 0 w 58"/>
                <a:gd name="T17" fmla="*/ 0 h 66"/>
                <a:gd name="T18" fmla="*/ 0 w 58"/>
                <a:gd name="T19" fmla="*/ 0 h 66"/>
                <a:gd name="T20" fmla="*/ 0 w 58"/>
                <a:gd name="T21" fmla="*/ 0 h 66"/>
                <a:gd name="T22" fmla="*/ 0 w 58"/>
                <a:gd name="T23" fmla="*/ 0 h 66"/>
                <a:gd name="T24" fmla="*/ 0 w 58"/>
                <a:gd name="T25" fmla="*/ 0 h 66"/>
                <a:gd name="T26" fmla="*/ 0 w 58"/>
                <a:gd name="T27" fmla="*/ 0 h 66"/>
                <a:gd name="T28" fmla="*/ 0 w 58"/>
                <a:gd name="T29" fmla="*/ 0 h 66"/>
                <a:gd name="T30" fmla="*/ 0 w 58"/>
                <a:gd name="T31" fmla="*/ 0 h 66"/>
                <a:gd name="T32" fmla="*/ 0 w 58"/>
                <a:gd name="T33" fmla="*/ 0 h 66"/>
                <a:gd name="T34" fmla="*/ 0 w 58"/>
                <a:gd name="T35" fmla="*/ 0 h 66"/>
                <a:gd name="T36" fmla="*/ 0 w 58"/>
                <a:gd name="T37" fmla="*/ 0 h 66"/>
                <a:gd name="T38" fmla="*/ 0 w 58"/>
                <a:gd name="T39" fmla="*/ 0 h 66"/>
                <a:gd name="T40" fmla="*/ 0 w 58"/>
                <a:gd name="T41" fmla="*/ 0 h 66"/>
                <a:gd name="T42" fmla="*/ 0 w 58"/>
                <a:gd name="T43" fmla="*/ 0 h 66"/>
                <a:gd name="T44" fmla="*/ 0 w 58"/>
                <a:gd name="T45" fmla="*/ 0 h 66"/>
                <a:gd name="T46" fmla="*/ 0 w 58"/>
                <a:gd name="T47" fmla="*/ 0 h 66"/>
                <a:gd name="T48" fmla="*/ 0 w 58"/>
                <a:gd name="T49" fmla="*/ 0 h 66"/>
                <a:gd name="T50" fmla="*/ 0 w 58"/>
                <a:gd name="T51" fmla="*/ 0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6"/>
                <a:gd name="T80" fmla="*/ 58 w 58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6">
                  <a:moveTo>
                    <a:pt x="28" y="66"/>
                  </a:moveTo>
                  <a:lnTo>
                    <a:pt x="34" y="65"/>
                  </a:lnTo>
                  <a:lnTo>
                    <a:pt x="39" y="64"/>
                  </a:lnTo>
                  <a:lnTo>
                    <a:pt x="45" y="61"/>
                  </a:lnTo>
                  <a:lnTo>
                    <a:pt x="49" y="56"/>
                  </a:lnTo>
                  <a:lnTo>
                    <a:pt x="53" y="52"/>
                  </a:lnTo>
                  <a:lnTo>
                    <a:pt x="56" y="46"/>
                  </a:lnTo>
                  <a:lnTo>
                    <a:pt x="57" y="40"/>
                  </a:lnTo>
                  <a:lnTo>
                    <a:pt x="58" y="33"/>
                  </a:lnTo>
                  <a:lnTo>
                    <a:pt x="57" y="26"/>
                  </a:lnTo>
                  <a:lnTo>
                    <a:pt x="56" y="21"/>
                  </a:lnTo>
                  <a:lnTo>
                    <a:pt x="53" y="14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39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8" y="56"/>
                  </a:lnTo>
                  <a:lnTo>
                    <a:pt x="17" y="64"/>
                  </a:lnTo>
                  <a:lnTo>
                    <a:pt x="28" y="6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8" name="Freeform 118"/>
            <p:cNvSpPr>
              <a:spLocks/>
            </p:cNvSpPr>
            <p:nvPr/>
          </p:nvSpPr>
          <p:spPr bwMode="auto">
            <a:xfrm>
              <a:off x="3080" y="2518"/>
              <a:ext cx="9" cy="9"/>
            </a:xfrm>
            <a:custGeom>
              <a:avLst/>
              <a:gdLst>
                <a:gd name="T0" fmla="*/ 0 w 58"/>
                <a:gd name="T1" fmla="*/ 0 h 64"/>
                <a:gd name="T2" fmla="*/ 0 w 58"/>
                <a:gd name="T3" fmla="*/ 0 h 64"/>
                <a:gd name="T4" fmla="*/ 0 w 58"/>
                <a:gd name="T5" fmla="*/ 0 h 64"/>
                <a:gd name="T6" fmla="*/ 0 w 58"/>
                <a:gd name="T7" fmla="*/ 0 h 64"/>
                <a:gd name="T8" fmla="*/ 0 w 58"/>
                <a:gd name="T9" fmla="*/ 0 h 64"/>
                <a:gd name="T10" fmla="*/ 0 w 58"/>
                <a:gd name="T11" fmla="*/ 0 h 64"/>
                <a:gd name="T12" fmla="*/ 0 w 58"/>
                <a:gd name="T13" fmla="*/ 0 h 64"/>
                <a:gd name="T14" fmla="*/ 0 w 58"/>
                <a:gd name="T15" fmla="*/ 0 h 64"/>
                <a:gd name="T16" fmla="*/ 0 w 58"/>
                <a:gd name="T17" fmla="*/ 0 h 64"/>
                <a:gd name="T18" fmla="*/ 0 w 58"/>
                <a:gd name="T19" fmla="*/ 0 h 64"/>
                <a:gd name="T20" fmla="*/ 0 w 58"/>
                <a:gd name="T21" fmla="*/ 0 h 64"/>
                <a:gd name="T22" fmla="*/ 0 w 58"/>
                <a:gd name="T23" fmla="*/ 0 h 64"/>
                <a:gd name="T24" fmla="*/ 0 w 58"/>
                <a:gd name="T25" fmla="*/ 0 h 64"/>
                <a:gd name="T26" fmla="*/ 0 w 58"/>
                <a:gd name="T27" fmla="*/ 0 h 64"/>
                <a:gd name="T28" fmla="*/ 0 w 58"/>
                <a:gd name="T29" fmla="*/ 0 h 64"/>
                <a:gd name="T30" fmla="*/ 0 w 58"/>
                <a:gd name="T31" fmla="*/ 0 h 64"/>
                <a:gd name="T32" fmla="*/ 0 w 58"/>
                <a:gd name="T33" fmla="*/ 0 h 64"/>
                <a:gd name="T34" fmla="*/ 0 w 58"/>
                <a:gd name="T35" fmla="*/ 0 h 64"/>
                <a:gd name="T36" fmla="*/ 0 w 58"/>
                <a:gd name="T37" fmla="*/ 0 h 64"/>
                <a:gd name="T38" fmla="*/ 0 w 58"/>
                <a:gd name="T39" fmla="*/ 0 h 64"/>
                <a:gd name="T40" fmla="*/ 0 w 58"/>
                <a:gd name="T41" fmla="*/ 0 h 64"/>
                <a:gd name="T42" fmla="*/ 0 w 58"/>
                <a:gd name="T43" fmla="*/ 0 h 64"/>
                <a:gd name="T44" fmla="*/ 0 w 58"/>
                <a:gd name="T45" fmla="*/ 0 h 64"/>
                <a:gd name="T46" fmla="*/ 0 w 58"/>
                <a:gd name="T47" fmla="*/ 0 h 64"/>
                <a:gd name="T48" fmla="*/ 0 w 58"/>
                <a:gd name="T49" fmla="*/ 0 h 64"/>
                <a:gd name="T50" fmla="*/ 0 w 58"/>
                <a:gd name="T51" fmla="*/ 0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4"/>
                <a:gd name="T80" fmla="*/ 58 w 5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4">
                  <a:moveTo>
                    <a:pt x="28" y="64"/>
                  </a:moveTo>
                  <a:lnTo>
                    <a:pt x="34" y="63"/>
                  </a:lnTo>
                  <a:lnTo>
                    <a:pt x="40" y="62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53" y="50"/>
                  </a:lnTo>
                  <a:lnTo>
                    <a:pt x="56" y="45"/>
                  </a:lnTo>
                  <a:lnTo>
                    <a:pt x="57" y="40"/>
                  </a:lnTo>
                  <a:lnTo>
                    <a:pt x="58" y="33"/>
                  </a:lnTo>
                  <a:lnTo>
                    <a:pt x="57" y="26"/>
                  </a:lnTo>
                  <a:lnTo>
                    <a:pt x="56" y="20"/>
                  </a:lnTo>
                  <a:lnTo>
                    <a:pt x="53" y="14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7" y="54"/>
                  </a:lnTo>
                  <a:lnTo>
                    <a:pt x="16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79" name="Freeform 119"/>
            <p:cNvSpPr>
              <a:spLocks/>
            </p:cNvSpPr>
            <p:nvPr/>
          </p:nvSpPr>
          <p:spPr bwMode="auto">
            <a:xfrm>
              <a:off x="3022" y="2555"/>
              <a:ext cx="58" cy="97"/>
            </a:xfrm>
            <a:custGeom>
              <a:avLst/>
              <a:gdLst>
                <a:gd name="T0" fmla="*/ 0 w 345"/>
                <a:gd name="T1" fmla="*/ 0 h 675"/>
                <a:gd name="T2" fmla="*/ 0 w 345"/>
                <a:gd name="T3" fmla="*/ 0 h 675"/>
                <a:gd name="T4" fmla="*/ 0 w 345"/>
                <a:gd name="T5" fmla="*/ 0 h 675"/>
                <a:gd name="T6" fmla="*/ 0 w 345"/>
                <a:gd name="T7" fmla="*/ 0 h 675"/>
                <a:gd name="T8" fmla="*/ 0 w 345"/>
                <a:gd name="T9" fmla="*/ 0 h 675"/>
                <a:gd name="T10" fmla="*/ 0 w 345"/>
                <a:gd name="T11" fmla="*/ 0 h 675"/>
                <a:gd name="T12" fmla="*/ 0 w 345"/>
                <a:gd name="T13" fmla="*/ 0 h 675"/>
                <a:gd name="T14" fmla="*/ 0 w 345"/>
                <a:gd name="T15" fmla="*/ 0 h 675"/>
                <a:gd name="T16" fmla="*/ 0 w 345"/>
                <a:gd name="T17" fmla="*/ 0 h 675"/>
                <a:gd name="T18" fmla="*/ 0 w 345"/>
                <a:gd name="T19" fmla="*/ 0 h 675"/>
                <a:gd name="T20" fmla="*/ 0 w 345"/>
                <a:gd name="T21" fmla="*/ 0 h 675"/>
                <a:gd name="T22" fmla="*/ 0 w 345"/>
                <a:gd name="T23" fmla="*/ 0 h 675"/>
                <a:gd name="T24" fmla="*/ 0 w 345"/>
                <a:gd name="T25" fmla="*/ 0 h 675"/>
                <a:gd name="T26" fmla="*/ 0 w 345"/>
                <a:gd name="T27" fmla="*/ 0 h 675"/>
                <a:gd name="T28" fmla="*/ 0 w 345"/>
                <a:gd name="T29" fmla="*/ 0 h 675"/>
                <a:gd name="T30" fmla="*/ 0 w 345"/>
                <a:gd name="T31" fmla="*/ 0 h 675"/>
                <a:gd name="T32" fmla="*/ 0 w 345"/>
                <a:gd name="T33" fmla="*/ 0 h 675"/>
                <a:gd name="T34" fmla="*/ 0 w 345"/>
                <a:gd name="T35" fmla="*/ 0 h 675"/>
                <a:gd name="T36" fmla="*/ 0 w 345"/>
                <a:gd name="T37" fmla="*/ 0 h 675"/>
                <a:gd name="T38" fmla="*/ 0 w 345"/>
                <a:gd name="T39" fmla="*/ 0 h 675"/>
                <a:gd name="T40" fmla="*/ 0 w 345"/>
                <a:gd name="T41" fmla="*/ 0 h 675"/>
                <a:gd name="T42" fmla="*/ 0 w 345"/>
                <a:gd name="T43" fmla="*/ 0 h 675"/>
                <a:gd name="T44" fmla="*/ 0 w 345"/>
                <a:gd name="T45" fmla="*/ 0 h 675"/>
                <a:gd name="T46" fmla="*/ 0 w 345"/>
                <a:gd name="T47" fmla="*/ 0 h 675"/>
                <a:gd name="T48" fmla="*/ 0 w 345"/>
                <a:gd name="T49" fmla="*/ 0 h 675"/>
                <a:gd name="T50" fmla="*/ 0 w 345"/>
                <a:gd name="T51" fmla="*/ 0 h 675"/>
                <a:gd name="T52" fmla="*/ 0 w 345"/>
                <a:gd name="T53" fmla="*/ 0 h 675"/>
                <a:gd name="T54" fmla="*/ 0 w 345"/>
                <a:gd name="T55" fmla="*/ 0 h 675"/>
                <a:gd name="T56" fmla="*/ 0 w 345"/>
                <a:gd name="T57" fmla="*/ 0 h 675"/>
                <a:gd name="T58" fmla="*/ 0 w 345"/>
                <a:gd name="T59" fmla="*/ 0 h 675"/>
                <a:gd name="T60" fmla="*/ 0 w 345"/>
                <a:gd name="T61" fmla="*/ 0 h 675"/>
                <a:gd name="T62" fmla="*/ 0 w 345"/>
                <a:gd name="T63" fmla="*/ 0 h 675"/>
                <a:gd name="T64" fmla="*/ 0 w 345"/>
                <a:gd name="T65" fmla="*/ 0 h 675"/>
                <a:gd name="T66" fmla="*/ 0 w 345"/>
                <a:gd name="T67" fmla="*/ 0 h 675"/>
                <a:gd name="T68" fmla="*/ 0 w 345"/>
                <a:gd name="T69" fmla="*/ 0 h 675"/>
                <a:gd name="T70" fmla="*/ 0 w 345"/>
                <a:gd name="T71" fmla="*/ 0 h 675"/>
                <a:gd name="T72" fmla="*/ 0 w 345"/>
                <a:gd name="T73" fmla="*/ 0 h 675"/>
                <a:gd name="T74" fmla="*/ 0 w 345"/>
                <a:gd name="T75" fmla="*/ 0 h 675"/>
                <a:gd name="T76" fmla="*/ 0 w 345"/>
                <a:gd name="T77" fmla="*/ 0 h 675"/>
                <a:gd name="T78" fmla="*/ 0 w 345"/>
                <a:gd name="T79" fmla="*/ 0 h 675"/>
                <a:gd name="T80" fmla="*/ 0 w 345"/>
                <a:gd name="T81" fmla="*/ 0 h 675"/>
                <a:gd name="T82" fmla="*/ 0 w 345"/>
                <a:gd name="T83" fmla="*/ 0 h 675"/>
                <a:gd name="T84" fmla="*/ 0 w 345"/>
                <a:gd name="T85" fmla="*/ 0 h 675"/>
                <a:gd name="T86" fmla="*/ 0 w 345"/>
                <a:gd name="T87" fmla="*/ 0 h 675"/>
                <a:gd name="T88" fmla="*/ 0 w 345"/>
                <a:gd name="T89" fmla="*/ 0 h 675"/>
                <a:gd name="T90" fmla="*/ 0 w 345"/>
                <a:gd name="T91" fmla="*/ 0 h 675"/>
                <a:gd name="T92" fmla="*/ 0 w 345"/>
                <a:gd name="T93" fmla="*/ 0 h 675"/>
                <a:gd name="T94" fmla="*/ 0 w 345"/>
                <a:gd name="T95" fmla="*/ 0 h 675"/>
                <a:gd name="T96" fmla="*/ 0 w 345"/>
                <a:gd name="T97" fmla="*/ 0 h 675"/>
                <a:gd name="T98" fmla="*/ 0 w 345"/>
                <a:gd name="T99" fmla="*/ 0 h 675"/>
                <a:gd name="T100" fmla="*/ 0 w 345"/>
                <a:gd name="T101" fmla="*/ 0 h 675"/>
                <a:gd name="T102" fmla="*/ 0 w 345"/>
                <a:gd name="T103" fmla="*/ 0 h 675"/>
                <a:gd name="T104" fmla="*/ 0 w 345"/>
                <a:gd name="T105" fmla="*/ 0 h 675"/>
                <a:gd name="T106" fmla="*/ 0 w 345"/>
                <a:gd name="T107" fmla="*/ 0 h 675"/>
                <a:gd name="T108" fmla="*/ 0 w 345"/>
                <a:gd name="T109" fmla="*/ 0 h 675"/>
                <a:gd name="T110" fmla="*/ 0 w 345"/>
                <a:gd name="T111" fmla="*/ 0 h 675"/>
                <a:gd name="T112" fmla="*/ 0 w 345"/>
                <a:gd name="T113" fmla="*/ 0 h 6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5"/>
                <a:gd name="T172" fmla="*/ 0 h 675"/>
                <a:gd name="T173" fmla="*/ 345 w 345"/>
                <a:gd name="T174" fmla="*/ 675 h 6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5" h="675">
                  <a:moveTo>
                    <a:pt x="324" y="0"/>
                  </a:moveTo>
                  <a:lnTo>
                    <a:pt x="322" y="14"/>
                  </a:lnTo>
                  <a:lnTo>
                    <a:pt x="325" y="28"/>
                  </a:lnTo>
                  <a:lnTo>
                    <a:pt x="333" y="39"/>
                  </a:lnTo>
                  <a:lnTo>
                    <a:pt x="345" y="44"/>
                  </a:lnTo>
                  <a:lnTo>
                    <a:pt x="336" y="49"/>
                  </a:lnTo>
                  <a:lnTo>
                    <a:pt x="323" y="56"/>
                  </a:lnTo>
                  <a:lnTo>
                    <a:pt x="307" y="63"/>
                  </a:lnTo>
                  <a:lnTo>
                    <a:pt x="287" y="72"/>
                  </a:lnTo>
                  <a:lnTo>
                    <a:pt x="267" y="82"/>
                  </a:lnTo>
                  <a:lnTo>
                    <a:pt x="245" y="93"/>
                  </a:lnTo>
                  <a:lnTo>
                    <a:pt x="223" y="103"/>
                  </a:lnTo>
                  <a:lnTo>
                    <a:pt x="200" y="114"/>
                  </a:lnTo>
                  <a:lnTo>
                    <a:pt x="177" y="126"/>
                  </a:lnTo>
                  <a:lnTo>
                    <a:pt x="154" y="137"/>
                  </a:lnTo>
                  <a:lnTo>
                    <a:pt x="134" y="148"/>
                  </a:lnTo>
                  <a:lnTo>
                    <a:pt x="115" y="158"/>
                  </a:lnTo>
                  <a:lnTo>
                    <a:pt x="99" y="167"/>
                  </a:lnTo>
                  <a:lnTo>
                    <a:pt x="85" y="175"/>
                  </a:lnTo>
                  <a:lnTo>
                    <a:pt x="75" y="182"/>
                  </a:lnTo>
                  <a:lnTo>
                    <a:pt x="69" y="188"/>
                  </a:lnTo>
                  <a:lnTo>
                    <a:pt x="59" y="215"/>
                  </a:lnTo>
                  <a:lnTo>
                    <a:pt x="52" y="264"/>
                  </a:lnTo>
                  <a:lnTo>
                    <a:pt x="49" y="328"/>
                  </a:lnTo>
                  <a:lnTo>
                    <a:pt x="47" y="398"/>
                  </a:lnTo>
                  <a:lnTo>
                    <a:pt x="44" y="465"/>
                  </a:lnTo>
                  <a:lnTo>
                    <a:pt x="40" y="523"/>
                  </a:lnTo>
                  <a:lnTo>
                    <a:pt x="33" y="563"/>
                  </a:lnTo>
                  <a:lnTo>
                    <a:pt x="22" y="577"/>
                  </a:lnTo>
                  <a:lnTo>
                    <a:pt x="14" y="675"/>
                  </a:lnTo>
                  <a:lnTo>
                    <a:pt x="5" y="672"/>
                  </a:lnTo>
                  <a:lnTo>
                    <a:pt x="15" y="576"/>
                  </a:lnTo>
                  <a:lnTo>
                    <a:pt x="7" y="557"/>
                  </a:lnTo>
                  <a:lnTo>
                    <a:pt x="2" y="513"/>
                  </a:lnTo>
                  <a:lnTo>
                    <a:pt x="0" y="451"/>
                  </a:lnTo>
                  <a:lnTo>
                    <a:pt x="1" y="379"/>
                  </a:lnTo>
                  <a:lnTo>
                    <a:pt x="4" y="304"/>
                  </a:lnTo>
                  <a:lnTo>
                    <a:pt x="9" y="237"/>
                  </a:lnTo>
                  <a:lnTo>
                    <a:pt x="17" y="182"/>
                  </a:lnTo>
                  <a:lnTo>
                    <a:pt x="27" y="150"/>
                  </a:lnTo>
                  <a:lnTo>
                    <a:pt x="34" y="140"/>
                  </a:lnTo>
                  <a:lnTo>
                    <a:pt x="46" y="130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103" y="96"/>
                  </a:lnTo>
                  <a:lnTo>
                    <a:pt x="126" y="83"/>
                  </a:lnTo>
                  <a:lnTo>
                    <a:pt x="150" y="72"/>
                  </a:lnTo>
                  <a:lnTo>
                    <a:pt x="176" y="60"/>
                  </a:lnTo>
                  <a:lnTo>
                    <a:pt x="201" y="50"/>
                  </a:lnTo>
                  <a:lnTo>
                    <a:pt x="226" y="39"/>
                  </a:lnTo>
                  <a:lnTo>
                    <a:pt x="249" y="30"/>
                  </a:lnTo>
                  <a:lnTo>
                    <a:pt x="270" y="21"/>
                  </a:lnTo>
                  <a:lnTo>
                    <a:pt x="289" y="13"/>
                  </a:lnTo>
                  <a:lnTo>
                    <a:pt x="305" y="8"/>
                  </a:lnTo>
                  <a:lnTo>
                    <a:pt x="317" y="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0" name="Freeform 120"/>
            <p:cNvSpPr>
              <a:spLocks/>
            </p:cNvSpPr>
            <p:nvPr/>
          </p:nvSpPr>
          <p:spPr bwMode="auto">
            <a:xfrm>
              <a:off x="3003" y="2515"/>
              <a:ext cx="74" cy="59"/>
            </a:xfrm>
            <a:custGeom>
              <a:avLst/>
              <a:gdLst>
                <a:gd name="T0" fmla="*/ 0 w 448"/>
                <a:gd name="T1" fmla="*/ 0 h 410"/>
                <a:gd name="T2" fmla="*/ 0 w 448"/>
                <a:gd name="T3" fmla="*/ 0 h 410"/>
                <a:gd name="T4" fmla="*/ 0 w 448"/>
                <a:gd name="T5" fmla="*/ 0 h 410"/>
                <a:gd name="T6" fmla="*/ 0 w 448"/>
                <a:gd name="T7" fmla="*/ 0 h 410"/>
                <a:gd name="T8" fmla="*/ 0 w 448"/>
                <a:gd name="T9" fmla="*/ 0 h 410"/>
                <a:gd name="T10" fmla="*/ 0 w 448"/>
                <a:gd name="T11" fmla="*/ 0 h 410"/>
                <a:gd name="T12" fmla="*/ 0 w 448"/>
                <a:gd name="T13" fmla="*/ 0 h 410"/>
                <a:gd name="T14" fmla="*/ 0 w 448"/>
                <a:gd name="T15" fmla="*/ 0 h 410"/>
                <a:gd name="T16" fmla="*/ 0 w 448"/>
                <a:gd name="T17" fmla="*/ 0 h 410"/>
                <a:gd name="T18" fmla="*/ 0 w 448"/>
                <a:gd name="T19" fmla="*/ 0 h 410"/>
                <a:gd name="T20" fmla="*/ 0 w 448"/>
                <a:gd name="T21" fmla="*/ 0 h 410"/>
                <a:gd name="T22" fmla="*/ 0 w 448"/>
                <a:gd name="T23" fmla="*/ 0 h 410"/>
                <a:gd name="T24" fmla="*/ 0 w 448"/>
                <a:gd name="T25" fmla="*/ 0 h 410"/>
                <a:gd name="T26" fmla="*/ 0 w 448"/>
                <a:gd name="T27" fmla="*/ 0 h 410"/>
                <a:gd name="T28" fmla="*/ 0 w 448"/>
                <a:gd name="T29" fmla="*/ 0 h 410"/>
                <a:gd name="T30" fmla="*/ 0 w 448"/>
                <a:gd name="T31" fmla="*/ 0 h 410"/>
                <a:gd name="T32" fmla="*/ 0 w 448"/>
                <a:gd name="T33" fmla="*/ 0 h 410"/>
                <a:gd name="T34" fmla="*/ 0 w 448"/>
                <a:gd name="T35" fmla="*/ 0 h 410"/>
                <a:gd name="T36" fmla="*/ 0 w 448"/>
                <a:gd name="T37" fmla="*/ 0 h 410"/>
                <a:gd name="T38" fmla="*/ 0 w 448"/>
                <a:gd name="T39" fmla="*/ 0 h 410"/>
                <a:gd name="T40" fmla="*/ 0 w 448"/>
                <a:gd name="T41" fmla="*/ 0 h 410"/>
                <a:gd name="T42" fmla="*/ 0 w 448"/>
                <a:gd name="T43" fmla="*/ 0 h 410"/>
                <a:gd name="T44" fmla="*/ 0 w 448"/>
                <a:gd name="T45" fmla="*/ 0 h 410"/>
                <a:gd name="T46" fmla="*/ 0 w 448"/>
                <a:gd name="T47" fmla="*/ 0 h 410"/>
                <a:gd name="T48" fmla="*/ 0 w 448"/>
                <a:gd name="T49" fmla="*/ 0 h 410"/>
                <a:gd name="T50" fmla="*/ 0 w 448"/>
                <a:gd name="T51" fmla="*/ 0 h 410"/>
                <a:gd name="T52" fmla="*/ 0 w 448"/>
                <a:gd name="T53" fmla="*/ 0 h 410"/>
                <a:gd name="T54" fmla="*/ 0 w 448"/>
                <a:gd name="T55" fmla="*/ 0 h 410"/>
                <a:gd name="T56" fmla="*/ 0 w 448"/>
                <a:gd name="T57" fmla="*/ 0 h 410"/>
                <a:gd name="T58" fmla="*/ 0 w 448"/>
                <a:gd name="T59" fmla="*/ 0 h 410"/>
                <a:gd name="T60" fmla="*/ 0 w 448"/>
                <a:gd name="T61" fmla="*/ 0 h 410"/>
                <a:gd name="T62" fmla="*/ 0 w 448"/>
                <a:gd name="T63" fmla="*/ 0 h 410"/>
                <a:gd name="T64" fmla="*/ 0 w 448"/>
                <a:gd name="T65" fmla="*/ 0 h 410"/>
                <a:gd name="T66" fmla="*/ 0 w 448"/>
                <a:gd name="T67" fmla="*/ 0 h 410"/>
                <a:gd name="T68" fmla="*/ 0 w 448"/>
                <a:gd name="T69" fmla="*/ 0 h 410"/>
                <a:gd name="T70" fmla="*/ 0 w 448"/>
                <a:gd name="T71" fmla="*/ 0 h 410"/>
                <a:gd name="T72" fmla="*/ 0 w 448"/>
                <a:gd name="T73" fmla="*/ 0 h 410"/>
                <a:gd name="T74" fmla="*/ 0 w 448"/>
                <a:gd name="T75" fmla="*/ 0 h 410"/>
                <a:gd name="T76" fmla="*/ 0 w 448"/>
                <a:gd name="T77" fmla="*/ 0 h 410"/>
                <a:gd name="T78" fmla="*/ 0 w 448"/>
                <a:gd name="T79" fmla="*/ 0 h 410"/>
                <a:gd name="T80" fmla="*/ 0 w 448"/>
                <a:gd name="T81" fmla="*/ 0 h 410"/>
                <a:gd name="T82" fmla="*/ 0 w 448"/>
                <a:gd name="T83" fmla="*/ 0 h 410"/>
                <a:gd name="T84" fmla="*/ 0 w 448"/>
                <a:gd name="T85" fmla="*/ 0 h 410"/>
                <a:gd name="T86" fmla="*/ 0 w 448"/>
                <a:gd name="T87" fmla="*/ 0 h 410"/>
                <a:gd name="T88" fmla="*/ 0 w 448"/>
                <a:gd name="T89" fmla="*/ 0 h 410"/>
                <a:gd name="T90" fmla="*/ 0 w 448"/>
                <a:gd name="T91" fmla="*/ 0 h 410"/>
                <a:gd name="T92" fmla="*/ 0 w 448"/>
                <a:gd name="T93" fmla="*/ 0 h 410"/>
                <a:gd name="T94" fmla="*/ 0 w 448"/>
                <a:gd name="T95" fmla="*/ 0 h 410"/>
                <a:gd name="T96" fmla="*/ 0 w 448"/>
                <a:gd name="T97" fmla="*/ 0 h 410"/>
                <a:gd name="T98" fmla="*/ 0 w 448"/>
                <a:gd name="T99" fmla="*/ 0 h 410"/>
                <a:gd name="T100" fmla="*/ 0 w 448"/>
                <a:gd name="T101" fmla="*/ 0 h 410"/>
                <a:gd name="T102" fmla="*/ 0 w 448"/>
                <a:gd name="T103" fmla="*/ 0 h 410"/>
                <a:gd name="T104" fmla="*/ 0 w 448"/>
                <a:gd name="T105" fmla="*/ 0 h 410"/>
                <a:gd name="T106" fmla="*/ 0 w 448"/>
                <a:gd name="T107" fmla="*/ 0 h 410"/>
                <a:gd name="T108" fmla="*/ 0 w 448"/>
                <a:gd name="T109" fmla="*/ 0 h 410"/>
                <a:gd name="T110" fmla="*/ 0 w 448"/>
                <a:gd name="T111" fmla="*/ 0 h 410"/>
                <a:gd name="T112" fmla="*/ 0 w 448"/>
                <a:gd name="T113" fmla="*/ 0 h 4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8"/>
                <a:gd name="T172" fmla="*/ 0 h 410"/>
                <a:gd name="T173" fmla="*/ 448 w 448"/>
                <a:gd name="T174" fmla="*/ 410 h 4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8" h="410">
                  <a:moveTo>
                    <a:pt x="448" y="98"/>
                  </a:moveTo>
                  <a:lnTo>
                    <a:pt x="444" y="102"/>
                  </a:lnTo>
                  <a:lnTo>
                    <a:pt x="438" y="112"/>
                  </a:lnTo>
                  <a:lnTo>
                    <a:pt x="435" y="128"/>
                  </a:lnTo>
                  <a:lnTo>
                    <a:pt x="441" y="147"/>
                  </a:lnTo>
                  <a:lnTo>
                    <a:pt x="431" y="145"/>
                  </a:lnTo>
                  <a:lnTo>
                    <a:pt x="418" y="140"/>
                  </a:lnTo>
                  <a:lnTo>
                    <a:pt x="400" y="135"/>
                  </a:lnTo>
                  <a:lnTo>
                    <a:pt x="381" y="128"/>
                  </a:lnTo>
                  <a:lnTo>
                    <a:pt x="359" y="121"/>
                  </a:lnTo>
                  <a:lnTo>
                    <a:pt x="336" y="112"/>
                  </a:lnTo>
                  <a:lnTo>
                    <a:pt x="313" y="105"/>
                  </a:lnTo>
                  <a:lnTo>
                    <a:pt x="287" y="96"/>
                  </a:lnTo>
                  <a:lnTo>
                    <a:pt x="263" y="88"/>
                  </a:lnTo>
                  <a:lnTo>
                    <a:pt x="240" y="80"/>
                  </a:lnTo>
                  <a:lnTo>
                    <a:pt x="218" y="72"/>
                  </a:lnTo>
                  <a:lnTo>
                    <a:pt x="197" y="67"/>
                  </a:lnTo>
                  <a:lnTo>
                    <a:pt x="179" y="61"/>
                  </a:lnTo>
                  <a:lnTo>
                    <a:pt x="163" y="58"/>
                  </a:lnTo>
                  <a:lnTo>
                    <a:pt x="151" y="57"/>
                  </a:lnTo>
                  <a:lnTo>
                    <a:pt x="143" y="57"/>
                  </a:lnTo>
                  <a:lnTo>
                    <a:pt x="130" y="70"/>
                  </a:lnTo>
                  <a:lnTo>
                    <a:pt x="116" y="101"/>
                  </a:lnTo>
                  <a:lnTo>
                    <a:pt x="102" y="145"/>
                  </a:lnTo>
                  <a:lnTo>
                    <a:pt x="87" y="194"/>
                  </a:lnTo>
                  <a:lnTo>
                    <a:pt x="73" y="242"/>
                  </a:lnTo>
                  <a:lnTo>
                    <a:pt x="59" y="285"/>
                  </a:lnTo>
                  <a:lnTo>
                    <a:pt x="46" y="313"/>
                  </a:lnTo>
                  <a:lnTo>
                    <a:pt x="35" y="323"/>
                  </a:lnTo>
                  <a:lnTo>
                    <a:pt x="8" y="410"/>
                  </a:lnTo>
                  <a:lnTo>
                    <a:pt x="0" y="407"/>
                  </a:lnTo>
                  <a:lnTo>
                    <a:pt x="25" y="320"/>
                  </a:lnTo>
                  <a:lnTo>
                    <a:pt x="19" y="306"/>
                  </a:lnTo>
                  <a:lnTo>
                    <a:pt x="22" y="270"/>
                  </a:lnTo>
                  <a:lnTo>
                    <a:pt x="32" y="222"/>
                  </a:lnTo>
                  <a:lnTo>
                    <a:pt x="48" y="168"/>
                  </a:lnTo>
                  <a:lnTo>
                    <a:pt x="68" y="112"/>
                  </a:lnTo>
                  <a:lnTo>
                    <a:pt x="89" y="61"/>
                  </a:lnTo>
                  <a:lnTo>
                    <a:pt x="110" y="24"/>
                  </a:lnTo>
                  <a:lnTo>
                    <a:pt x="130" y="4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79" y="3"/>
                  </a:lnTo>
                  <a:lnTo>
                    <a:pt x="202" y="8"/>
                  </a:lnTo>
                  <a:lnTo>
                    <a:pt x="227" y="15"/>
                  </a:lnTo>
                  <a:lnTo>
                    <a:pt x="253" y="22"/>
                  </a:lnTo>
                  <a:lnTo>
                    <a:pt x="280" y="31"/>
                  </a:lnTo>
                  <a:lnTo>
                    <a:pt x="309" y="41"/>
                  </a:lnTo>
                  <a:lnTo>
                    <a:pt x="335" y="51"/>
                  </a:lnTo>
                  <a:lnTo>
                    <a:pt x="361" y="61"/>
                  </a:lnTo>
                  <a:lnTo>
                    <a:pt x="384" y="71"/>
                  </a:lnTo>
                  <a:lnTo>
                    <a:pt x="405" y="79"/>
                  </a:lnTo>
                  <a:lnTo>
                    <a:pt x="423" y="87"/>
                  </a:lnTo>
                  <a:lnTo>
                    <a:pt x="437" y="92"/>
                  </a:lnTo>
                  <a:lnTo>
                    <a:pt x="445" y="97"/>
                  </a:lnTo>
                  <a:lnTo>
                    <a:pt x="448" y="9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1" name="Freeform 121"/>
            <p:cNvSpPr>
              <a:spLocks/>
            </p:cNvSpPr>
            <p:nvPr/>
          </p:nvSpPr>
          <p:spPr bwMode="auto">
            <a:xfrm>
              <a:off x="3021" y="2458"/>
              <a:ext cx="59" cy="64"/>
            </a:xfrm>
            <a:custGeom>
              <a:avLst/>
              <a:gdLst>
                <a:gd name="T0" fmla="*/ 0 w 358"/>
                <a:gd name="T1" fmla="*/ 0 h 451"/>
                <a:gd name="T2" fmla="*/ 0 w 358"/>
                <a:gd name="T3" fmla="*/ 0 h 451"/>
                <a:gd name="T4" fmla="*/ 0 w 358"/>
                <a:gd name="T5" fmla="*/ 0 h 451"/>
                <a:gd name="T6" fmla="*/ 0 w 358"/>
                <a:gd name="T7" fmla="*/ 0 h 451"/>
                <a:gd name="T8" fmla="*/ 0 w 358"/>
                <a:gd name="T9" fmla="*/ 0 h 451"/>
                <a:gd name="T10" fmla="*/ 0 w 358"/>
                <a:gd name="T11" fmla="*/ 0 h 451"/>
                <a:gd name="T12" fmla="*/ 0 w 358"/>
                <a:gd name="T13" fmla="*/ 0 h 451"/>
                <a:gd name="T14" fmla="*/ 0 w 358"/>
                <a:gd name="T15" fmla="*/ 0 h 451"/>
                <a:gd name="T16" fmla="*/ 0 w 358"/>
                <a:gd name="T17" fmla="*/ 0 h 451"/>
                <a:gd name="T18" fmla="*/ 0 w 358"/>
                <a:gd name="T19" fmla="*/ 0 h 451"/>
                <a:gd name="T20" fmla="*/ 0 w 358"/>
                <a:gd name="T21" fmla="*/ 0 h 451"/>
                <a:gd name="T22" fmla="*/ 0 w 358"/>
                <a:gd name="T23" fmla="*/ 0 h 451"/>
                <a:gd name="T24" fmla="*/ 0 w 358"/>
                <a:gd name="T25" fmla="*/ 0 h 451"/>
                <a:gd name="T26" fmla="*/ 0 w 358"/>
                <a:gd name="T27" fmla="*/ 0 h 451"/>
                <a:gd name="T28" fmla="*/ 0 w 358"/>
                <a:gd name="T29" fmla="*/ 0 h 451"/>
                <a:gd name="T30" fmla="*/ 0 w 358"/>
                <a:gd name="T31" fmla="*/ 0 h 451"/>
                <a:gd name="T32" fmla="*/ 0 w 358"/>
                <a:gd name="T33" fmla="*/ 0 h 451"/>
                <a:gd name="T34" fmla="*/ 0 w 358"/>
                <a:gd name="T35" fmla="*/ 0 h 451"/>
                <a:gd name="T36" fmla="*/ 0 w 358"/>
                <a:gd name="T37" fmla="*/ 0 h 451"/>
                <a:gd name="T38" fmla="*/ 0 w 358"/>
                <a:gd name="T39" fmla="*/ 0 h 451"/>
                <a:gd name="T40" fmla="*/ 0 w 358"/>
                <a:gd name="T41" fmla="*/ 0 h 451"/>
                <a:gd name="T42" fmla="*/ 0 w 358"/>
                <a:gd name="T43" fmla="*/ 0 h 451"/>
                <a:gd name="T44" fmla="*/ 0 w 358"/>
                <a:gd name="T45" fmla="*/ 0 h 451"/>
                <a:gd name="T46" fmla="*/ 0 w 358"/>
                <a:gd name="T47" fmla="*/ 0 h 451"/>
                <a:gd name="T48" fmla="*/ 0 w 358"/>
                <a:gd name="T49" fmla="*/ 0 h 451"/>
                <a:gd name="T50" fmla="*/ 0 w 358"/>
                <a:gd name="T51" fmla="*/ 0 h 451"/>
                <a:gd name="T52" fmla="*/ 0 w 358"/>
                <a:gd name="T53" fmla="*/ 0 h 451"/>
                <a:gd name="T54" fmla="*/ 0 w 358"/>
                <a:gd name="T55" fmla="*/ 0 h 451"/>
                <a:gd name="T56" fmla="*/ 0 w 358"/>
                <a:gd name="T57" fmla="*/ 0 h 451"/>
                <a:gd name="T58" fmla="*/ 0 w 358"/>
                <a:gd name="T59" fmla="*/ 0 h 451"/>
                <a:gd name="T60" fmla="*/ 0 w 358"/>
                <a:gd name="T61" fmla="*/ 0 h 451"/>
                <a:gd name="T62" fmla="*/ 0 w 358"/>
                <a:gd name="T63" fmla="*/ 0 h 451"/>
                <a:gd name="T64" fmla="*/ 0 w 358"/>
                <a:gd name="T65" fmla="*/ 0 h 451"/>
                <a:gd name="T66" fmla="*/ 0 w 358"/>
                <a:gd name="T67" fmla="*/ 0 h 451"/>
                <a:gd name="T68" fmla="*/ 0 w 358"/>
                <a:gd name="T69" fmla="*/ 0 h 451"/>
                <a:gd name="T70" fmla="*/ 0 w 358"/>
                <a:gd name="T71" fmla="*/ 0 h 451"/>
                <a:gd name="T72" fmla="*/ 0 w 358"/>
                <a:gd name="T73" fmla="*/ 0 h 451"/>
                <a:gd name="T74" fmla="*/ 0 w 358"/>
                <a:gd name="T75" fmla="*/ 0 h 451"/>
                <a:gd name="T76" fmla="*/ 0 w 358"/>
                <a:gd name="T77" fmla="*/ 0 h 451"/>
                <a:gd name="T78" fmla="*/ 0 w 358"/>
                <a:gd name="T79" fmla="*/ 0 h 451"/>
                <a:gd name="T80" fmla="*/ 0 w 358"/>
                <a:gd name="T81" fmla="*/ 0 h 451"/>
                <a:gd name="T82" fmla="*/ 0 w 358"/>
                <a:gd name="T83" fmla="*/ 0 h 451"/>
                <a:gd name="T84" fmla="*/ 0 w 358"/>
                <a:gd name="T85" fmla="*/ 0 h 451"/>
                <a:gd name="T86" fmla="*/ 0 w 358"/>
                <a:gd name="T87" fmla="*/ 0 h 451"/>
                <a:gd name="T88" fmla="*/ 0 w 358"/>
                <a:gd name="T89" fmla="*/ 0 h 451"/>
                <a:gd name="T90" fmla="*/ 0 w 358"/>
                <a:gd name="T91" fmla="*/ 0 h 451"/>
                <a:gd name="T92" fmla="*/ 0 w 358"/>
                <a:gd name="T93" fmla="*/ 0 h 451"/>
                <a:gd name="T94" fmla="*/ 0 w 358"/>
                <a:gd name="T95" fmla="*/ 0 h 451"/>
                <a:gd name="T96" fmla="*/ 0 w 358"/>
                <a:gd name="T97" fmla="*/ 0 h 451"/>
                <a:gd name="T98" fmla="*/ 0 w 358"/>
                <a:gd name="T99" fmla="*/ 0 h 451"/>
                <a:gd name="T100" fmla="*/ 0 w 358"/>
                <a:gd name="T101" fmla="*/ 0 h 451"/>
                <a:gd name="T102" fmla="*/ 0 w 358"/>
                <a:gd name="T103" fmla="*/ 0 h 451"/>
                <a:gd name="T104" fmla="*/ 0 w 358"/>
                <a:gd name="T105" fmla="*/ 0 h 451"/>
                <a:gd name="T106" fmla="*/ 0 w 358"/>
                <a:gd name="T107" fmla="*/ 0 h 451"/>
                <a:gd name="T108" fmla="*/ 0 w 358"/>
                <a:gd name="T109" fmla="*/ 0 h 451"/>
                <a:gd name="T110" fmla="*/ 0 w 358"/>
                <a:gd name="T111" fmla="*/ 0 h 451"/>
                <a:gd name="T112" fmla="*/ 0 w 358"/>
                <a:gd name="T113" fmla="*/ 0 h 4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8"/>
                <a:gd name="T172" fmla="*/ 0 h 451"/>
                <a:gd name="T173" fmla="*/ 358 w 358"/>
                <a:gd name="T174" fmla="*/ 451 h 4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8" h="451">
                  <a:moveTo>
                    <a:pt x="341" y="451"/>
                  </a:moveTo>
                  <a:lnTo>
                    <a:pt x="335" y="449"/>
                  </a:lnTo>
                  <a:lnTo>
                    <a:pt x="325" y="446"/>
                  </a:lnTo>
                  <a:lnTo>
                    <a:pt x="312" y="440"/>
                  </a:lnTo>
                  <a:lnTo>
                    <a:pt x="294" y="432"/>
                  </a:lnTo>
                  <a:lnTo>
                    <a:pt x="276" y="425"/>
                  </a:lnTo>
                  <a:lnTo>
                    <a:pt x="255" y="415"/>
                  </a:lnTo>
                  <a:lnTo>
                    <a:pt x="233" y="405"/>
                  </a:lnTo>
                  <a:lnTo>
                    <a:pt x="210" y="394"/>
                  </a:lnTo>
                  <a:lnTo>
                    <a:pt x="188" y="382"/>
                  </a:lnTo>
                  <a:lnTo>
                    <a:pt x="165" y="371"/>
                  </a:lnTo>
                  <a:lnTo>
                    <a:pt x="144" y="360"/>
                  </a:lnTo>
                  <a:lnTo>
                    <a:pt x="125" y="350"/>
                  </a:lnTo>
                  <a:lnTo>
                    <a:pt x="109" y="340"/>
                  </a:lnTo>
                  <a:lnTo>
                    <a:pt x="95" y="332"/>
                  </a:lnTo>
                  <a:lnTo>
                    <a:pt x="85" y="325"/>
                  </a:lnTo>
                  <a:lnTo>
                    <a:pt x="79" y="319"/>
                  </a:lnTo>
                  <a:lnTo>
                    <a:pt x="70" y="301"/>
                  </a:lnTo>
                  <a:lnTo>
                    <a:pt x="59" y="271"/>
                  </a:lnTo>
                  <a:lnTo>
                    <a:pt x="49" y="232"/>
                  </a:lnTo>
                  <a:lnTo>
                    <a:pt x="40" y="190"/>
                  </a:lnTo>
                  <a:lnTo>
                    <a:pt x="34" y="149"/>
                  </a:lnTo>
                  <a:lnTo>
                    <a:pt x="32" y="114"/>
                  </a:lnTo>
                  <a:lnTo>
                    <a:pt x="35" y="89"/>
                  </a:lnTo>
                  <a:lnTo>
                    <a:pt x="44" y="8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54" y="79"/>
                  </a:lnTo>
                  <a:lnTo>
                    <a:pt x="64" y="91"/>
                  </a:lnTo>
                  <a:lnTo>
                    <a:pt x="74" y="114"/>
                  </a:lnTo>
                  <a:lnTo>
                    <a:pt x="83" y="143"/>
                  </a:lnTo>
                  <a:lnTo>
                    <a:pt x="90" y="176"/>
                  </a:lnTo>
                  <a:lnTo>
                    <a:pt x="97" y="211"/>
                  </a:lnTo>
                  <a:lnTo>
                    <a:pt x="103" y="242"/>
                  </a:lnTo>
                  <a:lnTo>
                    <a:pt x="108" y="269"/>
                  </a:lnTo>
                  <a:lnTo>
                    <a:pt x="113" y="287"/>
                  </a:lnTo>
                  <a:lnTo>
                    <a:pt x="118" y="294"/>
                  </a:lnTo>
                  <a:lnTo>
                    <a:pt x="126" y="301"/>
                  </a:lnTo>
                  <a:lnTo>
                    <a:pt x="138" y="310"/>
                  </a:lnTo>
                  <a:lnTo>
                    <a:pt x="153" y="319"/>
                  </a:lnTo>
                  <a:lnTo>
                    <a:pt x="170" y="328"/>
                  </a:lnTo>
                  <a:lnTo>
                    <a:pt x="189" y="338"/>
                  </a:lnTo>
                  <a:lnTo>
                    <a:pt x="210" y="348"/>
                  </a:lnTo>
                  <a:lnTo>
                    <a:pt x="230" y="358"/>
                  </a:lnTo>
                  <a:lnTo>
                    <a:pt x="251" y="368"/>
                  </a:lnTo>
                  <a:lnTo>
                    <a:pt x="272" y="377"/>
                  </a:lnTo>
                  <a:lnTo>
                    <a:pt x="291" y="385"/>
                  </a:lnTo>
                  <a:lnTo>
                    <a:pt x="310" y="392"/>
                  </a:lnTo>
                  <a:lnTo>
                    <a:pt x="327" y="399"/>
                  </a:lnTo>
                  <a:lnTo>
                    <a:pt x="340" y="406"/>
                  </a:lnTo>
                  <a:lnTo>
                    <a:pt x="351" y="409"/>
                  </a:lnTo>
                  <a:lnTo>
                    <a:pt x="358" y="412"/>
                  </a:lnTo>
                  <a:lnTo>
                    <a:pt x="349" y="419"/>
                  </a:lnTo>
                  <a:lnTo>
                    <a:pt x="343" y="429"/>
                  </a:lnTo>
                  <a:lnTo>
                    <a:pt x="340" y="440"/>
                  </a:lnTo>
                  <a:lnTo>
                    <a:pt x="341" y="45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2" name="Freeform 122"/>
            <p:cNvSpPr>
              <a:spLocks/>
            </p:cNvSpPr>
            <p:nvPr/>
          </p:nvSpPr>
          <p:spPr bwMode="auto">
            <a:xfrm>
              <a:off x="3155" y="2551"/>
              <a:ext cx="10" cy="10"/>
            </a:xfrm>
            <a:custGeom>
              <a:avLst/>
              <a:gdLst>
                <a:gd name="T0" fmla="*/ 0 w 58"/>
                <a:gd name="T1" fmla="*/ 0 h 65"/>
                <a:gd name="T2" fmla="*/ 0 w 58"/>
                <a:gd name="T3" fmla="*/ 0 h 65"/>
                <a:gd name="T4" fmla="*/ 0 w 58"/>
                <a:gd name="T5" fmla="*/ 0 h 65"/>
                <a:gd name="T6" fmla="*/ 0 w 58"/>
                <a:gd name="T7" fmla="*/ 0 h 65"/>
                <a:gd name="T8" fmla="*/ 0 w 58"/>
                <a:gd name="T9" fmla="*/ 0 h 65"/>
                <a:gd name="T10" fmla="*/ 0 w 58"/>
                <a:gd name="T11" fmla="*/ 0 h 65"/>
                <a:gd name="T12" fmla="*/ 0 w 58"/>
                <a:gd name="T13" fmla="*/ 0 h 65"/>
                <a:gd name="T14" fmla="*/ 0 w 58"/>
                <a:gd name="T15" fmla="*/ 0 h 65"/>
                <a:gd name="T16" fmla="*/ 0 w 58"/>
                <a:gd name="T17" fmla="*/ 0 h 65"/>
                <a:gd name="T18" fmla="*/ 0 w 58"/>
                <a:gd name="T19" fmla="*/ 0 h 65"/>
                <a:gd name="T20" fmla="*/ 0 w 58"/>
                <a:gd name="T21" fmla="*/ 0 h 65"/>
                <a:gd name="T22" fmla="*/ 0 w 58"/>
                <a:gd name="T23" fmla="*/ 0 h 65"/>
                <a:gd name="T24" fmla="*/ 0 w 58"/>
                <a:gd name="T25" fmla="*/ 0 h 65"/>
                <a:gd name="T26" fmla="*/ 0 w 58"/>
                <a:gd name="T27" fmla="*/ 0 h 65"/>
                <a:gd name="T28" fmla="*/ 0 w 58"/>
                <a:gd name="T29" fmla="*/ 0 h 65"/>
                <a:gd name="T30" fmla="*/ 0 w 58"/>
                <a:gd name="T31" fmla="*/ 0 h 65"/>
                <a:gd name="T32" fmla="*/ 0 w 58"/>
                <a:gd name="T33" fmla="*/ 0 h 65"/>
                <a:gd name="T34" fmla="*/ 0 w 58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65"/>
                <a:gd name="T56" fmla="*/ 58 w 58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65">
                  <a:moveTo>
                    <a:pt x="28" y="65"/>
                  </a:moveTo>
                  <a:lnTo>
                    <a:pt x="17" y="63"/>
                  </a:lnTo>
                  <a:lnTo>
                    <a:pt x="8" y="56"/>
                  </a:lnTo>
                  <a:lnTo>
                    <a:pt x="2" y="46"/>
                  </a:lnTo>
                  <a:lnTo>
                    <a:pt x="0" y="34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1" y="3"/>
                  </a:lnTo>
                  <a:lnTo>
                    <a:pt x="50" y="10"/>
                  </a:lnTo>
                  <a:lnTo>
                    <a:pt x="56" y="20"/>
                  </a:lnTo>
                  <a:lnTo>
                    <a:pt x="58" y="33"/>
                  </a:lnTo>
                  <a:lnTo>
                    <a:pt x="56" y="45"/>
                  </a:lnTo>
                  <a:lnTo>
                    <a:pt x="50" y="55"/>
                  </a:lnTo>
                  <a:lnTo>
                    <a:pt x="41" y="63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3" name="Freeform 123"/>
            <p:cNvSpPr>
              <a:spLocks/>
            </p:cNvSpPr>
            <p:nvPr/>
          </p:nvSpPr>
          <p:spPr bwMode="auto">
            <a:xfrm>
              <a:off x="3156" y="2529"/>
              <a:ext cx="10" cy="9"/>
            </a:xfrm>
            <a:custGeom>
              <a:avLst/>
              <a:gdLst>
                <a:gd name="T0" fmla="*/ 0 w 58"/>
                <a:gd name="T1" fmla="*/ 0 h 66"/>
                <a:gd name="T2" fmla="*/ 0 w 58"/>
                <a:gd name="T3" fmla="*/ 0 h 66"/>
                <a:gd name="T4" fmla="*/ 0 w 58"/>
                <a:gd name="T5" fmla="*/ 0 h 66"/>
                <a:gd name="T6" fmla="*/ 0 w 58"/>
                <a:gd name="T7" fmla="*/ 0 h 66"/>
                <a:gd name="T8" fmla="*/ 0 w 58"/>
                <a:gd name="T9" fmla="*/ 0 h 66"/>
                <a:gd name="T10" fmla="*/ 0 w 58"/>
                <a:gd name="T11" fmla="*/ 0 h 66"/>
                <a:gd name="T12" fmla="*/ 0 w 58"/>
                <a:gd name="T13" fmla="*/ 0 h 66"/>
                <a:gd name="T14" fmla="*/ 0 w 58"/>
                <a:gd name="T15" fmla="*/ 0 h 66"/>
                <a:gd name="T16" fmla="*/ 0 w 58"/>
                <a:gd name="T17" fmla="*/ 0 h 66"/>
                <a:gd name="T18" fmla="*/ 0 w 58"/>
                <a:gd name="T19" fmla="*/ 0 h 66"/>
                <a:gd name="T20" fmla="*/ 0 w 58"/>
                <a:gd name="T21" fmla="*/ 0 h 66"/>
                <a:gd name="T22" fmla="*/ 0 w 58"/>
                <a:gd name="T23" fmla="*/ 0 h 66"/>
                <a:gd name="T24" fmla="*/ 0 w 58"/>
                <a:gd name="T25" fmla="*/ 0 h 66"/>
                <a:gd name="T26" fmla="*/ 0 w 58"/>
                <a:gd name="T27" fmla="*/ 0 h 66"/>
                <a:gd name="T28" fmla="*/ 0 w 58"/>
                <a:gd name="T29" fmla="*/ 0 h 66"/>
                <a:gd name="T30" fmla="*/ 0 w 58"/>
                <a:gd name="T31" fmla="*/ 0 h 66"/>
                <a:gd name="T32" fmla="*/ 0 w 58"/>
                <a:gd name="T33" fmla="*/ 0 h 66"/>
                <a:gd name="T34" fmla="*/ 0 w 58"/>
                <a:gd name="T35" fmla="*/ 0 h 66"/>
                <a:gd name="T36" fmla="*/ 0 w 58"/>
                <a:gd name="T37" fmla="*/ 0 h 66"/>
                <a:gd name="T38" fmla="*/ 0 w 58"/>
                <a:gd name="T39" fmla="*/ 0 h 66"/>
                <a:gd name="T40" fmla="*/ 0 w 58"/>
                <a:gd name="T41" fmla="*/ 0 h 66"/>
                <a:gd name="T42" fmla="*/ 0 w 58"/>
                <a:gd name="T43" fmla="*/ 0 h 66"/>
                <a:gd name="T44" fmla="*/ 0 w 58"/>
                <a:gd name="T45" fmla="*/ 0 h 66"/>
                <a:gd name="T46" fmla="*/ 0 w 58"/>
                <a:gd name="T47" fmla="*/ 0 h 66"/>
                <a:gd name="T48" fmla="*/ 0 w 58"/>
                <a:gd name="T49" fmla="*/ 0 h 66"/>
                <a:gd name="T50" fmla="*/ 0 w 58"/>
                <a:gd name="T51" fmla="*/ 0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6"/>
                <a:gd name="T80" fmla="*/ 58 w 58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6">
                  <a:moveTo>
                    <a:pt x="30" y="66"/>
                  </a:moveTo>
                  <a:lnTo>
                    <a:pt x="24" y="65"/>
                  </a:lnTo>
                  <a:lnTo>
                    <a:pt x="19" y="64"/>
                  </a:lnTo>
                  <a:lnTo>
                    <a:pt x="13" y="61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5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41" y="2"/>
                  </a:lnTo>
                  <a:lnTo>
                    <a:pt x="50" y="10"/>
                  </a:lnTo>
                  <a:lnTo>
                    <a:pt x="56" y="21"/>
                  </a:lnTo>
                  <a:lnTo>
                    <a:pt x="58" y="33"/>
                  </a:lnTo>
                  <a:lnTo>
                    <a:pt x="56" y="46"/>
                  </a:lnTo>
                  <a:lnTo>
                    <a:pt x="50" y="56"/>
                  </a:lnTo>
                  <a:lnTo>
                    <a:pt x="41" y="64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4" name="Freeform 124"/>
            <p:cNvSpPr>
              <a:spLocks/>
            </p:cNvSpPr>
            <p:nvPr/>
          </p:nvSpPr>
          <p:spPr bwMode="auto">
            <a:xfrm>
              <a:off x="3154" y="2518"/>
              <a:ext cx="10" cy="9"/>
            </a:xfrm>
            <a:custGeom>
              <a:avLst/>
              <a:gdLst>
                <a:gd name="T0" fmla="*/ 0 w 57"/>
                <a:gd name="T1" fmla="*/ 0 h 64"/>
                <a:gd name="T2" fmla="*/ 0 w 57"/>
                <a:gd name="T3" fmla="*/ 0 h 64"/>
                <a:gd name="T4" fmla="*/ 0 w 57"/>
                <a:gd name="T5" fmla="*/ 0 h 64"/>
                <a:gd name="T6" fmla="*/ 0 w 57"/>
                <a:gd name="T7" fmla="*/ 0 h 64"/>
                <a:gd name="T8" fmla="*/ 0 w 57"/>
                <a:gd name="T9" fmla="*/ 0 h 64"/>
                <a:gd name="T10" fmla="*/ 0 w 57"/>
                <a:gd name="T11" fmla="*/ 0 h 64"/>
                <a:gd name="T12" fmla="*/ 0 w 57"/>
                <a:gd name="T13" fmla="*/ 0 h 64"/>
                <a:gd name="T14" fmla="*/ 0 w 57"/>
                <a:gd name="T15" fmla="*/ 0 h 64"/>
                <a:gd name="T16" fmla="*/ 0 w 57"/>
                <a:gd name="T17" fmla="*/ 0 h 64"/>
                <a:gd name="T18" fmla="*/ 0 w 57"/>
                <a:gd name="T19" fmla="*/ 0 h 64"/>
                <a:gd name="T20" fmla="*/ 0 w 57"/>
                <a:gd name="T21" fmla="*/ 0 h 64"/>
                <a:gd name="T22" fmla="*/ 0 w 57"/>
                <a:gd name="T23" fmla="*/ 0 h 64"/>
                <a:gd name="T24" fmla="*/ 0 w 57"/>
                <a:gd name="T25" fmla="*/ 0 h 64"/>
                <a:gd name="T26" fmla="*/ 0 w 57"/>
                <a:gd name="T27" fmla="*/ 0 h 64"/>
                <a:gd name="T28" fmla="*/ 0 w 57"/>
                <a:gd name="T29" fmla="*/ 0 h 64"/>
                <a:gd name="T30" fmla="*/ 0 w 57"/>
                <a:gd name="T31" fmla="*/ 0 h 64"/>
                <a:gd name="T32" fmla="*/ 0 w 57"/>
                <a:gd name="T33" fmla="*/ 0 h 64"/>
                <a:gd name="T34" fmla="*/ 0 w 57"/>
                <a:gd name="T35" fmla="*/ 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4"/>
                <a:gd name="T56" fmla="*/ 57 w 57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4">
                  <a:moveTo>
                    <a:pt x="28" y="64"/>
                  </a:moveTo>
                  <a:lnTo>
                    <a:pt x="41" y="62"/>
                  </a:lnTo>
                  <a:lnTo>
                    <a:pt x="50" y="54"/>
                  </a:lnTo>
                  <a:lnTo>
                    <a:pt x="55" y="44"/>
                  </a:lnTo>
                  <a:lnTo>
                    <a:pt x="57" y="32"/>
                  </a:lnTo>
                  <a:lnTo>
                    <a:pt x="55" y="20"/>
                  </a:lnTo>
                  <a:lnTo>
                    <a:pt x="50" y="10"/>
                  </a:lnTo>
                  <a:lnTo>
                    <a:pt x="41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2" y="45"/>
                  </a:lnTo>
                  <a:lnTo>
                    <a:pt x="8" y="55"/>
                  </a:lnTo>
                  <a:lnTo>
                    <a:pt x="17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5" name="Freeform 125"/>
            <p:cNvSpPr>
              <a:spLocks/>
            </p:cNvSpPr>
            <p:nvPr/>
          </p:nvSpPr>
          <p:spPr bwMode="auto">
            <a:xfrm>
              <a:off x="3162" y="2556"/>
              <a:ext cx="58" cy="96"/>
            </a:xfrm>
            <a:custGeom>
              <a:avLst/>
              <a:gdLst>
                <a:gd name="T0" fmla="*/ 0 w 347"/>
                <a:gd name="T1" fmla="*/ 0 h 674"/>
                <a:gd name="T2" fmla="*/ 0 w 347"/>
                <a:gd name="T3" fmla="*/ 0 h 674"/>
                <a:gd name="T4" fmla="*/ 0 w 347"/>
                <a:gd name="T5" fmla="*/ 0 h 674"/>
                <a:gd name="T6" fmla="*/ 0 w 347"/>
                <a:gd name="T7" fmla="*/ 0 h 674"/>
                <a:gd name="T8" fmla="*/ 0 w 347"/>
                <a:gd name="T9" fmla="*/ 0 h 674"/>
                <a:gd name="T10" fmla="*/ 0 w 347"/>
                <a:gd name="T11" fmla="*/ 0 h 674"/>
                <a:gd name="T12" fmla="*/ 0 w 347"/>
                <a:gd name="T13" fmla="*/ 0 h 674"/>
                <a:gd name="T14" fmla="*/ 0 w 347"/>
                <a:gd name="T15" fmla="*/ 0 h 674"/>
                <a:gd name="T16" fmla="*/ 0 w 347"/>
                <a:gd name="T17" fmla="*/ 0 h 674"/>
                <a:gd name="T18" fmla="*/ 0 w 347"/>
                <a:gd name="T19" fmla="*/ 0 h 674"/>
                <a:gd name="T20" fmla="*/ 0 w 347"/>
                <a:gd name="T21" fmla="*/ 0 h 674"/>
                <a:gd name="T22" fmla="*/ 0 w 347"/>
                <a:gd name="T23" fmla="*/ 0 h 674"/>
                <a:gd name="T24" fmla="*/ 0 w 347"/>
                <a:gd name="T25" fmla="*/ 0 h 674"/>
                <a:gd name="T26" fmla="*/ 0 w 347"/>
                <a:gd name="T27" fmla="*/ 0 h 674"/>
                <a:gd name="T28" fmla="*/ 0 w 347"/>
                <a:gd name="T29" fmla="*/ 0 h 674"/>
                <a:gd name="T30" fmla="*/ 0 w 347"/>
                <a:gd name="T31" fmla="*/ 0 h 674"/>
                <a:gd name="T32" fmla="*/ 0 w 347"/>
                <a:gd name="T33" fmla="*/ 0 h 674"/>
                <a:gd name="T34" fmla="*/ 0 w 347"/>
                <a:gd name="T35" fmla="*/ 0 h 674"/>
                <a:gd name="T36" fmla="*/ 0 w 347"/>
                <a:gd name="T37" fmla="*/ 0 h 674"/>
                <a:gd name="T38" fmla="*/ 0 w 347"/>
                <a:gd name="T39" fmla="*/ 0 h 674"/>
                <a:gd name="T40" fmla="*/ 0 w 347"/>
                <a:gd name="T41" fmla="*/ 0 h 674"/>
                <a:gd name="T42" fmla="*/ 0 w 347"/>
                <a:gd name="T43" fmla="*/ 0 h 674"/>
                <a:gd name="T44" fmla="*/ 0 w 347"/>
                <a:gd name="T45" fmla="*/ 0 h 674"/>
                <a:gd name="T46" fmla="*/ 0 w 347"/>
                <a:gd name="T47" fmla="*/ 0 h 674"/>
                <a:gd name="T48" fmla="*/ 0 w 347"/>
                <a:gd name="T49" fmla="*/ 0 h 674"/>
                <a:gd name="T50" fmla="*/ 0 w 347"/>
                <a:gd name="T51" fmla="*/ 0 h 674"/>
                <a:gd name="T52" fmla="*/ 0 w 347"/>
                <a:gd name="T53" fmla="*/ 0 h 674"/>
                <a:gd name="T54" fmla="*/ 0 w 347"/>
                <a:gd name="T55" fmla="*/ 0 h 674"/>
                <a:gd name="T56" fmla="*/ 0 w 347"/>
                <a:gd name="T57" fmla="*/ 0 h 674"/>
                <a:gd name="T58" fmla="*/ 0 w 347"/>
                <a:gd name="T59" fmla="*/ 0 h 674"/>
                <a:gd name="T60" fmla="*/ 0 w 347"/>
                <a:gd name="T61" fmla="*/ 0 h 674"/>
                <a:gd name="T62" fmla="*/ 0 w 347"/>
                <a:gd name="T63" fmla="*/ 0 h 674"/>
                <a:gd name="T64" fmla="*/ 0 w 347"/>
                <a:gd name="T65" fmla="*/ 0 h 674"/>
                <a:gd name="T66" fmla="*/ 0 w 347"/>
                <a:gd name="T67" fmla="*/ 0 h 674"/>
                <a:gd name="T68" fmla="*/ 0 w 347"/>
                <a:gd name="T69" fmla="*/ 0 h 674"/>
                <a:gd name="T70" fmla="*/ 0 w 347"/>
                <a:gd name="T71" fmla="*/ 0 h 674"/>
                <a:gd name="T72" fmla="*/ 0 w 347"/>
                <a:gd name="T73" fmla="*/ 0 h 674"/>
                <a:gd name="T74" fmla="*/ 0 w 347"/>
                <a:gd name="T75" fmla="*/ 0 h 674"/>
                <a:gd name="T76" fmla="*/ 0 w 347"/>
                <a:gd name="T77" fmla="*/ 0 h 674"/>
                <a:gd name="T78" fmla="*/ 0 w 347"/>
                <a:gd name="T79" fmla="*/ 0 h 674"/>
                <a:gd name="T80" fmla="*/ 0 w 347"/>
                <a:gd name="T81" fmla="*/ 0 h 674"/>
                <a:gd name="T82" fmla="*/ 0 w 347"/>
                <a:gd name="T83" fmla="*/ 0 h 674"/>
                <a:gd name="T84" fmla="*/ 0 w 347"/>
                <a:gd name="T85" fmla="*/ 0 h 674"/>
                <a:gd name="T86" fmla="*/ 0 w 347"/>
                <a:gd name="T87" fmla="*/ 0 h 674"/>
                <a:gd name="T88" fmla="*/ 0 w 347"/>
                <a:gd name="T89" fmla="*/ 0 h 674"/>
                <a:gd name="T90" fmla="*/ 0 w 347"/>
                <a:gd name="T91" fmla="*/ 0 h 674"/>
                <a:gd name="T92" fmla="*/ 0 w 347"/>
                <a:gd name="T93" fmla="*/ 0 h 674"/>
                <a:gd name="T94" fmla="*/ 0 w 347"/>
                <a:gd name="T95" fmla="*/ 0 h 674"/>
                <a:gd name="T96" fmla="*/ 0 w 347"/>
                <a:gd name="T97" fmla="*/ 0 h 674"/>
                <a:gd name="T98" fmla="*/ 0 w 347"/>
                <a:gd name="T99" fmla="*/ 0 h 674"/>
                <a:gd name="T100" fmla="*/ 0 w 347"/>
                <a:gd name="T101" fmla="*/ 0 h 674"/>
                <a:gd name="T102" fmla="*/ 0 w 347"/>
                <a:gd name="T103" fmla="*/ 0 h 674"/>
                <a:gd name="T104" fmla="*/ 0 w 347"/>
                <a:gd name="T105" fmla="*/ 0 h 674"/>
                <a:gd name="T106" fmla="*/ 0 w 347"/>
                <a:gd name="T107" fmla="*/ 0 h 674"/>
                <a:gd name="T108" fmla="*/ 0 w 347"/>
                <a:gd name="T109" fmla="*/ 0 h 674"/>
                <a:gd name="T110" fmla="*/ 0 w 347"/>
                <a:gd name="T111" fmla="*/ 0 h 674"/>
                <a:gd name="T112" fmla="*/ 0 w 347"/>
                <a:gd name="T113" fmla="*/ 0 h 674"/>
                <a:gd name="T114" fmla="*/ 0 w 347"/>
                <a:gd name="T115" fmla="*/ 0 h 674"/>
                <a:gd name="T116" fmla="*/ 0 w 347"/>
                <a:gd name="T117" fmla="*/ 0 h 674"/>
                <a:gd name="T118" fmla="*/ 0 w 347"/>
                <a:gd name="T119" fmla="*/ 0 h 674"/>
                <a:gd name="T120" fmla="*/ 0 w 347"/>
                <a:gd name="T121" fmla="*/ 0 h 6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7"/>
                <a:gd name="T184" fmla="*/ 0 h 674"/>
                <a:gd name="T185" fmla="*/ 347 w 347"/>
                <a:gd name="T186" fmla="*/ 674 h 6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7" h="674">
                  <a:moveTo>
                    <a:pt x="23" y="0"/>
                  </a:moveTo>
                  <a:lnTo>
                    <a:pt x="30" y="4"/>
                  </a:lnTo>
                  <a:lnTo>
                    <a:pt x="42" y="8"/>
                  </a:lnTo>
                  <a:lnTo>
                    <a:pt x="58" y="14"/>
                  </a:lnTo>
                  <a:lnTo>
                    <a:pt x="77" y="21"/>
                  </a:lnTo>
                  <a:lnTo>
                    <a:pt x="98" y="30"/>
                  </a:lnTo>
                  <a:lnTo>
                    <a:pt x="121" y="40"/>
                  </a:lnTo>
                  <a:lnTo>
                    <a:pt x="146" y="50"/>
                  </a:lnTo>
                  <a:lnTo>
                    <a:pt x="172" y="61"/>
                  </a:lnTo>
                  <a:lnTo>
                    <a:pt x="197" y="73"/>
                  </a:lnTo>
                  <a:lnTo>
                    <a:pt x="221" y="85"/>
                  </a:lnTo>
                  <a:lnTo>
                    <a:pt x="244" y="96"/>
                  </a:lnTo>
                  <a:lnTo>
                    <a:pt x="265" y="108"/>
                  </a:lnTo>
                  <a:lnTo>
                    <a:pt x="284" y="119"/>
                  </a:lnTo>
                  <a:lnTo>
                    <a:pt x="301" y="130"/>
                  </a:lnTo>
                  <a:lnTo>
                    <a:pt x="313" y="140"/>
                  </a:lnTo>
                  <a:lnTo>
                    <a:pt x="320" y="150"/>
                  </a:lnTo>
                  <a:lnTo>
                    <a:pt x="329" y="184"/>
                  </a:lnTo>
                  <a:lnTo>
                    <a:pt x="337" y="238"/>
                  </a:lnTo>
                  <a:lnTo>
                    <a:pt x="342" y="306"/>
                  </a:lnTo>
                  <a:lnTo>
                    <a:pt x="346" y="380"/>
                  </a:lnTo>
                  <a:lnTo>
                    <a:pt x="347" y="452"/>
                  </a:lnTo>
                  <a:lnTo>
                    <a:pt x="345" y="515"/>
                  </a:lnTo>
                  <a:lnTo>
                    <a:pt x="340" y="559"/>
                  </a:lnTo>
                  <a:lnTo>
                    <a:pt x="333" y="578"/>
                  </a:lnTo>
                  <a:lnTo>
                    <a:pt x="340" y="674"/>
                  </a:lnTo>
                  <a:lnTo>
                    <a:pt x="333" y="674"/>
                  </a:lnTo>
                  <a:lnTo>
                    <a:pt x="323" y="578"/>
                  </a:lnTo>
                  <a:lnTo>
                    <a:pt x="313" y="563"/>
                  </a:lnTo>
                  <a:lnTo>
                    <a:pt x="306" y="525"/>
                  </a:lnTo>
                  <a:lnTo>
                    <a:pt x="302" y="467"/>
                  </a:lnTo>
                  <a:lnTo>
                    <a:pt x="300" y="399"/>
                  </a:lnTo>
                  <a:lnTo>
                    <a:pt x="298" y="329"/>
                  </a:lnTo>
                  <a:lnTo>
                    <a:pt x="294" y="266"/>
                  </a:lnTo>
                  <a:lnTo>
                    <a:pt x="288" y="217"/>
                  </a:lnTo>
                  <a:lnTo>
                    <a:pt x="278" y="189"/>
                  </a:lnTo>
                  <a:lnTo>
                    <a:pt x="272" y="184"/>
                  </a:lnTo>
                  <a:lnTo>
                    <a:pt x="262" y="177"/>
                  </a:lnTo>
                  <a:lnTo>
                    <a:pt x="248" y="169"/>
                  </a:lnTo>
                  <a:lnTo>
                    <a:pt x="232" y="160"/>
                  </a:lnTo>
                  <a:lnTo>
                    <a:pt x="213" y="150"/>
                  </a:lnTo>
                  <a:lnTo>
                    <a:pt x="192" y="139"/>
                  </a:lnTo>
                  <a:lnTo>
                    <a:pt x="170" y="129"/>
                  </a:lnTo>
                  <a:lnTo>
                    <a:pt x="146" y="117"/>
                  </a:lnTo>
                  <a:lnTo>
                    <a:pt x="123" y="106"/>
                  </a:lnTo>
                  <a:lnTo>
                    <a:pt x="100" y="96"/>
                  </a:lnTo>
                  <a:lnTo>
                    <a:pt x="79" y="85"/>
                  </a:lnTo>
                  <a:lnTo>
                    <a:pt x="58" y="75"/>
                  </a:lnTo>
                  <a:lnTo>
                    <a:pt x="39" y="66"/>
                  </a:lnTo>
                  <a:lnTo>
                    <a:pt x="22" y="58"/>
                  </a:lnTo>
                  <a:lnTo>
                    <a:pt x="9" y="51"/>
                  </a:lnTo>
                  <a:lnTo>
                    <a:pt x="0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7" y="35"/>
                  </a:lnTo>
                  <a:lnTo>
                    <a:pt x="21" y="29"/>
                  </a:lnTo>
                  <a:lnTo>
                    <a:pt x="24" y="23"/>
                  </a:lnTo>
                  <a:lnTo>
                    <a:pt x="25" y="15"/>
                  </a:lnTo>
                  <a:lnTo>
                    <a:pt x="25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6" name="Freeform 126"/>
            <p:cNvSpPr>
              <a:spLocks/>
            </p:cNvSpPr>
            <p:nvPr/>
          </p:nvSpPr>
          <p:spPr bwMode="auto">
            <a:xfrm>
              <a:off x="3166" y="2515"/>
              <a:ext cx="74" cy="59"/>
            </a:xfrm>
            <a:custGeom>
              <a:avLst/>
              <a:gdLst>
                <a:gd name="T0" fmla="*/ 0 w 442"/>
                <a:gd name="T1" fmla="*/ 0 h 412"/>
                <a:gd name="T2" fmla="*/ 0 w 442"/>
                <a:gd name="T3" fmla="*/ 0 h 412"/>
                <a:gd name="T4" fmla="*/ 0 w 442"/>
                <a:gd name="T5" fmla="*/ 0 h 412"/>
                <a:gd name="T6" fmla="*/ 0 w 442"/>
                <a:gd name="T7" fmla="*/ 0 h 412"/>
                <a:gd name="T8" fmla="*/ 0 w 442"/>
                <a:gd name="T9" fmla="*/ 0 h 412"/>
                <a:gd name="T10" fmla="*/ 0 w 442"/>
                <a:gd name="T11" fmla="*/ 0 h 412"/>
                <a:gd name="T12" fmla="*/ 0 w 442"/>
                <a:gd name="T13" fmla="*/ 0 h 412"/>
                <a:gd name="T14" fmla="*/ 0 w 442"/>
                <a:gd name="T15" fmla="*/ 0 h 412"/>
                <a:gd name="T16" fmla="*/ 0 w 442"/>
                <a:gd name="T17" fmla="*/ 0 h 412"/>
                <a:gd name="T18" fmla="*/ 0 w 442"/>
                <a:gd name="T19" fmla="*/ 0 h 412"/>
                <a:gd name="T20" fmla="*/ 0 w 442"/>
                <a:gd name="T21" fmla="*/ 0 h 412"/>
                <a:gd name="T22" fmla="*/ 0 w 442"/>
                <a:gd name="T23" fmla="*/ 0 h 412"/>
                <a:gd name="T24" fmla="*/ 0 w 442"/>
                <a:gd name="T25" fmla="*/ 0 h 412"/>
                <a:gd name="T26" fmla="*/ 0 w 442"/>
                <a:gd name="T27" fmla="*/ 0 h 412"/>
                <a:gd name="T28" fmla="*/ 0 w 442"/>
                <a:gd name="T29" fmla="*/ 0 h 412"/>
                <a:gd name="T30" fmla="*/ 0 w 442"/>
                <a:gd name="T31" fmla="*/ 0 h 412"/>
                <a:gd name="T32" fmla="*/ 0 w 442"/>
                <a:gd name="T33" fmla="*/ 0 h 412"/>
                <a:gd name="T34" fmla="*/ 0 w 442"/>
                <a:gd name="T35" fmla="*/ 0 h 412"/>
                <a:gd name="T36" fmla="*/ 0 w 442"/>
                <a:gd name="T37" fmla="*/ 0 h 412"/>
                <a:gd name="T38" fmla="*/ 0 w 442"/>
                <a:gd name="T39" fmla="*/ 0 h 412"/>
                <a:gd name="T40" fmla="*/ 0 w 442"/>
                <a:gd name="T41" fmla="*/ 0 h 412"/>
                <a:gd name="T42" fmla="*/ 0 w 442"/>
                <a:gd name="T43" fmla="*/ 0 h 412"/>
                <a:gd name="T44" fmla="*/ 0 w 442"/>
                <a:gd name="T45" fmla="*/ 0 h 412"/>
                <a:gd name="T46" fmla="*/ 0 w 442"/>
                <a:gd name="T47" fmla="*/ 0 h 412"/>
                <a:gd name="T48" fmla="*/ 0 w 442"/>
                <a:gd name="T49" fmla="*/ 0 h 412"/>
                <a:gd name="T50" fmla="*/ 0 w 442"/>
                <a:gd name="T51" fmla="*/ 0 h 412"/>
                <a:gd name="T52" fmla="*/ 0 w 442"/>
                <a:gd name="T53" fmla="*/ 0 h 412"/>
                <a:gd name="T54" fmla="*/ 0 w 442"/>
                <a:gd name="T55" fmla="*/ 0 h 412"/>
                <a:gd name="T56" fmla="*/ 0 w 442"/>
                <a:gd name="T57" fmla="*/ 0 h 412"/>
                <a:gd name="T58" fmla="*/ 0 w 442"/>
                <a:gd name="T59" fmla="*/ 0 h 412"/>
                <a:gd name="T60" fmla="*/ 0 w 442"/>
                <a:gd name="T61" fmla="*/ 0 h 412"/>
                <a:gd name="T62" fmla="*/ 0 w 442"/>
                <a:gd name="T63" fmla="*/ 0 h 412"/>
                <a:gd name="T64" fmla="*/ 0 w 442"/>
                <a:gd name="T65" fmla="*/ 0 h 412"/>
                <a:gd name="T66" fmla="*/ 0 w 442"/>
                <a:gd name="T67" fmla="*/ 0 h 412"/>
                <a:gd name="T68" fmla="*/ 0 w 442"/>
                <a:gd name="T69" fmla="*/ 0 h 412"/>
                <a:gd name="T70" fmla="*/ 0 w 442"/>
                <a:gd name="T71" fmla="*/ 0 h 412"/>
                <a:gd name="T72" fmla="*/ 0 w 442"/>
                <a:gd name="T73" fmla="*/ 0 h 412"/>
                <a:gd name="T74" fmla="*/ 0 w 442"/>
                <a:gd name="T75" fmla="*/ 0 h 412"/>
                <a:gd name="T76" fmla="*/ 0 w 442"/>
                <a:gd name="T77" fmla="*/ 0 h 412"/>
                <a:gd name="T78" fmla="*/ 0 w 442"/>
                <a:gd name="T79" fmla="*/ 0 h 412"/>
                <a:gd name="T80" fmla="*/ 0 w 442"/>
                <a:gd name="T81" fmla="*/ 0 h 412"/>
                <a:gd name="T82" fmla="*/ 0 w 442"/>
                <a:gd name="T83" fmla="*/ 0 h 412"/>
                <a:gd name="T84" fmla="*/ 0 w 442"/>
                <a:gd name="T85" fmla="*/ 0 h 412"/>
                <a:gd name="T86" fmla="*/ 0 w 442"/>
                <a:gd name="T87" fmla="*/ 0 h 412"/>
                <a:gd name="T88" fmla="*/ 0 w 442"/>
                <a:gd name="T89" fmla="*/ 0 h 412"/>
                <a:gd name="T90" fmla="*/ 0 w 442"/>
                <a:gd name="T91" fmla="*/ 0 h 412"/>
                <a:gd name="T92" fmla="*/ 0 w 442"/>
                <a:gd name="T93" fmla="*/ 0 h 412"/>
                <a:gd name="T94" fmla="*/ 0 w 442"/>
                <a:gd name="T95" fmla="*/ 0 h 412"/>
                <a:gd name="T96" fmla="*/ 0 w 442"/>
                <a:gd name="T97" fmla="*/ 0 h 412"/>
                <a:gd name="T98" fmla="*/ 0 w 442"/>
                <a:gd name="T99" fmla="*/ 0 h 412"/>
                <a:gd name="T100" fmla="*/ 0 w 442"/>
                <a:gd name="T101" fmla="*/ 0 h 412"/>
                <a:gd name="T102" fmla="*/ 0 w 442"/>
                <a:gd name="T103" fmla="*/ 0 h 412"/>
                <a:gd name="T104" fmla="*/ 0 w 442"/>
                <a:gd name="T105" fmla="*/ 0 h 412"/>
                <a:gd name="T106" fmla="*/ 0 w 442"/>
                <a:gd name="T107" fmla="*/ 0 h 412"/>
                <a:gd name="T108" fmla="*/ 0 w 442"/>
                <a:gd name="T109" fmla="*/ 0 h 412"/>
                <a:gd name="T110" fmla="*/ 0 w 442"/>
                <a:gd name="T111" fmla="*/ 0 h 412"/>
                <a:gd name="T112" fmla="*/ 0 w 442"/>
                <a:gd name="T113" fmla="*/ 0 h 4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2"/>
                <a:gd name="T172" fmla="*/ 0 h 412"/>
                <a:gd name="T173" fmla="*/ 442 w 442"/>
                <a:gd name="T174" fmla="*/ 412 h 4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2" h="412">
                  <a:moveTo>
                    <a:pt x="0" y="98"/>
                  </a:moveTo>
                  <a:lnTo>
                    <a:pt x="4" y="102"/>
                  </a:lnTo>
                  <a:lnTo>
                    <a:pt x="11" y="112"/>
                  </a:lnTo>
                  <a:lnTo>
                    <a:pt x="14" y="128"/>
                  </a:lnTo>
                  <a:lnTo>
                    <a:pt x="6" y="147"/>
                  </a:lnTo>
                  <a:lnTo>
                    <a:pt x="16" y="145"/>
                  </a:lnTo>
                  <a:lnTo>
                    <a:pt x="30" y="140"/>
                  </a:lnTo>
                  <a:lnTo>
                    <a:pt x="47" y="135"/>
                  </a:lnTo>
                  <a:lnTo>
                    <a:pt x="66" y="128"/>
                  </a:lnTo>
                  <a:lnTo>
                    <a:pt x="88" y="121"/>
                  </a:lnTo>
                  <a:lnTo>
                    <a:pt x="111" y="112"/>
                  </a:lnTo>
                  <a:lnTo>
                    <a:pt x="134" y="105"/>
                  </a:lnTo>
                  <a:lnTo>
                    <a:pt x="160" y="96"/>
                  </a:lnTo>
                  <a:lnTo>
                    <a:pt x="184" y="88"/>
                  </a:lnTo>
                  <a:lnTo>
                    <a:pt x="207" y="80"/>
                  </a:lnTo>
                  <a:lnTo>
                    <a:pt x="229" y="72"/>
                  </a:lnTo>
                  <a:lnTo>
                    <a:pt x="250" y="67"/>
                  </a:lnTo>
                  <a:lnTo>
                    <a:pt x="269" y="61"/>
                  </a:lnTo>
                  <a:lnTo>
                    <a:pt x="284" y="58"/>
                  </a:lnTo>
                  <a:lnTo>
                    <a:pt x="296" y="57"/>
                  </a:lnTo>
                  <a:lnTo>
                    <a:pt x="304" y="57"/>
                  </a:lnTo>
                  <a:lnTo>
                    <a:pt x="317" y="70"/>
                  </a:lnTo>
                  <a:lnTo>
                    <a:pt x="330" y="101"/>
                  </a:lnTo>
                  <a:lnTo>
                    <a:pt x="343" y="145"/>
                  </a:lnTo>
                  <a:lnTo>
                    <a:pt x="357" y="194"/>
                  </a:lnTo>
                  <a:lnTo>
                    <a:pt x="370" y="242"/>
                  </a:lnTo>
                  <a:lnTo>
                    <a:pt x="384" y="285"/>
                  </a:lnTo>
                  <a:lnTo>
                    <a:pt x="397" y="313"/>
                  </a:lnTo>
                  <a:lnTo>
                    <a:pt x="408" y="323"/>
                  </a:lnTo>
                  <a:lnTo>
                    <a:pt x="433" y="412"/>
                  </a:lnTo>
                  <a:lnTo>
                    <a:pt x="442" y="410"/>
                  </a:lnTo>
                  <a:lnTo>
                    <a:pt x="416" y="322"/>
                  </a:lnTo>
                  <a:lnTo>
                    <a:pt x="422" y="307"/>
                  </a:lnTo>
                  <a:lnTo>
                    <a:pt x="419" y="272"/>
                  </a:lnTo>
                  <a:lnTo>
                    <a:pt x="410" y="223"/>
                  </a:lnTo>
                  <a:lnTo>
                    <a:pt x="396" y="168"/>
                  </a:lnTo>
                  <a:lnTo>
                    <a:pt x="378" y="112"/>
                  </a:lnTo>
                  <a:lnTo>
                    <a:pt x="358" y="62"/>
                  </a:lnTo>
                  <a:lnTo>
                    <a:pt x="337" y="24"/>
                  </a:lnTo>
                  <a:lnTo>
                    <a:pt x="317" y="4"/>
                  </a:lnTo>
                  <a:lnTo>
                    <a:pt x="305" y="0"/>
                  </a:lnTo>
                  <a:lnTo>
                    <a:pt x="289" y="0"/>
                  </a:lnTo>
                  <a:lnTo>
                    <a:pt x="269" y="3"/>
                  </a:lnTo>
                  <a:lnTo>
                    <a:pt x="245" y="8"/>
                  </a:lnTo>
                  <a:lnTo>
                    <a:pt x="221" y="15"/>
                  </a:lnTo>
                  <a:lnTo>
                    <a:pt x="194" y="22"/>
                  </a:lnTo>
                  <a:lnTo>
                    <a:pt x="167" y="31"/>
                  </a:lnTo>
                  <a:lnTo>
                    <a:pt x="139" y="41"/>
                  </a:lnTo>
                  <a:lnTo>
                    <a:pt x="112" y="51"/>
                  </a:lnTo>
                  <a:lnTo>
                    <a:pt x="87" y="61"/>
                  </a:lnTo>
                  <a:lnTo>
                    <a:pt x="64" y="71"/>
                  </a:lnTo>
                  <a:lnTo>
                    <a:pt x="43" y="79"/>
                  </a:lnTo>
                  <a:lnTo>
                    <a:pt x="25" y="87"/>
                  </a:lnTo>
                  <a:lnTo>
                    <a:pt x="11" y="92"/>
                  </a:lnTo>
                  <a:lnTo>
                    <a:pt x="3" y="9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7" name="Freeform 127"/>
            <p:cNvSpPr>
              <a:spLocks/>
            </p:cNvSpPr>
            <p:nvPr/>
          </p:nvSpPr>
          <p:spPr bwMode="auto">
            <a:xfrm>
              <a:off x="3163" y="2458"/>
              <a:ext cx="59" cy="65"/>
            </a:xfrm>
            <a:custGeom>
              <a:avLst/>
              <a:gdLst>
                <a:gd name="T0" fmla="*/ 0 w 357"/>
                <a:gd name="T1" fmla="*/ 0 h 457"/>
                <a:gd name="T2" fmla="*/ 0 w 357"/>
                <a:gd name="T3" fmla="*/ 0 h 457"/>
                <a:gd name="T4" fmla="*/ 0 w 357"/>
                <a:gd name="T5" fmla="*/ 0 h 457"/>
                <a:gd name="T6" fmla="*/ 0 w 357"/>
                <a:gd name="T7" fmla="*/ 0 h 457"/>
                <a:gd name="T8" fmla="*/ 0 w 357"/>
                <a:gd name="T9" fmla="*/ 0 h 457"/>
                <a:gd name="T10" fmla="*/ 0 w 357"/>
                <a:gd name="T11" fmla="*/ 0 h 457"/>
                <a:gd name="T12" fmla="*/ 0 w 357"/>
                <a:gd name="T13" fmla="*/ 0 h 457"/>
                <a:gd name="T14" fmla="*/ 0 w 357"/>
                <a:gd name="T15" fmla="*/ 0 h 457"/>
                <a:gd name="T16" fmla="*/ 0 w 357"/>
                <a:gd name="T17" fmla="*/ 0 h 457"/>
                <a:gd name="T18" fmla="*/ 0 w 357"/>
                <a:gd name="T19" fmla="*/ 0 h 457"/>
                <a:gd name="T20" fmla="*/ 0 w 357"/>
                <a:gd name="T21" fmla="*/ 0 h 457"/>
                <a:gd name="T22" fmla="*/ 0 w 357"/>
                <a:gd name="T23" fmla="*/ 0 h 457"/>
                <a:gd name="T24" fmla="*/ 0 w 357"/>
                <a:gd name="T25" fmla="*/ 0 h 457"/>
                <a:gd name="T26" fmla="*/ 0 w 357"/>
                <a:gd name="T27" fmla="*/ 0 h 457"/>
                <a:gd name="T28" fmla="*/ 0 w 357"/>
                <a:gd name="T29" fmla="*/ 0 h 457"/>
                <a:gd name="T30" fmla="*/ 0 w 357"/>
                <a:gd name="T31" fmla="*/ 0 h 457"/>
                <a:gd name="T32" fmla="*/ 0 w 357"/>
                <a:gd name="T33" fmla="*/ 0 h 457"/>
                <a:gd name="T34" fmla="*/ 0 w 357"/>
                <a:gd name="T35" fmla="*/ 0 h 457"/>
                <a:gd name="T36" fmla="*/ 0 w 357"/>
                <a:gd name="T37" fmla="*/ 0 h 457"/>
                <a:gd name="T38" fmla="*/ 0 w 357"/>
                <a:gd name="T39" fmla="*/ 0 h 457"/>
                <a:gd name="T40" fmla="*/ 0 w 357"/>
                <a:gd name="T41" fmla="*/ 0 h 457"/>
                <a:gd name="T42" fmla="*/ 0 w 357"/>
                <a:gd name="T43" fmla="*/ 0 h 457"/>
                <a:gd name="T44" fmla="*/ 0 w 357"/>
                <a:gd name="T45" fmla="*/ 0 h 457"/>
                <a:gd name="T46" fmla="*/ 0 w 357"/>
                <a:gd name="T47" fmla="*/ 0 h 457"/>
                <a:gd name="T48" fmla="*/ 0 w 357"/>
                <a:gd name="T49" fmla="*/ 0 h 457"/>
                <a:gd name="T50" fmla="*/ 0 w 357"/>
                <a:gd name="T51" fmla="*/ 0 h 457"/>
                <a:gd name="T52" fmla="*/ 0 w 357"/>
                <a:gd name="T53" fmla="*/ 0 h 457"/>
                <a:gd name="T54" fmla="*/ 0 w 357"/>
                <a:gd name="T55" fmla="*/ 0 h 457"/>
                <a:gd name="T56" fmla="*/ 0 w 357"/>
                <a:gd name="T57" fmla="*/ 0 h 457"/>
                <a:gd name="T58" fmla="*/ 0 w 357"/>
                <a:gd name="T59" fmla="*/ 0 h 457"/>
                <a:gd name="T60" fmla="*/ 0 w 357"/>
                <a:gd name="T61" fmla="*/ 0 h 457"/>
                <a:gd name="T62" fmla="*/ 0 w 357"/>
                <a:gd name="T63" fmla="*/ 0 h 457"/>
                <a:gd name="T64" fmla="*/ 0 w 357"/>
                <a:gd name="T65" fmla="*/ 0 h 457"/>
                <a:gd name="T66" fmla="*/ 0 w 357"/>
                <a:gd name="T67" fmla="*/ 0 h 457"/>
                <a:gd name="T68" fmla="*/ 0 w 357"/>
                <a:gd name="T69" fmla="*/ 0 h 457"/>
                <a:gd name="T70" fmla="*/ 0 w 357"/>
                <a:gd name="T71" fmla="*/ 0 h 457"/>
                <a:gd name="T72" fmla="*/ 0 w 357"/>
                <a:gd name="T73" fmla="*/ 0 h 457"/>
                <a:gd name="T74" fmla="*/ 0 w 357"/>
                <a:gd name="T75" fmla="*/ 0 h 457"/>
                <a:gd name="T76" fmla="*/ 0 w 357"/>
                <a:gd name="T77" fmla="*/ 0 h 457"/>
                <a:gd name="T78" fmla="*/ 0 w 357"/>
                <a:gd name="T79" fmla="*/ 0 h 457"/>
                <a:gd name="T80" fmla="*/ 0 w 357"/>
                <a:gd name="T81" fmla="*/ 0 h 457"/>
                <a:gd name="T82" fmla="*/ 0 w 357"/>
                <a:gd name="T83" fmla="*/ 0 h 457"/>
                <a:gd name="T84" fmla="*/ 0 w 357"/>
                <a:gd name="T85" fmla="*/ 0 h 457"/>
                <a:gd name="T86" fmla="*/ 0 w 357"/>
                <a:gd name="T87" fmla="*/ 0 h 457"/>
                <a:gd name="T88" fmla="*/ 0 w 357"/>
                <a:gd name="T89" fmla="*/ 0 h 457"/>
                <a:gd name="T90" fmla="*/ 0 w 357"/>
                <a:gd name="T91" fmla="*/ 0 h 457"/>
                <a:gd name="T92" fmla="*/ 0 w 357"/>
                <a:gd name="T93" fmla="*/ 0 h 457"/>
                <a:gd name="T94" fmla="*/ 0 w 357"/>
                <a:gd name="T95" fmla="*/ 0 h 457"/>
                <a:gd name="T96" fmla="*/ 0 w 357"/>
                <a:gd name="T97" fmla="*/ 0 h 457"/>
                <a:gd name="T98" fmla="*/ 0 w 357"/>
                <a:gd name="T99" fmla="*/ 0 h 457"/>
                <a:gd name="T100" fmla="*/ 0 w 357"/>
                <a:gd name="T101" fmla="*/ 0 h 457"/>
                <a:gd name="T102" fmla="*/ 0 w 357"/>
                <a:gd name="T103" fmla="*/ 0 h 457"/>
                <a:gd name="T104" fmla="*/ 0 w 357"/>
                <a:gd name="T105" fmla="*/ 0 h 457"/>
                <a:gd name="T106" fmla="*/ 0 w 357"/>
                <a:gd name="T107" fmla="*/ 0 h 457"/>
                <a:gd name="T108" fmla="*/ 0 w 357"/>
                <a:gd name="T109" fmla="*/ 0 h 457"/>
                <a:gd name="T110" fmla="*/ 0 w 357"/>
                <a:gd name="T111" fmla="*/ 0 h 457"/>
                <a:gd name="T112" fmla="*/ 0 w 357"/>
                <a:gd name="T113" fmla="*/ 0 h 4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7"/>
                <a:gd name="T172" fmla="*/ 0 h 457"/>
                <a:gd name="T173" fmla="*/ 357 w 357"/>
                <a:gd name="T174" fmla="*/ 457 h 4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7" h="457">
                  <a:moveTo>
                    <a:pt x="16" y="457"/>
                  </a:moveTo>
                  <a:lnTo>
                    <a:pt x="17" y="444"/>
                  </a:lnTo>
                  <a:lnTo>
                    <a:pt x="14" y="433"/>
                  </a:lnTo>
                  <a:lnTo>
                    <a:pt x="9" y="424"/>
                  </a:lnTo>
                  <a:lnTo>
                    <a:pt x="0" y="418"/>
                  </a:lnTo>
                  <a:lnTo>
                    <a:pt x="7" y="415"/>
                  </a:lnTo>
                  <a:lnTo>
                    <a:pt x="18" y="410"/>
                  </a:lnTo>
                  <a:lnTo>
                    <a:pt x="31" y="405"/>
                  </a:lnTo>
                  <a:lnTo>
                    <a:pt x="48" y="398"/>
                  </a:lnTo>
                  <a:lnTo>
                    <a:pt x="66" y="389"/>
                  </a:lnTo>
                  <a:lnTo>
                    <a:pt x="86" y="380"/>
                  </a:lnTo>
                  <a:lnTo>
                    <a:pt x="106" y="371"/>
                  </a:lnTo>
                  <a:lnTo>
                    <a:pt x="127" y="361"/>
                  </a:lnTo>
                  <a:lnTo>
                    <a:pt x="148" y="351"/>
                  </a:lnTo>
                  <a:lnTo>
                    <a:pt x="169" y="341"/>
                  </a:lnTo>
                  <a:lnTo>
                    <a:pt x="188" y="330"/>
                  </a:lnTo>
                  <a:lnTo>
                    <a:pt x="205" y="321"/>
                  </a:lnTo>
                  <a:lnTo>
                    <a:pt x="219" y="311"/>
                  </a:lnTo>
                  <a:lnTo>
                    <a:pt x="231" y="302"/>
                  </a:lnTo>
                  <a:lnTo>
                    <a:pt x="239" y="295"/>
                  </a:lnTo>
                  <a:lnTo>
                    <a:pt x="244" y="288"/>
                  </a:lnTo>
                  <a:lnTo>
                    <a:pt x="249" y="270"/>
                  </a:lnTo>
                  <a:lnTo>
                    <a:pt x="254" y="243"/>
                  </a:lnTo>
                  <a:lnTo>
                    <a:pt x="260" y="212"/>
                  </a:lnTo>
                  <a:lnTo>
                    <a:pt x="267" y="177"/>
                  </a:lnTo>
                  <a:lnTo>
                    <a:pt x="275" y="144"/>
                  </a:lnTo>
                  <a:lnTo>
                    <a:pt x="283" y="115"/>
                  </a:lnTo>
                  <a:lnTo>
                    <a:pt x="293" y="92"/>
                  </a:lnTo>
                  <a:lnTo>
                    <a:pt x="303" y="80"/>
                  </a:lnTo>
                  <a:lnTo>
                    <a:pt x="350" y="0"/>
                  </a:lnTo>
                  <a:lnTo>
                    <a:pt x="357" y="5"/>
                  </a:lnTo>
                  <a:lnTo>
                    <a:pt x="313" y="80"/>
                  </a:lnTo>
                  <a:lnTo>
                    <a:pt x="322" y="89"/>
                  </a:lnTo>
                  <a:lnTo>
                    <a:pt x="325" y="115"/>
                  </a:lnTo>
                  <a:lnTo>
                    <a:pt x="323" y="149"/>
                  </a:lnTo>
                  <a:lnTo>
                    <a:pt x="317" y="190"/>
                  </a:lnTo>
                  <a:lnTo>
                    <a:pt x="308" y="233"/>
                  </a:lnTo>
                  <a:lnTo>
                    <a:pt x="299" y="272"/>
                  </a:lnTo>
                  <a:lnTo>
                    <a:pt x="289" y="302"/>
                  </a:lnTo>
                  <a:lnTo>
                    <a:pt x="279" y="320"/>
                  </a:lnTo>
                  <a:lnTo>
                    <a:pt x="273" y="326"/>
                  </a:lnTo>
                  <a:lnTo>
                    <a:pt x="263" y="333"/>
                  </a:lnTo>
                  <a:lnTo>
                    <a:pt x="250" y="342"/>
                  </a:lnTo>
                  <a:lnTo>
                    <a:pt x="233" y="352"/>
                  </a:lnTo>
                  <a:lnTo>
                    <a:pt x="215" y="362"/>
                  </a:lnTo>
                  <a:lnTo>
                    <a:pt x="194" y="373"/>
                  </a:lnTo>
                  <a:lnTo>
                    <a:pt x="172" y="386"/>
                  </a:lnTo>
                  <a:lnTo>
                    <a:pt x="148" y="397"/>
                  </a:lnTo>
                  <a:lnTo>
                    <a:pt x="126" y="409"/>
                  </a:lnTo>
                  <a:lnTo>
                    <a:pt x="104" y="419"/>
                  </a:lnTo>
                  <a:lnTo>
                    <a:pt x="83" y="429"/>
                  </a:lnTo>
                  <a:lnTo>
                    <a:pt x="64" y="438"/>
                  </a:lnTo>
                  <a:lnTo>
                    <a:pt x="47" y="446"/>
                  </a:lnTo>
                  <a:lnTo>
                    <a:pt x="32" y="451"/>
                  </a:lnTo>
                  <a:lnTo>
                    <a:pt x="22" y="456"/>
                  </a:lnTo>
                  <a:lnTo>
                    <a:pt x="16" y="45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8" name="Freeform 128"/>
            <p:cNvSpPr>
              <a:spLocks/>
            </p:cNvSpPr>
            <p:nvPr/>
          </p:nvSpPr>
          <p:spPr bwMode="auto">
            <a:xfrm>
              <a:off x="3078" y="2390"/>
              <a:ext cx="21" cy="66"/>
            </a:xfrm>
            <a:custGeom>
              <a:avLst/>
              <a:gdLst>
                <a:gd name="T0" fmla="*/ 0 w 123"/>
                <a:gd name="T1" fmla="*/ 0 h 459"/>
                <a:gd name="T2" fmla="*/ 0 w 123"/>
                <a:gd name="T3" fmla="*/ 0 h 459"/>
                <a:gd name="T4" fmla="*/ 0 w 123"/>
                <a:gd name="T5" fmla="*/ 0 h 459"/>
                <a:gd name="T6" fmla="*/ 0 w 123"/>
                <a:gd name="T7" fmla="*/ 0 h 459"/>
                <a:gd name="T8" fmla="*/ 0 w 123"/>
                <a:gd name="T9" fmla="*/ 0 h 459"/>
                <a:gd name="T10" fmla="*/ 0 w 123"/>
                <a:gd name="T11" fmla="*/ 0 h 459"/>
                <a:gd name="T12" fmla="*/ 0 w 123"/>
                <a:gd name="T13" fmla="*/ 0 h 459"/>
                <a:gd name="T14" fmla="*/ 0 w 123"/>
                <a:gd name="T15" fmla="*/ 0 h 459"/>
                <a:gd name="T16" fmla="*/ 0 w 123"/>
                <a:gd name="T17" fmla="*/ 0 h 459"/>
                <a:gd name="T18" fmla="*/ 0 w 123"/>
                <a:gd name="T19" fmla="*/ 0 h 459"/>
                <a:gd name="T20" fmla="*/ 0 w 123"/>
                <a:gd name="T21" fmla="*/ 0 h 459"/>
                <a:gd name="T22" fmla="*/ 0 w 123"/>
                <a:gd name="T23" fmla="*/ 0 h 459"/>
                <a:gd name="T24" fmla="*/ 0 w 123"/>
                <a:gd name="T25" fmla="*/ 0 h 459"/>
                <a:gd name="T26" fmla="*/ 0 w 123"/>
                <a:gd name="T27" fmla="*/ 0 h 459"/>
                <a:gd name="T28" fmla="*/ 0 w 123"/>
                <a:gd name="T29" fmla="*/ 0 h 459"/>
                <a:gd name="T30" fmla="*/ 0 w 123"/>
                <a:gd name="T31" fmla="*/ 0 h 459"/>
                <a:gd name="T32" fmla="*/ 0 w 123"/>
                <a:gd name="T33" fmla="*/ 0 h 459"/>
                <a:gd name="T34" fmla="*/ 0 w 123"/>
                <a:gd name="T35" fmla="*/ 0 h 459"/>
                <a:gd name="T36" fmla="*/ 0 w 123"/>
                <a:gd name="T37" fmla="*/ 0 h 459"/>
                <a:gd name="T38" fmla="*/ 0 w 123"/>
                <a:gd name="T39" fmla="*/ 0 h 459"/>
                <a:gd name="T40" fmla="*/ 0 w 123"/>
                <a:gd name="T41" fmla="*/ 0 h 459"/>
                <a:gd name="T42" fmla="*/ 0 w 123"/>
                <a:gd name="T43" fmla="*/ 0 h 459"/>
                <a:gd name="T44" fmla="*/ 0 w 123"/>
                <a:gd name="T45" fmla="*/ 0 h 459"/>
                <a:gd name="T46" fmla="*/ 0 w 123"/>
                <a:gd name="T47" fmla="*/ 0 h 459"/>
                <a:gd name="T48" fmla="*/ 0 w 123"/>
                <a:gd name="T49" fmla="*/ 0 h 459"/>
                <a:gd name="T50" fmla="*/ 0 w 123"/>
                <a:gd name="T51" fmla="*/ 0 h 459"/>
                <a:gd name="T52" fmla="*/ 0 w 123"/>
                <a:gd name="T53" fmla="*/ 0 h 459"/>
                <a:gd name="T54" fmla="*/ 0 w 123"/>
                <a:gd name="T55" fmla="*/ 0 h 459"/>
                <a:gd name="T56" fmla="*/ 0 w 123"/>
                <a:gd name="T57" fmla="*/ 0 h 459"/>
                <a:gd name="T58" fmla="*/ 0 w 123"/>
                <a:gd name="T59" fmla="*/ 0 h 459"/>
                <a:gd name="T60" fmla="*/ 0 w 123"/>
                <a:gd name="T61" fmla="*/ 0 h 459"/>
                <a:gd name="T62" fmla="*/ 0 w 123"/>
                <a:gd name="T63" fmla="*/ 0 h 459"/>
                <a:gd name="T64" fmla="*/ 0 w 123"/>
                <a:gd name="T65" fmla="*/ 0 h 459"/>
                <a:gd name="T66" fmla="*/ 0 w 123"/>
                <a:gd name="T67" fmla="*/ 0 h 459"/>
                <a:gd name="T68" fmla="*/ 0 w 123"/>
                <a:gd name="T69" fmla="*/ 0 h 459"/>
                <a:gd name="T70" fmla="*/ 0 w 123"/>
                <a:gd name="T71" fmla="*/ 0 h 4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3"/>
                <a:gd name="T109" fmla="*/ 0 h 459"/>
                <a:gd name="T110" fmla="*/ 123 w 123"/>
                <a:gd name="T111" fmla="*/ 459 h 4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3" h="459">
                  <a:moveTo>
                    <a:pt x="109" y="459"/>
                  </a:moveTo>
                  <a:lnTo>
                    <a:pt x="107" y="456"/>
                  </a:lnTo>
                  <a:lnTo>
                    <a:pt x="101" y="450"/>
                  </a:lnTo>
                  <a:lnTo>
                    <a:pt x="92" y="439"/>
                  </a:lnTo>
                  <a:lnTo>
                    <a:pt x="82" y="424"/>
                  </a:lnTo>
                  <a:lnTo>
                    <a:pt x="68" y="405"/>
                  </a:lnTo>
                  <a:lnTo>
                    <a:pt x="55" y="383"/>
                  </a:lnTo>
                  <a:lnTo>
                    <a:pt x="42" y="356"/>
                  </a:lnTo>
                  <a:lnTo>
                    <a:pt x="29" y="328"/>
                  </a:lnTo>
                  <a:lnTo>
                    <a:pt x="18" y="295"/>
                  </a:lnTo>
                  <a:lnTo>
                    <a:pt x="9" y="260"/>
                  </a:lnTo>
                  <a:lnTo>
                    <a:pt x="3" y="222"/>
                  </a:lnTo>
                  <a:lnTo>
                    <a:pt x="0" y="182"/>
                  </a:lnTo>
                  <a:lnTo>
                    <a:pt x="2" y="140"/>
                  </a:lnTo>
                  <a:lnTo>
                    <a:pt x="9" y="96"/>
                  </a:lnTo>
                  <a:lnTo>
                    <a:pt x="22" y="49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6" y="49"/>
                  </a:lnTo>
                  <a:lnTo>
                    <a:pt x="23" y="96"/>
                  </a:lnTo>
                  <a:lnTo>
                    <a:pt x="17" y="140"/>
                  </a:lnTo>
                  <a:lnTo>
                    <a:pt x="15" y="182"/>
                  </a:lnTo>
                  <a:lnTo>
                    <a:pt x="17" y="222"/>
                  </a:lnTo>
                  <a:lnTo>
                    <a:pt x="23" y="260"/>
                  </a:lnTo>
                  <a:lnTo>
                    <a:pt x="32" y="295"/>
                  </a:lnTo>
                  <a:lnTo>
                    <a:pt x="44" y="328"/>
                  </a:lnTo>
                  <a:lnTo>
                    <a:pt x="56" y="356"/>
                  </a:lnTo>
                  <a:lnTo>
                    <a:pt x="69" y="383"/>
                  </a:lnTo>
                  <a:lnTo>
                    <a:pt x="83" y="405"/>
                  </a:lnTo>
                  <a:lnTo>
                    <a:pt x="96" y="424"/>
                  </a:lnTo>
                  <a:lnTo>
                    <a:pt x="107" y="439"/>
                  </a:lnTo>
                  <a:lnTo>
                    <a:pt x="115" y="450"/>
                  </a:lnTo>
                  <a:lnTo>
                    <a:pt x="121" y="456"/>
                  </a:lnTo>
                  <a:lnTo>
                    <a:pt x="123" y="459"/>
                  </a:lnTo>
                  <a:lnTo>
                    <a:pt x="109" y="45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89" name="Freeform 129"/>
            <p:cNvSpPr>
              <a:spLocks/>
            </p:cNvSpPr>
            <p:nvPr/>
          </p:nvSpPr>
          <p:spPr bwMode="auto">
            <a:xfrm>
              <a:off x="3145" y="2390"/>
              <a:ext cx="20" cy="66"/>
            </a:xfrm>
            <a:custGeom>
              <a:avLst/>
              <a:gdLst>
                <a:gd name="T0" fmla="*/ 0 w 120"/>
                <a:gd name="T1" fmla="*/ 0 h 459"/>
                <a:gd name="T2" fmla="*/ 0 w 120"/>
                <a:gd name="T3" fmla="*/ 0 h 459"/>
                <a:gd name="T4" fmla="*/ 0 w 120"/>
                <a:gd name="T5" fmla="*/ 0 h 459"/>
                <a:gd name="T6" fmla="*/ 0 w 120"/>
                <a:gd name="T7" fmla="*/ 0 h 459"/>
                <a:gd name="T8" fmla="*/ 0 w 120"/>
                <a:gd name="T9" fmla="*/ 0 h 459"/>
                <a:gd name="T10" fmla="*/ 0 w 120"/>
                <a:gd name="T11" fmla="*/ 0 h 459"/>
                <a:gd name="T12" fmla="*/ 0 w 120"/>
                <a:gd name="T13" fmla="*/ 0 h 459"/>
                <a:gd name="T14" fmla="*/ 0 w 120"/>
                <a:gd name="T15" fmla="*/ 0 h 459"/>
                <a:gd name="T16" fmla="*/ 0 w 120"/>
                <a:gd name="T17" fmla="*/ 0 h 459"/>
                <a:gd name="T18" fmla="*/ 0 w 120"/>
                <a:gd name="T19" fmla="*/ 0 h 459"/>
                <a:gd name="T20" fmla="*/ 0 w 120"/>
                <a:gd name="T21" fmla="*/ 0 h 459"/>
                <a:gd name="T22" fmla="*/ 0 w 120"/>
                <a:gd name="T23" fmla="*/ 0 h 459"/>
                <a:gd name="T24" fmla="*/ 0 w 120"/>
                <a:gd name="T25" fmla="*/ 0 h 459"/>
                <a:gd name="T26" fmla="*/ 0 w 120"/>
                <a:gd name="T27" fmla="*/ 0 h 459"/>
                <a:gd name="T28" fmla="*/ 0 w 120"/>
                <a:gd name="T29" fmla="*/ 0 h 459"/>
                <a:gd name="T30" fmla="*/ 0 w 120"/>
                <a:gd name="T31" fmla="*/ 0 h 459"/>
                <a:gd name="T32" fmla="*/ 0 w 120"/>
                <a:gd name="T33" fmla="*/ 0 h 459"/>
                <a:gd name="T34" fmla="*/ 0 w 120"/>
                <a:gd name="T35" fmla="*/ 0 h 459"/>
                <a:gd name="T36" fmla="*/ 0 w 120"/>
                <a:gd name="T37" fmla="*/ 0 h 459"/>
                <a:gd name="T38" fmla="*/ 0 w 120"/>
                <a:gd name="T39" fmla="*/ 0 h 459"/>
                <a:gd name="T40" fmla="*/ 0 w 120"/>
                <a:gd name="T41" fmla="*/ 0 h 459"/>
                <a:gd name="T42" fmla="*/ 0 w 120"/>
                <a:gd name="T43" fmla="*/ 0 h 459"/>
                <a:gd name="T44" fmla="*/ 0 w 120"/>
                <a:gd name="T45" fmla="*/ 0 h 459"/>
                <a:gd name="T46" fmla="*/ 0 w 120"/>
                <a:gd name="T47" fmla="*/ 0 h 459"/>
                <a:gd name="T48" fmla="*/ 0 w 120"/>
                <a:gd name="T49" fmla="*/ 0 h 459"/>
                <a:gd name="T50" fmla="*/ 0 w 120"/>
                <a:gd name="T51" fmla="*/ 0 h 459"/>
                <a:gd name="T52" fmla="*/ 0 w 120"/>
                <a:gd name="T53" fmla="*/ 0 h 459"/>
                <a:gd name="T54" fmla="*/ 0 w 120"/>
                <a:gd name="T55" fmla="*/ 0 h 459"/>
                <a:gd name="T56" fmla="*/ 0 w 120"/>
                <a:gd name="T57" fmla="*/ 0 h 459"/>
                <a:gd name="T58" fmla="*/ 0 w 120"/>
                <a:gd name="T59" fmla="*/ 0 h 459"/>
                <a:gd name="T60" fmla="*/ 0 w 120"/>
                <a:gd name="T61" fmla="*/ 0 h 459"/>
                <a:gd name="T62" fmla="*/ 0 w 120"/>
                <a:gd name="T63" fmla="*/ 0 h 459"/>
                <a:gd name="T64" fmla="*/ 0 w 120"/>
                <a:gd name="T65" fmla="*/ 0 h 459"/>
                <a:gd name="T66" fmla="*/ 0 w 120"/>
                <a:gd name="T67" fmla="*/ 0 h 459"/>
                <a:gd name="T68" fmla="*/ 0 w 120"/>
                <a:gd name="T69" fmla="*/ 0 h 4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"/>
                <a:gd name="T106" fmla="*/ 0 h 459"/>
                <a:gd name="T107" fmla="*/ 120 w 120"/>
                <a:gd name="T108" fmla="*/ 459 h 4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" h="459">
                  <a:moveTo>
                    <a:pt x="13" y="459"/>
                  </a:moveTo>
                  <a:lnTo>
                    <a:pt x="0" y="459"/>
                  </a:lnTo>
                  <a:lnTo>
                    <a:pt x="2" y="457"/>
                  </a:lnTo>
                  <a:lnTo>
                    <a:pt x="8" y="450"/>
                  </a:lnTo>
                  <a:lnTo>
                    <a:pt x="16" y="439"/>
                  </a:lnTo>
                  <a:lnTo>
                    <a:pt x="27" y="425"/>
                  </a:lnTo>
                  <a:lnTo>
                    <a:pt x="40" y="406"/>
                  </a:lnTo>
                  <a:lnTo>
                    <a:pt x="53" y="383"/>
                  </a:lnTo>
                  <a:lnTo>
                    <a:pt x="67" y="357"/>
                  </a:lnTo>
                  <a:lnTo>
                    <a:pt x="79" y="328"/>
                  </a:lnTo>
                  <a:lnTo>
                    <a:pt x="90" y="296"/>
                  </a:lnTo>
                  <a:lnTo>
                    <a:pt x="99" y="260"/>
                  </a:lnTo>
                  <a:lnTo>
                    <a:pt x="105" y="222"/>
                  </a:lnTo>
                  <a:lnTo>
                    <a:pt x="107" y="182"/>
                  </a:lnTo>
                  <a:lnTo>
                    <a:pt x="105" y="140"/>
                  </a:lnTo>
                  <a:lnTo>
                    <a:pt x="98" y="96"/>
                  </a:lnTo>
                  <a:lnTo>
                    <a:pt x="85" y="49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98" y="49"/>
                  </a:lnTo>
                  <a:lnTo>
                    <a:pt x="111" y="96"/>
                  </a:lnTo>
                  <a:lnTo>
                    <a:pt x="118" y="140"/>
                  </a:lnTo>
                  <a:lnTo>
                    <a:pt x="120" y="182"/>
                  </a:lnTo>
                  <a:lnTo>
                    <a:pt x="118" y="222"/>
                  </a:lnTo>
                  <a:lnTo>
                    <a:pt x="112" y="260"/>
                  </a:lnTo>
                  <a:lnTo>
                    <a:pt x="103" y="296"/>
                  </a:lnTo>
                  <a:lnTo>
                    <a:pt x="92" y="328"/>
                  </a:lnTo>
                  <a:lnTo>
                    <a:pt x="80" y="357"/>
                  </a:lnTo>
                  <a:lnTo>
                    <a:pt x="67" y="383"/>
                  </a:lnTo>
                  <a:lnTo>
                    <a:pt x="54" y="406"/>
                  </a:lnTo>
                  <a:lnTo>
                    <a:pt x="41" y="425"/>
                  </a:lnTo>
                  <a:lnTo>
                    <a:pt x="29" y="439"/>
                  </a:lnTo>
                  <a:lnTo>
                    <a:pt x="21" y="450"/>
                  </a:lnTo>
                  <a:lnTo>
                    <a:pt x="15" y="457"/>
                  </a:lnTo>
                  <a:lnTo>
                    <a:pt x="13" y="45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5876925" y="3935413"/>
            <a:ext cx="2039938" cy="2471737"/>
            <a:chOff x="3702" y="2479"/>
            <a:chExt cx="1285" cy="1557"/>
          </a:xfrm>
        </p:grpSpPr>
        <p:sp>
          <p:nvSpPr>
            <p:cNvPr id="43063" name="Line 130"/>
            <p:cNvSpPr>
              <a:spLocks noChangeShapeType="1"/>
            </p:cNvSpPr>
            <p:nvPr/>
          </p:nvSpPr>
          <p:spPr bwMode="auto">
            <a:xfrm flipH="1">
              <a:off x="3702" y="3266"/>
              <a:ext cx="1285" cy="7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64" name="Line 131"/>
            <p:cNvSpPr>
              <a:spLocks noChangeShapeType="1"/>
            </p:cNvSpPr>
            <p:nvPr/>
          </p:nvSpPr>
          <p:spPr bwMode="auto">
            <a:xfrm flipH="1" flipV="1">
              <a:off x="3749" y="2479"/>
              <a:ext cx="1146" cy="6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5156" name="Rectangle 132"/>
          <p:cNvSpPr>
            <a:spLocks noChangeArrowheads="1"/>
          </p:cNvSpPr>
          <p:nvPr/>
        </p:nvSpPr>
        <p:spPr bwMode="auto">
          <a:xfrm>
            <a:off x="1881188" y="2909888"/>
            <a:ext cx="146843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bug</a:t>
            </a:r>
            <a:r>
              <a:rPr lang="en-US">
                <a:solidFill>
                  <a:srgbClr val="000000"/>
                </a:solidFill>
              </a:rPr>
              <a:t> = 0 </a:t>
            </a:r>
          </a:p>
        </p:txBody>
      </p:sp>
      <p:sp>
        <p:nvSpPr>
          <p:cNvPr id="385157" name="Rectangle 133"/>
          <p:cNvSpPr>
            <a:spLocks noChangeArrowheads="1"/>
          </p:cNvSpPr>
          <p:nvPr/>
        </p:nvSpPr>
        <p:spPr bwMode="auto">
          <a:xfrm>
            <a:off x="5170488" y="2936875"/>
            <a:ext cx="20129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bug</a:t>
            </a:r>
            <a:r>
              <a:rPr lang="en-US">
                <a:solidFill>
                  <a:srgbClr val="000000"/>
                </a:solidFill>
              </a:rPr>
              <a:t> &lt; v</a:t>
            </a:r>
            <a:r>
              <a:rPr lang="en-US" baseline="-25000">
                <a:solidFill>
                  <a:srgbClr val="000000"/>
                </a:solidFill>
              </a:rPr>
              <a:t>wave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5158" name="Rectangle 134"/>
          <p:cNvSpPr>
            <a:spLocks noChangeArrowheads="1"/>
          </p:cNvSpPr>
          <p:nvPr/>
        </p:nvSpPr>
        <p:spPr bwMode="auto">
          <a:xfrm>
            <a:off x="1654175" y="6175375"/>
            <a:ext cx="20129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bug</a:t>
            </a:r>
            <a:r>
              <a:rPr lang="en-US">
                <a:solidFill>
                  <a:srgbClr val="000000"/>
                </a:solidFill>
              </a:rPr>
              <a:t> = v</a:t>
            </a:r>
            <a:r>
              <a:rPr lang="en-US" baseline="-25000">
                <a:solidFill>
                  <a:srgbClr val="000000"/>
                </a:solidFill>
              </a:rPr>
              <a:t>wave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5159" name="Rectangle 135"/>
          <p:cNvSpPr>
            <a:spLocks noChangeArrowheads="1"/>
          </p:cNvSpPr>
          <p:nvPr/>
        </p:nvSpPr>
        <p:spPr bwMode="auto">
          <a:xfrm>
            <a:off x="6794500" y="5935663"/>
            <a:ext cx="20129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bug</a:t>
            </a:r>
            <a:r>
              <a:rPr lang="en-US">
                <a:solidFill>
                  <a:srgbClr val="000000"/>
                </a:solidFill>
              </a:rPr>
              <a:t> &gt; v</a:t>
            </a:r>
            <a:r>
              <a:rPr lang="en-US" baseline="-25000">
                <a:solidFill>
                  <a:srgbClr val="000000"/>
                </a:solidFill>
              </a:rPr>
              <a:t>wave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5160" name="Text Box 136"/>
          <p:cNvSpPr txBox="1">
            <a:spLocks noChangeArrowheads="1"/>
          </p:cNvSpPr>
          <p:nvPr/>
        </p:nvSpPr>
        <p:spPr bwMode="auto">
          <a:xfrm>
            <a:off x="6838950" y="3654425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bow wave</a:t>
            </a:r>
          </a:p>
        </p:txBody>
      </p:sp>
      <p:grpSp>
        <p:nvGrpSpPr>
          <p:cNvPr id="6" name="Group 140"/>
          <p:cNvGrpSpPr>
            <a:grpSpLocks/>
          </p:cNvGrpSpPr>
          <p:nvPr/>
        </p:nvGrpSpPr>
        <p:grpSpPr bwMode="auto">
          <a:xfrm rot="5258392">
            <a:off x="3409157" y="5031581"/>
            <a:ext cx="293688" cy="250825"/>
            <a:chOff x="3003" y="2390"/>
            <a:chExt cx="237" cy="313"/>
          </a:xfrm>
        </p:grpSpPr>
        <p:sp>
          <p:nvSpPr>
            <p:cNvPr id="43038" name="Freeform 141"/>
            <p:cNvSpPr>
              <a:spLocks/>
            </p:cNvSpPr>
            <p:nvPr/>
          </p:nvSpPr>
          <p:spPr bwMode="auto">
            <a:xfrm>
              <a:off x="3094" y="2688"/>
              <a:ext cx="52" cy="15"/>
            </a:xfrm>
            <a:custGeom>
              <a:avLst/>
              <a:gdLst>
                <a:gd name="T0" fmla="*/ 0 w 311"/>
                <a:gd name="T1" fmla="*/ 0 h 103"/>
                <a:gd name="T2" fmla="*/ 0 w 311"/>
                <a:gd name="T3" fmla="*/ 0 h 103"/>
                <a:gd name="T4" fmla="*/ 0 w 311"/>
                <a:gd name="T5" fmla="*/ 0 h 103"/>
                <a:gd name="T6" fmla="*/ 0 w 311"/>
                <a:gd name="T7" fmla="*/ 0 h 103"/>
                <a:gd name="T8" fmla="*/ 0 w 311"/>
                <a:gd name="T9" fmla="*/ 0 h 103"/>
                <a:gd name="T10" fmla="*/ 0 w 311"/>
                <a:gd name="T11" fmla="*/ 0 h 103"/>
                <a:gd name="T12" fmla="*/ 0 w 311"/>
                <a:gd name="T13" fmla="*/ 0 h 103"/>
                <a:gd name="T14" fmla="*/ 0 w 311"/>
                <a:gd name="T15" fmla="*/ 0 h 103"/>
                <a:gd name="T16" fmla="*/ 0 w 311"/>
                <a:gd name="T17" fmla="*/ 0 h 103"/>
                <a:gd name="T18" fmla="*/ 0 w 311"/>
                <a:gd name="T19" fmla="*/ 0 h 103"/>
                <a:gd name="T20" fmla="*/ 0 w 311"/>
                <a:gd name="T21" fmla="*/ 0 h 103"/>
                <a:gd name="T22" fmla="*/ 0 w 311"/>
                <a:gd name="T23" fmla="*/ 0 h 103"/>
                <a:gd name="T24" fmla="*/ 0 w 311"/>
                <a:gd name="T25" fmla="*/ 0 h 103"/>
                <a:gd name="T26" fmla="*/ 0 w 311"/>
                <a:gd name="T27" fmla="*/ 0 h 103"/>
                <a:gd name="T28" fmla="*/ 0 w 311"/>
                <a:gd name="T29" fmla="*/ 0 h 103"/>
                <a:gd name="T30" fmla="*/ 0 w 311"/>
                <a:gd name="T31" fmla="*/ 0 h 103"/>
                <a:gd name="T32" fmla="*/ 0 w 311"/>
                <a:gd name="T33" fmla="*/ 0 h 103"/>
                <a:gd name="T34" fmla="*/ 0 w 311"/>
                <a:gd name="T35" fmla="*/ 0 h 103"/>
                <a:gd name="T36" fmla="*/ 0 w 311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1"/>
                <a:gd name="T58" fmla="*/ 0 h 103"/>
                <a:gd name="T59" fmla="*/ 311 w 311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1" h="103">
                  <a:moveTo>
                    <a:pt x="155" y="103"/>
                  </a:moveTo>
                  <a:lnTo>
                    <a:pt x="177" y="101"/>
                  </a:lnTo>
                  <a:lnTo>
                    <a:pt x="198" y="96"/>
                  </a:lnTo>
                  <a:lnTo>
                    <a:pt x="220" y="87"/>
                  </a:lnTo>
                  <a:lnTo>
                    <a:pt x="240" y="76"/>
                  </a:lnTo>
                  <a:lnTo>
                    <a:pt x="259" y="61"/>
                  </a:lnTo>
                  <a:lnTo>
                    <a:pt x="277" y="43"/>
                  </a:lnTo>
                  <a:lnTo>
                    <a:pt x="295" y="23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4" y="43"/>
                  </a:lnTo>
                  <a:lnTo>
                    <a:pt x="52" y="61"/>
                  </a:lnTo>
                  <a:lnTo>
                    <a:pt x="71" y="76"/>
                  </a:lnTo>
                  <a:lnTo>
                    <a:pt x="91" y="87"/>
                  </a:lnTo>
                  <a:lnTo>
                    <a:pt x="112" y="96"/>
                  </a:lnTo>
                  <a:lnTo>
                    <a:pt x="133" y="101"/>
                  </a:lnTo>
                  <a:lnTo>
                    <a:pt x="155" y="10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9" name="Freeform 142"/>
            <p:cNvSpPr>
              <a:spLocks/>
            </p:cNvSpPr>
            <p:nvPr/>
          </p:nvSpPr>
          <p:spPr bwMode="auto">
            <a:xfrm>
              <a:off x="3084" y="2670"/>
              <a:ext cx="72" cy="16"/>
            </a:xfrm>
            <a:custGeom>
              <a:avLst/>
              <a:gdLst>
                <a:gd name="T0" fmla="*/ 0 w 433"/>
                <a:gd name="T1" fmla="*/ 0 h 116"/>
                <a:gd name="T2" fmla="*/ 0 w 433"/>
                <a:gd name="T3" fmla="*/ 0 h 116"/>
                <a:gd name="T4" fmla="*/ 0 w 433"/>
                <a:gd name="T5" fmla="*/ 0 h 116"/>
                <a:gd name="T6" fmla="*/ 0 w 433"/>
                <a:gd name="T7" fmla="*/ 0 h 116"/>
                <a:gd name="T8" fmla="*/ 0 w 433"/>
                <a:gd name="T9" fmla="*/ 0 h 116"/>
                <a:gd name="T10" fmla="*/ 0 w 433"/>
                <a:gd name="T11" fmla="*/ 0 h 116"/>
                <a:gd name="T12" fmla="*/ 0 w 433"/>
                <a:gd name="T13" fmla="*/ 0 h 116"/>
                <a:gd name="T14" fmla="*/ 0 w 433"/>
                <a:gd name="T15" fmla="*/ 0 h 116"/>
                <a:gd name="T16" fmla="*/ 0 w 433"/>
                <a:gd name="T17" fmla="*/ 0 h 116"/>
                <a:gd name="T18" fmla="*/ 0 w 433"/>
                <a:gd name="T19" fmla="*/ 0 h 116"/>
                <a:gd name="T20" fmla="*/ 0 w 433"/>
                <a:gd name="T21" fmla="*/ 0 h 116"/>
                <a:gd name="T22" fmla="*/ 0 w 433"/>
                <a:gd name="T23" fmla="*/ 0 h 116"/>
                <a:gd name="T24" fmla="*/ 0 w 433"/>
                <a:gd name="T25" fmla="*/ 0 h 116"/>
                <a:gd name="T26" fmla="*/ 0 w 433"/>
                <a:gd name="T27" fmla="*/ 0 h 116"/>
                <a:gd name="T28" fmla="*/ 0 w 433"/>
                <a:gd name="T29" fmla="*/ 0 h 116"/>
                <a:gd name="T30" fmla="*/ 0 w 433"/>
                <a:gd name="T31" fmla="*/ 0 h 116"/>
                <a:gd name="T32" fmla="*/ 0 w 433"/>
                <a:gd name="T33" fmla="*/ 0 h 116"/>
                <a:gd name="T34" fmla="*/ 0 w 433"/>
                <a:gd name="T35" fmla="*/ 0 h 116"/>
                <a:gd name="T36" fmla="*/ 0 w 433"/>
                <a:gd name="T37" fmla="*/ 0 h 116"/>
                <a:gd name="T38" fmla="*/ 0 w 433"/>
                <a:gd name="T39" fmla="*/ 0 h 1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3"/>
                <a:gd name="T61" fmla="*/ 0 h 116"/>
                <a:gd name="T62" fmla="*/ 433 w 433"/>
                <a:gd name="T63" fmla="*/ 116 h 1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3" h="116">
                  <a:moveTo>
                    <a:pt x="382" y="116"/>
                  </a:moveTo>
                  <a:lnTo>
                    <a:pt x="389" y="103"/>
                  </a:lnTo>
                  <a:lnTo>
                    <a:pt x="396" y="90"/>
                  </a:lnTo>
                  <a:lnTo>
                    <a:pt x="404" y="75"/>
                  </a:lnTo>
                  <a:lnTo>
                    <a:pt x="411" y="61"/>
                  </a:lnTo>
                  <a:lnTo>
                    <a:pt x="417" y="46"/>
                  </a:lnTo>
                  <a:lnTo>
                    <a:pt x="423" y="31"/>
                  </a:lnTo>
                  <a:lnTo>
                    <a:pt x="428" y="15"/>
                  </a:lnTo>
                  <a:lnTo>
                    <a:pt x="433" y="0"/>
                  </a:lnTo>
                  <a:lnTo>
                    <a:pt x="0" y="0"/>
                  </a:lnTo>
                  <a:lnTo>
                    <a:pt x="5" y="15"/>
                  </a:lnTo>
                  <a:lnTo>
                    <a:pt x="11" y="31"/>
                  </a:lnTo>
                  <a:lnTo>
                    <a:pt x="17" y="46"/>
                  </a:lnTo>
                  <a:lnTo>
                    <a:pt x="23" y="61"/>
                  </a:lnTo>
                  <a:lnTo>
                    <a:pt x="30" y="75"/>
                  </a:lnTo>
                  <a:lnTo>
                    <a:pt x="37" y="90"/>
                  </a:lnTo>
                  <a:lnTo>
                    <a:pt x="45" y="103"/>
                  </a:lnTo>
                  <a:lnTo>
                    <a:pt x="52" y="116"/>
                  </a:lnTo>
                  <a:lnTo>
                    <a:pt x="382" y="11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0" name="Freeform 143"/>
            <p:cNvSpPr>
              <a:spLocks/>
            </p:cNvSpPr>
            <p:nvPr/>
          </p:nvSpPr>
          <p:spPr bwMode="auto">
            <a:xfrm>
              <a:off x="3079" y="2651"/>
              <a:ext cx="83" cy="16"/>
            </a:xfrm>
            <a:custGeom>
              <a:avLst/>
              <a:gdLst>
                <a:gd name="T0" fmla="*/ 0 w 494"/>
                <a:gd name="T1" fmla="*/ 0 h 111"/>
                <a:gd name="T2" fmla="*/ 0 w 494"/>
                <a:gd name="T3" fmla="*/ 0 h 111"/>
                <a:gd name="T4" fmla="*/ 0 w 494"/>
                <a:gd name="T5" fmla="*/ 0 h 111"/>
                <a:gd name="T6" fmla="*/ 0 w 494"/>
                <a:gd name="T7" fmla="*/ 0 h 111"/>
                <a:gd name="T8" fmla="*/ 0 w 494"/>
                <a:gd name="T9" fmla="*/ 0 h 111"/>
                <a:gd name="T10" fmla="*/ 0 w 494"/>
                <a:gd name="T11" fmla="*/ 0 h 111"/>
                <a:gd name="T12" fmla="*/ 0 w 494"/>
                <a:gd name="T13" fmla="*/ 0 h 111"/>
                <a:gd name="T14" fmla="*/ 0 w 494"/>
                <a:gd name="T15" fmla="*/ 0 h 111"/>
                <a:gd name="T16" fmla="*/ 0 w 494"/>
                <a:gd name="T17" fmla="*/ 0 h 111"/>
                <a:gd name="T18" fmla="*/ 0 w 494"/>
                <a:gd name="T19" fmla="*/ 0 h 111"/>
                <a:gd name="T20" fmla="*/ 0 w 494"/>
                <a:gd name="T21" fmla="*/ 0 h 111"/>
                <a:gd name="T22" fmla="*/ 0 w 494"/>
                <a:gd name="T23" fmla="*/ 0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4"/>
                <a:gd name="T37" fmla="*/ 0 h 111"/>
                <a:gd name="T38" fmla="*/ 494 w 49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4" h="111">
                  <a:moveTo>
                    <a:pt x="469" y="111"/>
                  </a:moveTo>
                  <a:lnTo>
                    <a:pt x="476" y="86"/>
                  </a:lnTo>
                  <a:lnTo>
                    <a:pt x="482" y="58"/>
                  </a:lnTo>
                  <a:lnTo>
                    <a:pt x="488" y="30"/>
                  </a:lnTo>
                  <a:lnTo>
                    <a:pt x="494" y="0"/>
                  </a:lnTo>
                  <a:lnTo>
                    <a:pt x="0" y="0"/>
                  </a:lnTo>
                  <a:lnTo>
                    <a:pt x="5" y="30"/>
                  </a:lnTo>
                  <a:lnTo>
                    <a:pt x="11" y="58"/>
                  </a:lnTo>
                  <a:lnTo>
                    <a:pt x="17" y="86"/>
                  </a:lnTo>
                  <a:lnTo>
                    <a:pt x="24" y="111"/>
                  </a:lnTo>
                  <a:lnTo>
                    <a:pt x="469" y="11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1" name="Freeform 144"/>
            <p:cNvSpPr>
              <a:spLocks/>
            </p:cNvSpPr>
            <p:nvPr/>
          </p:nvSpPr>
          <p:spPr bwMode="auto">
            <a:xfrm>
              <a:off x="3077" y="2633"/>
              <a:ext cx="86" cy="16"/>
            </a:xfrm>
            <a:custGeom>
              <a:avLst/>
              <a:gdLst>
                <a:gd name="T0" fmla="*/ 0 w 515"/>
                <a:gd name="T1" fmla="*/ 0 h 114"/>
                <a:gd name="T2" fmla="*/ 0 w 515"/>
                <a:gd name="T3" fmla="*/ 0 h 114"/>
                <a:gd name="T4" fmla="*/ 0 w 515"/>
                <a:gd name="T5" fmla="*/ 0 h 114"/>
                <a:gd name="T6" fmla="*/ 0 w 515"/>
                <a:gd name="T7" fmla="*/ 0 h 114"/>
                <a:gd name="T8" fmla="*/ 0 w 515"/>
                <a:gd name="T9" fmla="*/ 0 h 114"/>
                <a:gd name="T10" fmla="*/ 0 w 515"/>
                <a:gd name="T11" fmla="*/ 0 h 114"/>
                <a:gd name="T12" fmla="*/ 0 w 515"/>
                <a:gd name="T13" fmla="*/ 0 h 114"/>
                <a:gd name="T14" fmla="*/ 0 w 515"/>
                <a:gd name="T15" fmla="*/ 0 h 114"/>
                <a:gd name="T16" fmla="*/ 0 w 515"/>
                <a:gd name="T17" fmla="*/ 0 h 114"/>
                <a:gd name="T18" fmla="*/ 0 w 515"/>
                <a:gd name="T19" fmla="*/ 0 h 114"/>
                <a:gd name="T20" fmla="*/ 0 w 515"/>
                <a:gd name="T21" fmla="*/ 0 h 114"/>
                <a:gd name="T22" fmla="*/ 0 w 515"/>
                <a:gd name="T23" fmla="*/ 0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114"/>
                <a:gd name="T38" fmla="*/ 515 w 515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114">
                  <a:moveTo>
                    <a:pt x="507" y="114"/>
                  </a:moveTo>
                  <a:lnTo>
                    <a:pt x="510" y="86"/>
                  </a:lnTo>
                  <a:lnTo>
                    <a:pt x="513" y="57"/>
                  </a:lnTo>
                  <a:lnTo>
                    <a:pt x="514" y="29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1" y="29"/>
                  </a:lnTo>
                  <a:lnTo>
                    <a:pt x="3" y="57"/>
                  </a:lnTo>
                  <a:lnTo>
                    <a:pt x="5" y="86"/>
                  </a:lnTo>
                  <a:lnTo>
                    <a:pt x="8" y="114"/>
                  </a:lnTo>
                  <a:lnTo>
                    <a:pt x="507" y="11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2" name="Freeform 145"/>
            <p:cNvSpPr>
              <a:spLocks/>
            </p:cNvSpPr>
            <p:nvPr/>
          </p:nvSpPr>
          <p:spPr bwMode="auto">
            <a:xfrm>
              <a:off x="3077" y="2616"/>
              <a:ext cx="86" cy="15"/>
            </a:xfrm>
            <a:custGeom>
              <a:avLst/>
              <a:gdLst>
                <a:gd name="T0" fmla="*/ 0 w 515"/>
                <a:gd name="T1" fmla="*/ 0 h 108"/>
                <a:gd name="T2" fmla="*/ 0 w 515"/>
                <a:gd name="T3" fmla="*/ 0 h 108"/>
                <a:gd name="T4" fmla="*/ 0 w 515"/>
                <a:gd name="T5" fmla="*/ 0 h 108"/>
                <a:gd name="T6" fmla="*/ 0 w 515"/>
                <a:gd name="T7" fmla="*/ 0 h 108"/>
                <a:gd name="T8" fmla="*/ 0 w 515"/>
                <a:gd name="T9" fmla="*/ 0 h 108"/>
                <a:gd name="T10" fmla="*/ 0 w 515"/>
                <a:gd name="T11" fmla="*/ 0 h 108"/>
                <a:gd name="T12" fmla="*/ 0 w 515"/>
                <a:gd name="T13" fmla="*/ 0 h 108"/>
                <a:gd name="T14" fmla="*/ 0 w 515"/>
                <a:gd name="T15" fmla="*/ 0 h 108"/>
                <a:gd name="T16" fmla="*/ 0 w 515"/>
                <a:gd name="T17" fmla="*/ 0 h 108"/>
                <a:gd name="T18" fmla="*/ 0 w 515"/>
                <a:gd name="T19" fmla="*/ 0 h 108"/>
                <a:gd name="T20" fmla="*/ 0 w 515"/>
                <a:gd name="T21" fmla="*/ 0 h 108"/>
                <a:gd name="T22" fmla="*/ 0 w 515"/>
                <a:gd name="T23" fmla="*/ 0 h 108"/>
                <a:gd name="T24" fmla="*/ 0 w 515"/>
                <a:gd name="T25" fmla="*/ 0 h 108"/>
                <a:gd name="T26" fmla="*/ 0 w 515"/>
                <a:gd name="T27" fmla="*/ 0 h 108"/>
                <a:gd name="T28" fmla="*/ 0 w 515"/>
                <a:gd name="T29" fmla="*/ 0 h 108"/>
                <a:gd name="T30" fmla="*/ 0 w 515"/>
                <a:gd name="T31" fmla="*/ 0 h 108"/>
                <a:gd name="T32" fmla="*/ 0 w 515"/>
                <a:gd name="T33" fmla="*/ 0 h 108"/>
                <a:gd name="T34" fmla="*/ 0 w 515"/>
                <a:gd name="T35" fmla="*/ 0 h 108"/>
                <a:gd name="T36" fmla="*/ 0 w 515"/>
                <a:gd name="T37" fmla="*/ 0 h 108"/>
                <a:gd name="T38" fmla="*/ 0 w 515"/>
                <a:gd name="T39" fmla="*/ 0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5"/>
                <a:gd name="T61" fmla="*/ 0 h 108"/>
                <a:gd name="T62" fmla="*/ 515 w 515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5" h="108">
                  <a:moveTo>
                    <a:pt x="515" y="108"/>
                  </a:moveTo>
                  <a:lnTo>
                    <a:pt x="515" y="106"/>
                  </a:lnTo>
                  <a:lnTo>
                    <a:pt x="515" y="105"/>
                  </a:lnTo>
                  <a:lnTo>
                    <a:pt x="515" y="104"/>
                  </a:lnTo>
                  <a:lnTo>
                    <a:pt x="515" y="101"/>
                  </a:lnTo>
                  <a:lnTo>
                    <a:pt x="515" y="76"/>
                  </a:lnTo>
                  <a:lnTo>
                    <a:pt x="514" y="50"/>
                  </a:lnTo>
                  <a:lnTo>
                    <a:pt x="512" y="26"/>
                  </a:lnTo>
                  <a:lnTo>
                    <a:pt x="509" y="0"/>
                  </a:lnTo>
                  <a:lnTo>
                    <a:pt x="4" y="0"/>
                  </a:lnTo>
                  <a:lnTo>
                    <a:pt x="2" y="26"/>
                  </a:lnTo>
                  <a:lnTo>
                    <a:pt x="1" y="50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515" y="10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3" name="Freeform 146"/>
            <p:cNvSpPr>
              <a:spLocks/>
            </p:cNvSpPr>
            <p:nvPr/>
          </p:nvSpPr>
          <p:spPr bwMode="auto">
            <a:xfrm>
              <a:off x="3079" y="2599"/>
              <a:ext cx="83" cy="15"/>
            </a:xfrm>
            <a:custGeom>
              <a:avLst/>
              <a:gdLst>
                <a:gd name="T0" fmla="*/ 0 w 501"/>
                <a:gd name="T1" fmla="*/ 0 h 101"/>
                <a:gd name="T2" fmla="*/ 0 w 501"/>
                <a:gd name="T3" fmla="*/ 0 h 101"/>
                <a:gd name="T4" fmla="*/ 0 w 501"/>
                <a:gd name="T5" fmla="*/ 0 h 101"/>
                <a:gd name="T6" fmla="*/ 0 w 501"/>
                <a:gd name="T7" fmla="*/ 0 h 101"/>
                <a:gd name="T8" fmla="*/ 0 w 501"/>
                <a:gd name="T9" fmla="*/ 0 h 101"/>
                <a:gd name="T10" fmla="*/ 0 w 501"/>
                <a:gd name="T11" fmla="*/ 0 h 101"/>
                <a:gd name="T12" fmla="*/ 0 w 501"/>
                <a:gd name="T13" fmla="*/ 0 h 101"/>
                <a:gd name="T14" fmla="*/ 0 w 501"/>
                <a:gd name="T15" fmla="*/ 0 h 101"/>
                <a:gd name="T16" fmla="*/ 0 w 501"/>
                <a:gd name="T17" fmla="*/ 0 h 101"/>
                <a:gd name="T18" fmla="*/ 0 w 501"/>
                <a:gd name="T19" fmla="*/ 0 h 101"/>
                <a:gd name="T20" fmla="*/ 0 w 501"/>
                <a:gd name="T21" fmla="*/ 0 h 101"/>
                <a:gd name="T22" fmla="*/ 0 w 501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1"/>
                <a:gd name="T37" fmla="*/ 0 h 101"/>
                <a:gd name="T38" fmla="*/ 501 w 501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1" h="101">
                  <a:moveTo>
                    <a:pt x="501" y="101"/>
                  </a:moveTo>
                  <a:lnTo>
                    <a:pt x="498" y="74"/>
                  </a:lnTo>
                  <a:lnTo>
                    <a:pt x="494" y="49"/>
                  </a:lnTo>
                  <a:lnTo>
                    <a:pt x="489" y="23"/>
                  </a:lnTo>
                  <a:lnTo>
                    <a:pt x="484" y="0"/>
                  </a:lnTo>
                  <a:lnTo>
                    <a:pt x="17" y="0"/>
                  </a:lnTo>
                  <a:lnTo>
                    <a:pt x="12" y="23"/>
                  </a:lnTo>
                  <a:lnTo>
                    <a:pt x="7" y="49"/>
                  </a:lnTo>
                  <a:lnTo>
                    <a:pt x="3" y="74"/>
                  </a:lnTo>
                  <a:lnTo>
                    <a:pt x="0" y="101"/>
                  </a:lnTo>
                  <a:lnTo>
                    <a:pt x="501" y="10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4" name="Freeform 147"/>
            <p:cNvSpPr>
              <a:spLocks/>
            </p:cNvSpPr>
            <p:nvPr/>
          </p:nvSpPr>
          <p:spPr bwMode="auto">
            <a:xfrm>
              <a:off x="3082" y="2581"/>
              <a:ext cx="77" cy="16"/>
            </a:xfrm>
            <a:custGeom>
              <a:avLst/>
              <a:gdLst>
                <a:gd name="T0" fmla="*/ 0 w 460"/>
                <a:gd name="T1" fmla="*/ 0 h 111"/>
                <a:gd name="T2" fmla="*/ 0 w 460"/>
                <a:gd name="T3" fmla="*/ 0 h 111"/>
                <a:gd name="T4" fmla="*/ 0 w 460"/>
                <a:gd name="T5" fmla="*/ 0 h 111"/>
                <a:gd name="T6" fmla="*/ 0 w 460"/>
                <a:gd name="T7" fmla="*/ 0 h 111"/>
                <a:gd name="T8" fmla="*/ 0 w 460"/>
                <a:gd name="T9" fmla="*/ 0 h 111"/>
                <a:gd name="T10" fmla="*/ 0 w 460"/>
                <a:gd name="T11" fmla="*/ 0 h 111"/>
                <a:gd name="T12" fmla="*/ 0 w 460"/>
                <a:gd name="T13" fmla="*/ 0 h 111"/>
                <a:gd name="T14" fmla="*/ 0 w 460"/>
                <a:gd name="T15" fmla="*/ 0 h 111"/>
                <a:gd name="T16" fmla="*/ 0 w 460"/>
                <a:gd name="T17" fmla="*/ 0 h 111"/>
                <a:gd name="T18" fmla="*/ 0 w 460"/>
                <a:gd name="T19" fmla="*/ 0 h 111"/>
                <a:gd name="T20" fmla="*/ 0 w 460"/>
                <a:gd name="T21" fmla="*/ 0 h 111"/>
                <a:gd name="T22" fmla="*/ 0 w 460"/>
                <a:gd name="T23" fmla="*/ 0 h 111"/>
                <a:gd name="T24" fmla="*/ 0 w 460"/>
                <a:gd name="T25" fmla="*/ 0 h 111"/>
                <a:gd name="T26" fmla="*/ 0 w 460"/>
                <a:gd name="T27" fmla="*/ 0 h 111"/>
                <a:gd name="T28" fmla="*/ 0 w 460"/>
                <a:gd name="T29" fmla="*/ 0 h 111"/>
                <a:gd name="T30" fmla="*/ 0 w 460"/>
                <a:gd name="T31" fmla="*/ 0 h 111"/>
                <a:gd name="T32" fmla="*/ 0 w 460"/>
                <a:gd name="T33" fmla="*/ 0 h 111"/>
                <a:gd name="T34" fmla="*/ 0 w 460"/>
                <a:gd name="T35" fmla="*/ 0 h 111"/>
                <a:gd name="T36" fmla="*/ 0 w 460"/>
                <a:gd name="T37" fmla="*/ 0 h 111"/>
                <a:gd name="T38" fmla="*/ 0 w 460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0"/>
                <a:gd name="T61" fmla="*/ 0 h 111"/>
                <a:gd name="T62" fmla="*/ 460 w 460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0" h="111">
                  <a:moveTo>
                    <a:pt x="460" y="111"/>
                  </a:moveTo>
                  <a:lnTo>
                    <a:pt x="456" y="96"/>
                  </a:lnTo>
                  <a:lnTo>
                    <a:pt x="452" y="81"/>
                  </a:lnTo>
                  <a:lnTo>
                    <a:pt x="447" y="67"/>
                  </a:lnTo>
                  <a:lnTo>
                    <a:pt x="443" y="53"/>
                  </a:lnTo>
                  <a:lnTo>
                    <a:pt x="438" y="39"/>
                  </a:lnTo>
                  <a:lnTo>
                    <a:pt x="432" y="26"/>
                  </a:lnTo>
                  <a:lnTo>
                    <a:pt x="427" y="13"/>
                  </a:lnTo>
                  <a:lnTo>
                    <a:pt x="422" y="0"/>
                  </a:lnTo>
                  <a:lnTo>
                    <a:pt x="37" y="0"/>
                  </a:lnTo>
                  <a:lnTo>
                    <a:pt x="32" y="13"/>
                  </a:lnTo>
                  <a:lnTo>
                    <a:pt x="27" y="26"/>
                  </a:lnTo>
                  <a:lnTo>
                    <a:pt x="22" y="39"/>
                  </a:lnTo>
                  <a:lnTo>
                    <a:pt x="17" y="53"/>
                  </a:lnTo>
                  <a:lnTo>
                    <a:pt x="12" y="67"/>
                  </a:lnTo>
                  <a:lnTo>
                    <a:pt x="8" y="81"/>
                  </a:lnTo>
                  <a:lnTo>
                    <a:pt x="4" y="96"/>
                  </a:lnTo>
                  <a:lnTo>
                    <a:pt x="0" y="111"/>
                  </a:lnTo>
                  <a:lnTo>
                    <a:pt x="460" y="11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5" name="Freeform 148"/>
            <p:cNvSpPr>
              <a:spLocks/>
            </p:cNvSpPr>
            <p:nvPr/>
          </p:nvSpPr>
          <p:spPr bwMode="auto">
            <a:xfrm>
              <a:off x="3090" y="2567"/>
              <a:ext cx="61" cy="13"/>
            </a:xfrm>
            <a:custGeom>
              <a:avLst/>
              <a:gdLst>
                <a:gd name="T0" fmla="*/ 0 w 371"/>
                <a:gd name="T1" fmla="*/ 0 h 89"/>
                <a:gd name="T2" fmla="*/ 0 w 371"/>
                <a:gd name="T3" fmla="*/ 0 h 89"/>
                <a:gd name="T4" fmla="*/ 0 w 371"/>
                <a:gd name="T5" fmla="*/ 0 h 89"/>
                <a:gd name="T6" fmla="*/ 0 w 371"/>
                <a:gd name="T7" fmla="*/ 0 h 89"/>
                <a:gd name="T8" fmla="*/ 0 w 371"/>
                <a:gd name="T9" fmla="*/ 0 h 89"/>
                <a:gd name="T10" fmla="*/ 0 w 371"/>
                <a:gd name="T11" fmla="*/ 0 h 89"/>
                <a:gd name="T12" fmla="*/ 0 w 371"/>
                <a:gd name="T13" fmla="*/ 0 h 89"/>
                <a:gd name="T14" fmla="*/ 0 w 371"/>
                <a:gd name="T15" fmla="*/ 0 h 89"/>
                <a:gd name="T16" fmla="*/ 0 w 371"/>
                <a:gd name="T17" fmla="*/ 0 h 89"/>
                <a:gd name="T18" fmla="*/ 0 w 371"/>
                <a:gd name="T19" fmla="*/ 0 h 89"/>
                <a:gd name="T20" fmla="*/ 0 w 371"/>
                <a:gd name="T21" fmla="*/ 0 h 89"/>
                <a:gd name="T22" fmla="*/ 0 w 371"/>
                <a:gd name="T23" fmla="*/ 0 h 89"/>
                <a:gd name="T24" fmla="*/ 0 w 371"/>
                <a:gd name="T25" fmla="*/ 0 h 89"/>
                <a:gd name="T26" fmla="*/ 0 w 371"/>
                <a:gd name="T27" fmla="*/ 0 h 89"/>
                <a:gd name="T28" fmla="*/ 0 w 371"/>
                <a:gd name="T29" fmla="*/ 0 h 89"/>
                <a:gd name="T30" fmla="*/ 0 w 371"/>
                <a:gd name="T31" fmla="*/ 0 h 89"/>
                <a:gd name="T32" fmla="*/ 0 w 371"/>
                <a:gd name="T33" fmla="*/ 0 h 89"/>
                <a:gd name="T34" fmla="*/ 0 w 371"/>
                <a:gd name="T35" fmla="*/ 0 h 89"/>
                <a:gd name="T36" fmla="*/ 0 w 371"/>
                <a:gd name="T37" fmla="*/ 0 h 89"/>
                <a:gd name="T38" fmla="*/ 0 w 371"/>
                <a:gd name="T39" fmla="*/ 0 h 89"/>
                <a:gd name="T40" fmla="*/ 0 w 371"/>
                <a:gd name="T41" fmla="*/ 0 h 89"/>
                <a:gd name="T42" fmla="*/ 0 w 371"/>
                <a:gd name="T43" fmla="*/ 0 h 89"/>
                <a:gd name="T44" fmla="*/ 0 w 371"/>
                <a:gd name="T45" fmla="*/ 0 h 89"/>
                <a:gd name="T46" fmla="*/ 0 w 371"/>
                <a:gd name="T47" fmla="*/ 0 h 89"/>
                <a:gd name="T48" fmla="*/ 0 w 371"/>
                <a:gd name="T49" fmla="*/ 0 h 89"/>
                <a:gd name="T50" fmla="*/ 0 w 371"/>
                <a:gd name="T51" fmla="*/ 0 h 89"/>
                <a:gd name="T52" fmla="*/ 0 w 371"/>
                <a:gd name="T53" fmla="*/ 0 h 89"/>
                <a:gd name="T54" fmla="*/ 0 w 371"/>
                <a:gd name="T55" fmla="*/ 0 h 89"/>
                <a:gd name="T56" fmla="*/ 0 w 371"/>
                <a:gd name="T57" fmla="*/ 0 h 89"/>
                <a:gd name="T58" fmla="*/ 0 w 371"/>
                <a:gd name="T59" fmla="*/ 0 h 89"/>
                <a:gd name="T60" fmla="*/ 0 w 371"/>
                <a:gd name="T61" fmla="*/ 0 h 89"/>
                <a:gd name="T62" fmla="*/ 0 w 371"/>
                <a:gd name="T63" fmla="*/ 0 h 89"/>
                <a:gd name="T64" fmla="*/ 0 w 371"/>
                <a:gd name="T65" fmla="*/ 0 h 89"/>
                <a:gd name="T66" fmla="*/ 0 w 371"/>
                <a:gd name="T67" fmla="*/ 0 h 89"/>
                <a:gd name="T68" fmla="*/ 0 w 371"/>
                <a:gd name="T69" fmla="*/ 0 h 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1"/>
                <a:gd name="T106" fmla="*/ 0 h 89"/>
                <a:gd name="T107" fmla="*/ 371 w 371"/>
                <a:gd name="T108" fmla="*/ 89 h 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1" h="89">
                  <a:moveTo>
                    <a:pt x="371" y="89"/>
                  </a:moveTo>
                  <a:lnTo>
                    <a:pt x="364" y="77"/>
                  </a:lnTo>
                  <a:lnTo>
                    <a:pt x="358" y="65"/>
                  </a:lnTo>
                  <a:lnTo>
                    <a:pt x="351" y="54"/>
                  </a:lnTo>
                  <a:lnTo>
                    <a:pt x="344" y="42"/>
                  </a:lnTo>
                  <a:lnTo>
                    <a:pt x="337" y="32"/>
                  </a:lnTo>
                  <a:lnTo>
                    <a:pt x="330" y="22"/>
                  </a:lnTo>
                  <a:lnTo>
                    <a:pt x="322" y="12"/>
                  </a:lnTo>
                  <a:lnTo>
                    <a:pt x="314" y="4"/>
                  </a:lnTo>
                  <a:lnTo>
                    <a:pt x="301" y="15"/>
                  </a:lnTo>
                  <a:lnTo>
                    <a:pt x="287" y="24"/>
                  </a:lnTo>
                  <a:lnTo>
                    <a:pt x="272" y="31"/>
                  </a:lnTo>
                  <a:lnTo>
                    <a:pt x="256" y="39"/>
                  </a:lnTo>
                  <a:lnTo>
                    <a:pt x="239" y="45"/>
                  </a:lnTo>
                  <a:lnTo>
                    <a:pt x="223" y="48"/>
                  </a:lnTo>
                  <a:lnTo>
                    <a:pt x="205" y="50"/>
                  </a:lnTo>
                  <a:lnTo>
                    <a:pt x="188" y="51"/>
                  </a:lnTo>
                  <a:lnTo>
                    <a:pt x="169" y="50"/>
                  </a:lnTo>
                  <a:lnTo>
                    <a:pt x="152" y="48"/>
                  </a:lnTo>
                  <a:lnTo>
                    <a:pt x="134" y="44"/>
                  </a:lnTo>
                  <a:lnTo>
                    <a:pt x="117" y="37"/>
                  </a:lnTo>
                  <a:lnTo>
                    <a:pt x="101" y="30"/>
                  </a:lnTo>
                  <a:lnTo>
                    <a:pt x="85" y="21"/>
                  </a:lnTo>
                  <a:lnTo>
                    <a:pt x="71" y="11"/>
                  </a:lnTo>
                  <a:lnTo>
                    <a:pt x="58" y="0"/>
                  </a:lnTo>
                  <a:lnTo>
                    <a:pt x="50" y="9"/>
                  </a:lnTo>
                  <a:lnTo>
                    <a:pt x="43" y="19"/>
                  </a:lnTo>
                  <a:lnTo>
                    <a:pt x="35" y="29"/>
                  </a:lnTo>
                  <a:lnTo>
                    <a:pt x="28" y="40"/>
                  </a:lnTo>
                  <a:lnTo>
                    <a:pt x="21" y="51"/>
                  </a:lnTo>
                  <a:lnTo>
                    <a:pt x="14" y="63"/>
                  </a:lnTo>
                  <a:lnTo>
                    <a:pt x="6" y="76"/>
                  </a:lnTo>
                  <a:lnTo>
                    <a:pt x="0" y="89"/>
                  </a:lnTo>
                  <a:lnTo>
                    <a:pt x="371" y="8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6" name="Freeform 149"/>
            <p:cNvSpPr>
              <a:spLocks/>
            </p:cNvSpPr>
            <p:nvPr/>
          </p:nvSpPr>
          <p:spPr bwMode="auto">
            <a:xfrm>
              <a:off x="3088" y="2522"/>
              <a:ext cx="66" cy="48"/>
            </a:xfrm>
            <a:custGeom>
              <a:avLst/>
              <a:gdLst>
                <a:gd name="T0" fmla="*/ 0 w 398"/>
                <a:gd name="T1" fmla="*/ 0 h 336"/>
                <a:gd name="T2" fmla="*/ 0 w 398"/>
                <a:gd name="T3" fmla="*/ 0 h 336"/>
                <a:gd name="T4" fmla="*/ 0 w 398"/>
                <a:gd name="T5" fmla="*/ 0 h 336"/>
                <a:gd name="T6" fmla="*/ 0 w 398"/>
                <a:gd name="T7" fmla="*/ 0 h 336"/>
                <a:gd name="T8" fmla="*/ 0 w 398"/>
                <a:gd name="T9" fmla="*/ 0 h 336"/>
                <a:gd name="T10" fmla="*/ 0 w 398"/>
                <a:gd name="T11" fmla="*/ 0 h 336"/>
                <a:gd name="T12" fmla="*/ 0 w 398"/>
                <a:gd name="T13" fmla="*/ 0 h 336"/>
                <a:gd name="T14" fmla="*/ 0 w 398"/>
                <a:gd name="T15" fmla="*/ 0 h 336"/>
                <a:gd name="T16" fmla="*/ 0 w 398"/>
                <a:gd name="T17" fmla="*/ 0 h 336"/>
                <a:gd name="T18" fmla="*/ 0 w 398"/>
                <a:gd name="T19" fmla="*/ 0 h 336"/>
                <a:gd name="T20" fmla="*/ 0 w 398"/>
                <a:gd name="T21" fmla="*/ 0 h 336"/>
                <a:gd name="T22" fmla="*/ 0 w 398"/>
                <a:gd name="T23" fmla="*/ 0 h 336"/>
                <a:gd name="T24" fmla="*/ 0 w 398"/>
                <a:gd name="T25" fmla="*/ 0 h 336"/>
                <a:gd name="T26" fmla="*/ 0 w 398"/>
                <a:gd name="T27" fmla="*/ 0 h 336"/>
                <a:gd name="T28" fmla="*/ 0 w 398"/>
                <a:gd name="T29" fmla="*/ 0 h 336"/>
                <a:gd name="T30" fmla="*/ 0 w 398"/>
                <a:gd name="T31" fmla="*/ 0 h 336"/>
                <a:gd name="T32" fmla="*/ 0 w 398"/>
                <a:gd name="T33" fmla="*/ 0 h 336"/>
                <a:gd name="T34" fmla="*/ 0 w 398"/>
                <a:gd name="T35" fmla="*/ 0 h 336"/>
                <a:gd name="T36" fmla="*/ 0 w 398"/>
                <a:gd name="T37" fmla="*/ 0 h 336"/>
                <a:gd name="T38" fmla="*/ 0 w 398"/>
                <a:gd name="T39" fmla="*/ 0 h 336"/>
                <a:gd name="T40" fmla="*/ 0 w 398"/>
                <a:gd name="T41" fmla="*/ 0 h 336"/>
                <a:gd name="T42" fmla="*/ 0 w 398"/>
                <a:gd name="T43" fmla="*/ 0 h 336"/>
                <a:gd name="T44" fmla="*/ 0 w 398"/>
                <a:gd name="T45" fmla="*/ 0 h 336"/>
                <a:gd name="T46" fmla="*/ 0 w 398"/>
                <a:gd name="T47" fmla="*/ 0 h 336"/>
                <a:gd name="T48" fmla="*/ 0 w 398"/>
                <a:gd name="T49" fmla="*/ 0 h 336"/>
                <a:gd name="T50" fmla="*/ 0 w 398"/>
                <a:gd name="T51" fmla="*/ 0 h 336"/>
                <a:gd name="T52" fmla="*/ 0 w 398"/>
                <a:gd name="T53" fmla="*/ 0 h 336"/>
                <a:gd name="T54" fmla="*/ 0 w 398"/>
                <a:gd name="T55" fmla="*/ 0 h 336"/>
                <a:gd name="T56" fmla="*/ 0 w 398"/>
                <a:gd name="T57" fmla="*/ 0 h 336"/>
                <a:gd name="T58" fmla="*/ 0 w 398"/>
                <a:gd name="T59" fmla="*/ 0 h 336"/>
                <a:gd name="T60" fmla="*/ 0 w 398"/>
                <a:gd name="T61" fmla="*/ 0 h 336"/>
                <a:gd name="T62" fmla="*/ 0 w 398"/>
                <a:gd name="T63" fmla="*/ 0 h 336"/>
                <a:gd name="T64" fmla="*/ 0 w 39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8"/>
                <a:gd name="T100" fmla="*/ 0 h 336"/>
                <a:gd name="T101" fmla="*/ 398 w 39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8" h="336">
                  <a:moveTo>
                    <a:pt x="199" y="336"/>
                  </a:moveTo>
                  <a:lnTo>
                    <a:pt x="179" y="335"/>
                  </a:lnTo>
                  <a:lnTo>
                    <a:pt x="159" y="333"/>
                  </a:lnTo>
                  <a:lnTo>
                    <a:pt x="140" y="329"/>
                  </a:lnTo>
                  <a:lnTo>
                    <a:pt x="121" y="323"/>
                  </a:lnTo>
                  <a:lnTo>
                    <a:pt x="104" y="315"/>
                  </a:lnTo>
                  <a:lnTo>
                    <a:pt x="88" y="306"/>
                  </a:lnTo>
                  <a:lnTo>
                    <a:pt x="73" y="295"/>
                  </a:lnTo>
                  <a:lnTo>
                    <a:pt x="59" y="284"/>
                  </a:lnTo>
                  <a:lnTo>
                    <a:pt x="46" y="271"/>
                  </a:lnTo>
                  <a:lnTo>
                    <a:pt x="35" y="256"/>
                  </a:lnTo>
                  <a:lnTo>
                    <a:pt x="25" y="241"/>
                  </a:lnTo>
                  <a:lnTo>
                    <a:pt x="15" y="224"/>
                  </a:lnTo>
                  <a:lnTo>
                    <a:pt x="9" y="206"/>
                  </a:lnTo>
                  <a:lnTo>
                    <a:pt x="4" y="189"/>
                  </a:lnTo>
                  <a:lnTo>
                    <a:pt x="1" y="169"/>
                  </a:lnTo>
                  <a:lnTo>
                    <a:pt x="0" y="149"/>
                  </a:lnTo>
                  <a:lnTo>
                    <a:pt x="1" y="124"/>
                  </a:lnTo>
                  <a:lnTo>
                    <a:pt x="5" y="102"/>
                  </a:lnTo>
                  <a:lnTo>
                    <a:pt x="12" y="81"/>
                  </a:lnTo>
                  <a:lnTo>
                    <a:pt x="21" y="62"/>
                  </a:lnTo>
                  <a:lnTo>
                    <a:pt x="32" y="45"/>
                  </a:lnTo>
                  <a:lnTo>
                    <a:pt x="45" y="29"/>
                  </a:lnTo>
                  <a:lnTo>
                    <a:pt x="60" y="14"/>
                  </a:lnTo>
                  <a:lnTo>
                    <a:pt x="76" y="0"/>
                  </a:lnTo>
                  <a:lnTo>
                    <a:pt x="90" y="9"/>
                  </a:lnTo>
                  <a:lnTo>
                    <a:pt x="104" y="15"/>
                  </a:lnTo>
                  <a:lnTo>
                    <a:pt x="119" y="22"/>
                  </a:lnTo>
                  <a:lnTo>
                    <a:pt x="134" y="28"/>
                  </a:lnTo>
                  <a:lnTo>
                    <a:pt x="151" y="31"/>
                  </a:lnTo>
                  <a:lnTo>
                    <a:pt x="167" y="34"/>
                  </a:lnTo>
                  <a:lnTo>
                    <a:pt x="183" y="35"/>
                  </a:lnTo>
                  <a:lnTo>
                    <a:pt x="199" y="37"/>
                  </a:lnTo>
                  <a:lnTo>
                    <a:pt x="215" y="35"/>
                  </a:lnTo>
                  <a:lnTo>
                    <a:pt x="231" y="34"/>
                  </a:lnTo>
                  <a:lnTo>
                    <a:pt x="247" y="31"/>
                  </a:lnTo>
                  <a:lnTo>
                    <a:pt x="263" y="28"/>
                  </a:lnTo>
                  <a:lnTo>
                    <a:pt x="278" y="22"/>
                  </a:lnTo>
                  <a:lnTo>
                    <a:pt x="293" y="15"/>
                  </a:lnTo>
                  <a:lnTo>
                    <a:pt x="307" y="9"/>
                  </a:lnTo>
                  <a:lnTo>
                    <a:pt x="321" y="0"/>
                  </a:lnTo>
                  <a:lnTo>
                    <a:pt x="337" y="14"/>
                  </a:lnTo>
                  <a:lnTo>
                    <a:pt x="352" y="29"/>
                  </a:lnTo>
                  <a:lnTo>
                    <a:pt x="365" y="45"/>
                  </a:lnTo>
                  <a:lnTo>
                    <a:pt x="377" y="62"/>
                  </a:lnTo>
                  <a:lnTo>
                    <a:pt x="386" y="81"/>
                  </a:lnTo>
                  <a:lnTo>
                    <a:pt x="392" y="102"/>
                  </a:lnTo>
                  <a:lnTo>
                    <a:pt x="397" y="124"/>
                  </a:lnTo>
                  <a:lnTo>
                    <a:pt x="398" y="149"/>
                  </a:lnTo>
                  <a:lnTo>
                    <a:pt x="397" y="169"/>
                  </a:lnTo>
                  <a:lnTo>
                    <a:pt x="394" y="189"/>
                  </a:lnTo>
                  <a:lnTo>
                    <a:pt x="389" y="206"/>
                  </a:lnTo>
                  <a:lnTo>
                    <a:pt x="382" y="224"/>
                  </a:lnTo>
                  <a:lnTo>
                    <a:pt x="373" y="241"/>
                  </a:lnTo>
                  <a:lnTo>
                    <a:pt x="363" y="256"/>
                  </a:lnTo>
                  <a:lnTo>
                    <a:pt x="352" y="271"/>
                  </a:lnTo>
                  <a:lnTo>
                    <a:pt x="339" y="284"/>
                  </a:lnTo>
                  <a:lnTo>
                    <a:pt x="325" y="295"/>
                  </a:lnTo>
                  <a:lnTo>
                    <a:pt x="310" y="306"/>
                  </a:lnTo>
                  <a:lnTo>
                    <a:pt x="294" y="315"/>
                  </a:lnTo>
                  <a:lnTo>
                    <a:pt x="276" y="323"/>
                  </a:lnTo>
                  <a:lnTo>
                    <a:pt x="258" y="329"/>
                  </a:lnTo>
                  <a:lnTo>
                    <a:pt x="238" y="333"/>
                  </a:lnTo>
                  <a:lnTo>
                    <a:pt x="219" y="335"/>
                  </a:lnTo>
                  <a:lnTo>
                    <a:pt x="199" y="33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7" name="Freeform 150"/>
            <p:cNvSpPr>
              <a:spLocks/>
            </p:cNvSpPr>
            <p:nvPr/>
          </p:nvSpPr>
          <p:spPr bwMode="auto">
            <a:xfrm>
              <a:off x="3082" y="2453"/>
              <a:ext cx="78" cy="71"/>
            </a:xfrm>
            <a:custGeom>
              <a:avLst/>
              <a:gdLst>
                <a:gd name="T0" fmla="*/ 0 w 470"/>
                <a:gd name="T1" fmla="*/ 0 h 495"/>
                <a:gd name="T2" fmla="*/ 0 w 470"/>
                <a:gd name="T3" fmla="*/ 0 h 495"/>
                <a:gd name="T4" fmla="*/ 0 w 470"/>
                <a:gd name="T5" fmla="*/ 0 h 495"/>
                <a:gd name="T6" fmla="*/ 0 w 470"/>
                <a:gd name="T7" fmla="*/ 0 h 495"/>
                <a:gd name="T8" fmla="*/ 0 w 470"/>
                <a:gd name="T9" fmla="*/ 0 h 495"/>
                <a:gd name="T10" fmla="*/ 0 w 470"/>
                <a:gd name="T11" fmla="*/ 0 h 495"/>
                <a:gd name="T12" fmla="*/ 0 w 470"/>
                <a:gd name="T13" fmla="*/ 0 h 495"/>
                <a:gd name="T14" fmla="*/ 0 w 470"/>
                <a:gd name="T15" fmla="*/ 0 h 495"/>
                <a:gd name="T16" fmla="*/ 0 w 470"/>
                <a:gd name="T17" fmla="*/ 0 h 495"/>
                <a:gd name="T18" fmla="*/ 0 w 470"/>
                <a:gd name="T19" fmla="*/ 0 h 495"/>
                <a:gd name="T20" fmla="*/ 0 w 470"/>
                <a:gd name="T21" fmla="*/ 0 h 495"/>
                <a:gd name="T22" fmla="*/ 0 w 470"/>
                <a:gd name="T23" fmla="*/ 0 h 495"/>
                <a:gd name="T24" fmla="*/ 0 w 470"/>
                <a:gd name="T25" fmla="*/ 0 h 495"/>
                <a:gd name="T26" fmla="*/ 0 w 470"/>
                <a:gd name="T27" fmla="*/ 0 h 495"/>
                <a:gd name="T28" fmla="*/ 0 w 470"/>
                <a:gd name="T29" fmla="*/ 0 h 495"/>
                <a:gd name="T30" fmla="*/ 0 w 470"/>
                <a:gd name="T31" fmla="*/ 0 h 495"/>
                <a:gd name="T32" fmla="*/ 0 w 470"/>
                <a:gd name="T33" fmla="*/ 0 h 495"/>
                <a:gd name="T34" fmla="*/ 0 w 470"/>
                <a:gd name="T35" fmla="*/ 0 h 495"/>
                <a:gd name="T36" fmla="*/ 0 w 470"/>
                <a:gd name="T37" fmla="*/ 0 h 495"/>
                <a:gd name="T38" fmla="*/ 0 w 470"/>
                <a:gd name="T39" fmla="*/ 0 h 495"/>
                <a:gd name="T40" fmla="*/ 0 w 470"/>
                <a:gd name="T41" fmla="*/ 0 h 495"/>
                <a:gd name="T42" fmla="*/ 0 w 470"/>
                <a:gd name="T43" fmla="*/ 0 h 495"/>
                <a:gd name="T44" fmla="*/ 0 w 470"/>
                <a:gd name="T45" fmla="*/ 0 h 495"/>
                <a:gd name="T46" fmla="*/ 0 w 470"/>
                <a:gd name="T47" fmla="*/ 0 h 495"/>
                <a:gd name="T48" fmla="*/ 0 w 470"/>
                <a:gd name="T49" fmla="*/ 0 h 495"/>
                <a:gd name="T50" fmla="*/ 0 w 470"/>
                <a:gd name="T51" fmla="*/ 0 h 495"/>
                <a:gd name="T52" fmla="*/ 0 w 470"/>
                <a:gd name="T53" fmla="*/ 0 h 495"/>
                <a:gd name="T54" fmla="*/ 0 w 470"/>
                <a:gd name="T55" fmla="*/ 0 h 495"/>
                <a:gd name="T56" fmla="*/ 0 w 470"/>
                <a:gd name="T57" fmla="*/ 0 h 495"/>
                <a:gd name="T58" fmla="*/ 0 w 470"/>
                <a:gd name="T59" fmla="*/ 0 h 495"/>
                <a:gd name="T60" fmla="*/ 0 w 470"/>
                <a:gd name="T61" fmla="*/ 0 h 495"/>
                <a:gd name="T62" fmla="*/ 0 w 470"/>
                <a:gd name="T63" fmla="*/ 0 h 495"/>
                <a:gd name="T64" fmla="*/ 0 w 470"/>
                <a:gd name="T65" fmla="*/ 0 h 4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0"/>
                <a:gd name="T100" fmla="*/ 0 h 495"/>
                <a:gd name="T101" fmla="*/ 470 w 470"/>
                <a:gd name="T102" fmla="*/ 495 h 4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0" h="495">
                  <a:moveTo>
                    <a:pt x="235" y="495"/>
                  </a:moveTo>
                  <a:lnTo>
                    <a:pt x="259" y="494"/>
                  </a:lnTo>
                  <a:lnTo>
                    <a:pt x="282" y="490"/>
                  </a:lnTo>
                  <a:lnTo>
                    <a:pt x="305" y="483"/>
                  </a:lnTo>
                  <a:lnTo>
                    <a:pt x="326" y="475"/>
                  </a:lnTo>
                  <a:lnTo>
                    <a:pt x="347" y="464"/>
                  </a:lnTo>
                  <a:lnTo>
                    <a:pt x="366" y="451"/>
                  </a:lnTo>
                  <a:lnTo>
                    <a:pt x="384" y="435"/>
                  </a:lnTo>
                  <a:lnTo>
                    <a:pt x="401" y="419"/>
                  </a:lnTo>
                  <a:lnTo>
                    <a:pt x="417" y="401"/>
                  </a:lnTo>
                  <a:lnTo>
                    <a:pt x="430" y="381"/>
                  </a:lnTo>
                  <a:lnTo>
                    <a:pt x="442" y="359"/>
                  </a:lnTo>
                  <a:lnTo>
                    <a:pt x="452" y="337"/>
                  </a:lnTo>
                  <a:lnTo>
                    <a:pt x="459" y="312"/>
                  </a:lnTo>
                  <a:lnTo>
                    <a:pt x="465" y="288"/>
                  </a:lnTo>
                  <a:lnTo>
                    <a:pt x="469" y="262"/>
                  </a:lnTo>
                  <a:lnTo>
                    <a:pt x="470" y="236"/>
                  </a:lnTo>
                  <a:lnTo>
                    <a:pt x="468" y="198"/>
                  </a:lnTo>
                  <a:lnTo>
                    <a:pt x="460" y="161"/>
                  </a:lnTo>
                  <a:lnTo>
                    <a:pt x="449" y="128"/>
                  </a:lnTo>
                  <a:lnTo>
                    <a:pt x="433" y="96"/>
                  </a:lnTo>
                  <a:lnTo>
                    <a:pt x="414" y="68"/>
                  </a:lnTo>
                  <a:lnTo>
                    <a:pt x="391" y="42"/>
                  </a:lnTo>
                  <a:lnTo>
                    <a:pt x="365" y="20"/>
                  </a:lnTo>
                  <a:lnTo>
                    <a:pt x="337" y="2"/>
                  </a:lnTo>
                  <a:lnTo>
                    <a:pt x="335" y="29"/>
                  </a:lnTo>
                  <a:lnTo>
                    <a:pt x="329" y="51"/>
                  </a:lnTo>
                  <a:lnTo>
                    <a:pt x="320" y="71"/>
                  </a:lnTo>
                  <a:lnTo>
                    <a:pt x="307" y="87"/>
                  </a:lnTo>
                  <a:lnTo>
                    <a:pt x="290" y="99"/>
                  </a:lnTo>
                  <a:lnTo>
                    <a:pt x="273" y="108"/>
                  </a:lnTo>
                  <a:lnTo>
                    <a:pt x="255" y="112"/>
                  </a:lnTo>
                  <a:lnTo>
                    <a:pt x="236" y="114"/>
                  </a:lnTo>
                  <a:lnTo>
                    <a:pt x="217" y="112"/>
                  </a:lnTo>
                  <a:lnTo>
                    <a:pt x="198" y="107"/>
                  </a:lnTo>
                  <a:lnTo>
                    <a:pt x="181" y="98"/>
                  </a:lnTo>
                  <a:lnTo>
                    <a:pt x="165" y="84"/>
                  </a:lnTo>
                  <a:lnTo>
                    <a:pt x="152" y="69"/>
                  </a:lnTo>
                  <a:lnTo>
                    <a:pt x="143" y="49"/>
                  </a:lnTo>
                  <a:lnTo>
                    <a:pt x="137" y="27"/>
                  </a:lnTo>
                  <a:lnTo>
                    <a:pt x="136" y="0"/>
                  </a:lnTo>
                  <a:lnTo>
                    <a:pt x="107" y="18"/>
                  </a:lnTo>
                  <a:lnTo>
                    <a:pt x="81" y="40"/>
                  </a:lnTo>
                  <a:lnTo>
                    <a:pt x="58" y="66"/>
                  </a:lnTo>
                  <a:lnTo>
                    <a:pt x="37" y="94"/>
                  </a:lnTo>
                  <a:lnTo>
                    <a:pt x="21" y="126"/>
                  </a:lnTo>
                  <a:lnTo>
                    <a:pt x="10" y="160"/>
                  </a:lnTo>
                  <a:lnTo>
                    <a:pt x="2" y="197"/>
                  </a:lnTo>
                  <a:lnTo>
                    <a:pt x="0" y="236"/>
                  </a:lnTo>
                  <a:lnTo>
                    <a:pt x="1" y="262"/>
                  </a:lnTo>
                  <a:lnTo>
                    <a:pt x="5" y="288"/>
                  </a:lnTo>
                  <a:lnTo>
                    <a:pt x="10" y="312"/>
                  </a:lnTo>
                  <a:lnTo>
                    <a:pt x="18" y="337"/>
                  </a:lnTo>
                  <a:lnTo>
                    <a:pt x="28" y="359"/>
                  </a:lnTo>
                  <a:lnTo>
                    <a:pt x="40" y="381"/>
                  </a:lnTo>
                  <a:lnTo>
                    <a:pt x="53" y="401"/>
                  </a:lnTo>
                  <a:lnTo>
                    <a:pt x="69" y="419"/>
                  </a:lnTo>
                  <a:lnTo>
                    <a:pt x="86" y="435"/>
                  </a:lnTo>
                  <a:lnTo>
                    <a:pt x="104" y="451"/>
                  </a:lnTo>
                  <a:lnTo>
                    <a:pt x="123" y="464"/>
                  </a:lnTo>
                  <a:lnTo>
                    <a:pt x="143" y="475"/>
                  </a:lnTo>
                  <a:lnTo>
                    <a:pt x="165" y="483"/>
                  </a:lnTo>
                  <a:lnTo>
                    <a:pt x="188" y="490"/>
                  </a:lnTo>
                  <a:lnTo>
                    <a:pt x="211" y="494"/>
                  </a:lnTo>
                  <a:lnTo>
                    <a:pt x="235" y="49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8" name="Freeform 151"/>
            <p:cNvSpPr>
              <a:spLocks/>
            </p:cNvSpPr>
            <p:nvPr/>
          </p:nvSpPr>
          <p:spPr bwMode="auto">
            <a:xfrm>
              <a:off x="3108" y="2440"/>
              <a:ext cx="27" cy="26"/>
            </a:xfrm>
            <a:custGeom>
              <a:avLst/>
              <a:gdLst>
                <a:gd name="T0" fmla="*/ 0 w 167"/>
                <a:gd name="T1" fmla="*/ 0 h 184"/>
                <a:gd name="T2" fmla="*/ 0 w 167"/>
                <a:gd name="T3" fmla="*/ 0 h 184"/>
                <a:gd name="T4" fmla="*/ 0 w 167"/>
                <a:gd name="T5" fmla="*/ 0 h 184"/>
                <a:gd name="T6" fmla="*/ 0 w 167"/>
                <a:gd name="T7" fmla="*/ 0 h 184"/>
                <a:gd name="T8" fmla="*/ 0 w 167"/>
                <a:gd name="T9" fmla="*/ 0 h 184"/>
                <a:gd name="T10" fmla="*/ 0 w 167"/>
                <a:gd name="T11" fmla="*/ 0 h 184"/>
                <a:gd name="T12" fmla="*/ 0 w 167"/>
                <a:gd name="T13" fmla="*/ 0 h 184"/>
                <a:gd name="T14" fmla="*/ 0 w 167"/>
                <a:gd name="T15" fmla="*/ 0 h 184"/>
                <a:gd name="T16" fmla="*/ 0 w 167"/>
                <a:gd name="T17" fmla="*/ 0 h 184"/>
                <a:gd name="T18" fmla="*/ 0 w 167"/>
                <a:gd name="T19" fmla="*/ 0 h 184"/>
                <a:gd name="T20" fmla="*/ 0 w 167"/>
                <a:gd name="T21" fmla="*/ 0 h 184"/>
                <a:gd name="T22" fmla="*/ 0 w 167"/>
                <a:gd name="T23" fmla="*/ 0 h 184"/>
                <a:gd name="T24" fmla="*/ 0 w 167"/>
                <a:gd name="T25" fmla="*/ 0 h 184"/>
                <a:gd name="T26" fmla="*/ 0 w 167"/>
                <a:gd name="T27" fmla="*/ 0 h 184"/>
                <a:gd name="T28" fmla="*/ 0 w 167"/>
                <a:gd name="T29" fmla="*/ 0 h 184"/>
                <a:gd name="T30" fmla="*/ 0 w 167"/>
                <a:gd name="T31" fmla="*/ 0 h 184"/>
                <a:gd name="T32" fmla="*/ 0 w 167"/>
                <a:gd name="T33" fmla="*/ 0 h 184"/>
                <a:gd name="T34" fmla="*/ 0 w 167"/>
                <a:gd name="T35" fmla="*/ 0 h 184"/>
                <a:gd name="T36" fmla="*/ 0 w 167"/>
                <a:gd name="T37" fmla="*/ 0 h 184"/>
                <a:gd name="T38" fmla="*/ 0 w 167"/>
                <a:gd name="T39" fmla="*/ 0 h 184"/>
                <a:gd name="T40" fmla="*/ 0 w 167"/>
                <a:gd name="T41" fmla="*/ 0 h 184"/>
                <a:gd name="T42" fmla="*/ 0 w 167"/>
                <a:gd name="T43" fmla="*/ 0 h 184"/>
                <a:gd name="T44" fmla="*/ 0 w 167"/>
                <a:gd name="T45" fmla="*/ 0 h 184"/>
                <a:gd name="T46" fmla="*/ 0 w 167"/>
                <a:gd name="T47" fmla="*/ 0 h 184"/>
                <a:gd name="T48" fmla="*/ 0 w 167"/>
                <a:gd name="T49" fmla="*/ 0 h 184"/>
                <a:gd name="T50" fmla="*/ 0 w 167"/>
                <a:gd name="T51" fmla="*/ 0 h 184"/>
                <a:gd name="T52" fmla="*/ 0 w 167"/>
                <a:gd name="T53" fmla="*/ 0 h 184"/>
                <a:gd name="T54" fmla="*/ 0 w 167"/>
                <a:gd name="T55" fmla="*/ 0 h 184"/>
                <a:gd name="T56" fmla="*/ 0 w 167"/>
                <a:gd name="T57" fmla="*/ 0 h 184"/>
                <a:gd name="T58" fmla="*/ 0 w 167"/>
                <a:gd name="T59" fmla="*/ 0 h 184"/>
                <a:gd name="T60" fmla="*/ 0 w 167"/>
                <a:gd name="T61" fmla="*/ 0 h 184"/>
                <a:gd name="T62" fmla="*/ 0 w 167"/>
                <a:gd name="T63" fmla="*/ 0 h 184"/>
                <a:gd name="T64" fmla="*/ 0 w 167"/>
                <a:gd name="T65" fmla="*/ 0 h 184"/>
                <a:gd name="T66" fmla="*/ 0 w 167"/>
                <a:gd name="T67" fmla="*/ 0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84"/>
                <a:gd name="T104" fmla="*/ 167 w 167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84">
                  <a:moveTo>
                    <a:pt x="82" y="184"/>
                  </a:moveTo>
                  <a:lnTo>
                    <a:pt x="66" y="182"/>
                  </a:lnTo>
                  <a:lnTo>
                    <a:pt x="51" y="177"/>
                  </a:lnTo>
                  <a:lnTo>
                    <a:pt x="37" y="168"/>
                  </a:lnTo>
                  <a:lnTo>
                    <a:pt x="25" y="157"/>
                  </a:lnTo>
                  <a:lnTo>
                    <a:pt x="14" y="144"/>
                  </a:lnTo>
                  <a:lnTo>
                    <a:pt x="6" y="129"/>
                  </a:lnTo>
                  <a:lnTo>
                    <a:pt x="2" y="111"/>
                  </a:lnTo>
                  <a:lnTo>
                    <a:pt x="0" y="93"/>
                  </a:lnTo>
                  <a:lnTo>
                    <a:pt x="2" y="74"/>
                  </a:lnTo>
                  <a:lnTo>
                    <a:pt x="6" y="56"/>
                  </a:lnTo>
                  <a:lnTo>
                    <a:pt x="14" y="41"/>
                  </a:lnTo>
                  <a:lnTo>
                    <a:pt x="25" y="26"/>
                  </a:lnTo>
                  <a:lnTo>
                    <a:pt x="37" y="15"/>
                  </a:lnTo>
                  <a:lnTo>
                    <a:pt x="51" y="7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99" y="2"/>
                  </a:lnTo>
                  <a:lnTo>
                    <a:pt x="115" y="7"/>
                  </a:lnTo>
                  <a:lnTo>
                    <a:pt x="129" y="15"/>
                  </a:lnTo>
                  <a:lnTo>
                    <a:pt x="143" y="26"/>
                  </a:lnTo>
                  <a:lnTo>
                    <a:pt x="153" y="41"/>
                  </a:lnTo>
                  <a:lnTo>
                    <a:pt x="160" y="56"/>
                  </a:lnTo>
                  <a:lnTo>
                    <a:pt x="165" y="74"/>
                  </a:lnTo>
                  <a:lnTo>
                    <a:pt x="167" y="93"/>
                  </a:lnTo>
                  <a:lnTo>
                    <a:pt x="165" y="111"/>
                  </a:lnTo>
                  <a:lnTo>
                    <a:pt x="160" y="129"/>
                  </a:lnTo>
                  <a:lnTo>
                    <a:pt x="153" y="144"/>
                  </a:lnTo>
                  <a:lnTo>
                    <a:pt x="143" y="157"/>
                  </a:lnTo>
                  <a:lnTo>
                    <a:pt x="129" y="168"/>
                  </a:lnTo>
                  <a:lnTo>
                    <a:pt x="115" y="177"/>
                  </a:lnTo>
                  <a:lnTo>
                    <a:pt x="99" y="182"/>
                  </a:lnTo>
                  <a:lnTo>
                    <a:pt x="82" y="18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49" name="Freeform 152"/>
            <p:cNvSpPr>
              <a:spLocks/>
            </p:cNvSpPr>
            <p:nvPr/>
          </p:nvSpPr>
          <p:spPr bwMode="auto">
            <a:xfrm>
              <a:off x="3078" y="2551"/>
              <a:ext cx="10" cy="9"/>
            </a:xfrm>
            <a:custGeom>
              <a:avLst/>
              <a:gdLst>
                <a:gd name="T0" fmla="*/ 0 w 58"/>
                <a:gd name="T1" fmla="*/ 0 h 64"/>
                <a:gd name="T2" fmla="*/ 0 w 58"/>
                <a:gd name="T3" fmla="*/ 0 h 64"/>
                <a:gd name="T4" fmla="*/ 0 w 58"/>
                <a:gd name="T5" fmla="*/ 0 h 64"/>
                <a:gd name="T6" fmla="*/ 0 w 58"/>
                <a:gd name="T7" fmla="*/ 0 h 64"/>
                <a:gd name="T8" fmla="*/ 0 w 58"/>
                <a:gd name="T9" fmla="*/ 0 h 64"/>
                <a:gd name="T10" fmla="*/ 0 w 58"/>
                <a:gd name="T11" fmla="*/ 0 h 64"/>
                <a:gd name="T12" fmla="*/ 0 w 58"/>
                <a:gd name="T13" fmla="*/ 0 h 64"/>
                <a:gd name="T14" fmla="*/ 0 w 58"/>
                <a:gd name="T15" fmla="*/ 0 h 64"/>
                <a:gd name="T16" fmla="*/ 0 w 58"/>
                <a:gd name="T17" fmla="*/ 0 h 64"/>
                <a:gd name="T18" fmla="*/ 0 w 58"/>
                <a:gd name="T19" fmla="*/ 0 h 64"/>
                <a:gd name="T20" fmla="*/ 0 w 58"/>
                <a:gd name="T21" fmla="*/ 0 h 64"/>
                <a:gd name="T22" fmla="*/ 0 w 58"/>
                <a:gd name="T23" fmla="*/ 0 h 64"/>
                <a:gd name="T24" fmla="*/ 0 w 58"/>
                <a:gd name="T25" fmla="*/ 0 h 64"/>
                <a:gd name="T26" fmla="*/ 0 w 58"/>
                <a:gd name="T27" fmla="*/ 0 h 64"/>
                <a:gd name="T28" fmla="*/ 0 w 58"/>
                <a:gd name="T29" fmla="*/ 0 h 64"/>
                <a:gd name="T30" fmla="*/ 0 w 58"/>
                <a:gd name="T31" fmla="*/ 0 h 64"/>
                <a:gd name="T32" fmla="*/ 0 w 58"/>
                <a:gd name="T33" fmla="*/ 0 h 64"/>
                <a:gd name="T34" fmla="*/ 0 w 58"/>
                <a:gd name="T35" fmla="*/ 0 h 64"/>
                <a:gd name="T36" fmla="*/ 0 w 58"/>
                <a:gd name="T37" fmla="*/ 0 h 64"/>
                <a:gd name="T38" fmla="*/ 0 w 58"/>
                <a:gd name="T39" fmla="*/ 0 h 64"/>
                <a:gd name="T40" fmla="*/ 0 w 58"/>
                <a:gd name="T41" fmla="*/ 0 h 64"/>
                <a:gd name="T42" fmla="*/ 0 w 58"/>
                <a:gd name="T43" fmla="*/ 0 h 64"/>
                <a:gd name="T44" fmla="*/ 0 w 58"/>
                <a:gd name="T45" fmla="*/ 0 h 64"/>
                <a:gd name="T46" fmla="*/ 0 w 58"/>
                <a:gd name="T47" fmla="*/ 0 h 64"/>
                <a:gd name="T48" fmla="*/ 0 w 58"/>
                <a:gd name="T49" fmla="*/ 0 h 64"/>
                <a:gd name="T50" fmla="*/ 0 w 58"/>
                <a:gd name="T51" fmla="*/ 0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4"/>
                <a:gd name="T80" fmla="*/ 58 w 5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4">
                  <a:moveTo>
                    <a:pt x="28" y="64"/>
                  </a:moveTo>
                  <a:lnTo>
                    <a:pt x="34" y="63"/>
                  </a:lnTo>
                  <a:lnTo>
                    <a:pt x="40" y="62"/>
                  </a:lnTo>
                  <a:lnTo>
                    <a:pt x="45" y="59"/>
                  </a:lnTo>
                  <a:lnTo>
                    <a:pt x="49" y="54"/>
                  </a:lnTo>
                  <a:lnTo>
                    <a:pt x="53" y="50"/>
                  </a:lnTo>
                  <a:lnTo>
                    <a:pt x="56" y="43"/>
                  </a:lnTo>
                  <a:lnTo>
                    <a:pt x="57" y="38"/>
                  </a:lnTo>
                  <a:lnTo>
                    <a:pt x="58" y="31"/>
                  </a:lnTo>
                  <a:lnTo>
                    <a:pt x="57" y="24"/>
                  </a:lnTo>
                  <a:lnTo>
                    <a:pt x="56" y="19"/>
                  </a:lnTo>
                  <a:lnTo>
                    <a:pt x="53" y="14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7" y="54"/>
                  </a:lnTo>
                  <a:lnTo>
                    <a:pt x="16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0" name="Freeform 153"/>
            <p:cNvSpPr>
              <a:spLocks/>
            </p:cNvSpPr>
            <p:nvPr/>
          </p:nvSpPr>
          <p:spPr bwMode="auto">
            <a:xfrm>
              <a:off x="3077" y="2529"/>
              <a:ext cx="10" cy="9"/>
            </a:xfrm>
            <a:custGeom>
              <a:avLst/>
              <a:gdLst>
                <a:gd name="T0" fmla="*/ 0 w 58"/>
                <a:gd name="T1" fmla="*/ 0 h 66"/>
                <a:gd name="T2" fmla="*/ 0 w 58"/>
                <a:gd name="T3" fmla="*/ 0 h 66"/>
                <a:gd name="T4" fmla="*/ 0 w 58"/>
                <a:gd name="T5" fmla="*/ 0 h 66"/>
                <a:gd name="T6" fmla="*/ 0 w 58"/>
                <a:gd name="T7" fmla="*/ 0 h 66"/>
                <a:gd name="T8" fmla="*/ 0 w 58"/>
                <a:gd name="T9" fmla="*/ 0 h 66"/>
                <a:gd name="T10" fmla="*/ 0 w 58"/>
                <a:gd name="T11" fmla="*/ 0 h 66"/>
                <a:gd name="T12" fmla="*/ 0 w 58"/>
                <a:gd name="T13" fmla="*/ 0 h 66"/>
                <a:gd name="T14" fmla="*/ 0 w 58"/>
                <a:gd name="T15" fmla="*/ 0 h 66"/>
                <a:gd name="T16" fmla="*/ 0 w 58"/>
                <a:gd name="T17" fmla="*/ 0 h 66"/>
                <a:gd name="T18" fmla="*/ 0 w 58"/>
                <a:gd name="T19" fmla="*/ 0 h 66"/>
                <a:gd name="T20" fmla="*/ 0 w 58"/>
                <a:gd name="T21" fmla="*/ 0 h 66"/>
                <a:gd name="T22" fmla="*/ 0 w 58"/>
                <a:gd name="T23" fmla="*/ 0 h 66"/>
                <a:gd name="T24" fmla="*/ 0 w 58"/>
                <a:gd name="T25" fmla="*/ 0 h 66"/>
                <a:gd name="T26" fmla="*/ 0 w 58"/>
                <a:gd name="T27" fmla="*/ 0 h 66"/>
                <a:gd name="T28" fmla="*/ 0 w 58"/>
                <a:gd name="T29" fmla="*/ 0 h 66"/>
                <a:gd name="T30" fmla="*/ 0 w 58"/>
                <a:gd name="T31" fmla="*/ 0 h 66"/>
                <a:gd name="T32" fmla="*/ 0 w 58"/>
                <a:gd name="T33" fmla="*/ 0 h 66"/>
                <a:gd name="T34" fmla="*/ 0 w 58"/>
                <a:gd name="T35" fmla="*/ 0 h 66"/>
                <a:gd name="T36" fmla="*/ 0 w 58"/>
                <a:gd name="T37" fmla="*/ 0 h 66"/>
                <a:gd name="T38" fmla="*/ 0 w 58"/>
                <a:gd name="T39" fmla="*/ 0 h 66"/>
                <a:gd name="T40" fmla="*/ 0 w 58"/>
                <a:gd name="T41" fmla="*/ 0 h 66"/>
                <a:gd name="T42" fmla="*/ 0 w 58"/>
                <a:gd name="T43" fmla="*/ 0 h 66"/>
                <a:gd name="T44" fmla="*/ 0 w 58"/>
                <a:gd name="T45" fmla="*/ 0 h 66"/>
                <a:gd name="T46" fmla="*/ 0 w 58"/>
                <a:gd name="T47" fmla="*/ 0 h 66"/>
                <a:gd name="T48" fmla="*/ 0 w 58"/>
                <a:gd name="T49" fmla="*/ 0 h 66"/>
                <a:gd name="T50" fmla="*/ 0 w 58"/>
                <a:gd name="T51" fmla="*/ 0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6"/>
                <a:gd name="T80" fmla="*/ 58 w 58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6">
                  <a:moveTo>
                    <a:pt x="28" y="66"/>
                  </a:moveTo>
                  <a:lnTo>
                    <a:pt x="34" y="65"/>
                  </a:lnTo>
                  <a:lnTo>
                    <a:pt x="39" y="64"/>
                  </a:lnTo>
                  <a:lnTo>
                    <a:pt x="45" y="61"/>
                  </a:lnTo>
                  <a:lnTo>
                    <a:pt x="49" y="56"/>
                  </a:lnTo>
                  <a:lnTo>
                    <a:pt x="53" y="52"/>
                  </a:lnTo>
                  <a:lnTo>
                    <a:pt x="56" y="46"/>
                  </a:lnTo>
                  <a:lnTo>
                    <a:pt x="57" y="40"/>
                  </a:lnTo>
                  <a:lnTo>
                    <a:pt x="58" y="33"/>
                  </a:lnTo>
                  <a:lnTo>
                    <a:pt x="57" y="26"/>
                  </a:lnTo>
                  <a:lnTo>
                    <a:pt x="56" y="21"/>
                  </a:lnTo>
                  <a:lnTo>
                    <a:pt x="53" y="14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39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8" y="56"/>
                  </a:lnTo>
                  <a:lnTo>
                    <a:pt x="17" y="64"/>
                  </a:lnTo>
                  <a:lnTo>
                    <a:pt x="28" y="6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1" name="Freeform 154"/>
            <p:cNvSpPr>
              <a:spLocks/>
            </p:cNvSpPr>
            <p:nvPr/>
          </p:nvSpPr>
          <p:spPr bwMode="auto">
            <a:xfrm>
              <a:off x="3080" y="2518"/>
              <a:ext cx="9" cy="9"/>
            </a:xfrm>
            <a:custGeom>
              <a:avLst/>
              <a:gdLst>
                <a:gd name="T0" fmla="*/ 0 w 58"/>
                <a:gd name="T1" fmla="*/ 0 h 64"/>
                <a:gd name="T2" fmla="*/ 0 w 58"/>
                <a:gd name="T3" fmla="*/ 0 h 64"/>
                <a:gd name="T4" fmla="*/ 0 w 58"/>
                <a:gd name="T5" fmla="*/ 0 h 64"/>
                <a:gd name="T6" fmla="*/ 0 w 58"/>
                <a:gd name="T7" fmla="*/ 0 h 64"/>
                <a:gd name="T8" fmla="*/ 0 w 58"/>
                <a:gd name="T9" fmla="*/ 0 h 64"/>
                <a:gd name="T10" fmla="*/ 0 w 58"/>
                <a:gd name="T11" fmla="*/ 0 h 64"/>
                <a:gd name="T12" fmla="*/ 0 w 58"/>
                <a:gd name="T13" fmla="*/ 0 h 64"/>
                <a:gd name="T14" fmla="*/ 0 w 58"/>
                <a:gd name="T15" fmla="*/ 0 h 64"/>
                <a:gd name="T16" fmla="*/ 0 w 58"/>
                <a:gd name="T17" fmla="*/ 0 h 64"/>
                <a:gd name="T18" fmla="*/ 0 w 58"/>
                <a:gd name="T19" fmla="*/ 0 h 64"/>
                <a:gd name="T20" fmla="*/ 0 w 58"/>
                <a:gd name="T21" fmla="*/ 0 h 64"/>
                <a:gd name="T22" fmla="*/ 0 w 58"/>
                <a:gd name="T23" fmla="*/ 0 h 64"/>
                <a:gd name="T24" fmla="*/ 0 w 58"/>
                <a:gd name="T25" fmla="*/ 0 h 64"/>
                <a:gd name="T26" fmla="*/ 0 w 58"/>
                <a:gd name="T27" fmla="*/ 0 h 64"/>
                <a:gd name="T28" fmla="*/ 0 w 58"/>
                <a:gd name="T29" fmla="*/ 0 h 64"/>
                <a:gd name="T30" fmla="*/ 0 w 58"/>
                <a:gd name="T31" fmla="*/ 0 h 64"/>
                <a:gd name="T32" fmla="*/ 0 w 58"/>
                <a:gd name="T33" fmla="*/ 0 h 64"/>
                <a:gd name="T34" fmla="*/ 0 w 58"/>
                <a:gd name="T35" fmla="*/ 0 h 64"/>
                <a:gd name="T36" fmla="*/ 0 w 58"/>
                <a:gd name="T37" fmla="*/ 0 h 64"/>
                <a:gd name="T38" fmla="*/ 0 w 58"/>
                <a:gd name="T39" fmla="*/ 0 h 64"/>
                <a:gd name="T40" fmla="*/ 0 w 58"/>
                <a:gd name="T41" fmla="*/ 0 h 64"/>
                <a:gd name="T42" fmla="*/ 0 w 58"/>
                <a:gd name="T43" fmla="*/ 0 h 64"/>
                <a:gd name="T44" fmla="*/ 0 w 58"/>
                <a:gd name="T45" fmla="*/ 0 h 64"/>
                <a:gd name="T46" fmla="*/ 0 w 58"/>
                <a:gd name="T47" fmla="*/ 0 h 64"/>
                <a:gd name="T48" fmla="*/ 0 w 58"/>
                <a:gd name="T49" fmla="*/ 0 h 64"/>
                <a:gd name="T50" fmla="*/ 0 w 58"/>
                <a:gd name="T51" fmla="*/ 0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4"/>
                <a:gd name="T80" fmla="*/ 58 w 5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4">
                  <a:moveTo>
                    <a:pt x="28" y="64"/>
                  </a:moveTo>
                  <a:lnTo>
                    <a:pt x="34" y="63"/>
                  </a:lnTo>
                  <a:lnTo>
                    <a:pt x="40" y="62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53" y="50"/>
                  </a:lnTo>
                  <a:lnTo>
                    <a:pt x="56" y="45"/>
                  </a:lnTo>
                  <a:lnTo>
                    <a:pt x="57" y="40"/>
                  </a:lnTo>
                  <a:lnTo>
                    <a:pt x="58" y="33"/>
                  </a:lnTo>
                  <a:lnTo>
                    <a:pt x="57" y="26"/>
                  </a:lnTo>
                  <a:lnTo>
                    <a:pt x="56" y="20"/>
                  </a:lnTo>
                  <a:lnTo>
                    <a:pt x="53" y="14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7" y="54"/>
                  </a:lnTo>
                  <a:lnTo>
                    <a:pt x="16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2" name="Freeform 155"/>
            <p:cNvSpPr>
              <a:spLocks/>
            </p:cNvSpPr>
            <p:nvPr/>
          </p:nvSpPr>
          <p:spPr bwMode="auto">
            <a:xfrm>
              <a:off x="3022" y="2555"/>
              <a:ext cx="58" cy="97"/>
            </a:xfrm>
            <a:custGeom>
              <a:avLst/>
              <a:gdLst>
                <a:gd name="T0" fmla="*/ 0 w 345"/>
                <a:gd name="T1" fmla="*/ 0 h 675"/>
                <a:gd name="T2" fmla="*/ 0 w 345"/>
                <a:gd name="T3" fmla="*/ 0 h 675"/>
                <a:gd name="T4" fmla="*/ 0 w 345"/>
                <a:gd name="T5" fmla="*/ 0 h 675"/>
                <a:gd name="T6" fmla="*/ 0 w 345"/>
                <a:gd name="T7" fmla="*/ 0 h 675"/>
                <a:gd name="T8" fmla="*/ 0 w 345"/>
                <a:gd name="T9" fmla="*/ 0 h 675"/>
                <a:gd name="T10" fmla="*/ 0 w 345"/>
                <a:gd name="T11" fmla="*/ 0 h 675"/>
                <a:gd name="T12" fmla="*/ 0 w 345"/>
                <a:gd name="T13" fmla="*/ 0 h 675"/>
                <a:gd name="T14" fmla="*/ 0 w 345"/>
                <a:gd name="T15" fmla="*/ 0 h 675"/>
                <a:gd name="T16" fmla="*/ 0 w 345"/>
                <a:gd name="T17" fmla="*/ 0 h 675"/>
                <a:gd name="T18" fmla="*/ 0 w 345"/>
                <a:gd name="T19" fmla="*/ 0 h 675"/>
                <a:gd name="T20" fmla="*/ 0 w 345"/>
                <a:gd name="T21" fmla="*/ 0 h 675"/>
                <a:gd name="T22" fmla="*/ 0 w 345"/>
                <a:gd name="T23" fmla="*/ 0 h 675"/>
                <a:gd name="T24" fmla="*/ 0 w 345"/>
                <a:gd name="T25" fmla="*/ 0 h 675"/>
                <a:gd name="T26" fmla="*/ 0 w 345"/>
                <a:gd name="T27" fmla="*/ 0 h 675"/>
                <a:gd name="T28" fmla="*/ 0 w 345"/>
                <a:gd name="T29" fmla="*/ 0 h 675"/>
                <a:gd name="T30" fmla="*/ 0 w 345"/>
                <a:gd name="T31" fmla="*/ 0 h 675"/>
                <a:gd name="T32" fmla="*/ 0 w 345"/>
                <a:gd name="T33" fmla="*/ 0 h 675"/>
                <a:gd name="T34" fmla="*/ 0 w 345"/>
                <a:gd name="T35" fmla="*/ 0 h 675"/>
                <a:gd name="T36" fmla="*/ 0 w 345"/>
                <a:gd name="T37" fmla="*/ 0 h 675"/>
                <a:gd name="T38" fmla="*/ 0 w 345"/>
                <a:gd name="T39" fmla="*/ 0 h 675"/>
                <a:gd name="T40" fmla="*/ 0 w 345"/>
                <a:gd name="T41" fmla="*/ 0 h 675"/>
                <a:gd name="T42" fmla="*/ 0 w 345"/>
                <a:gd name="T43" fmla="*/ 0 h 675"/>
                <a:gd name="T44" fmla="*/ 0 w 345"/>
                <a:gd name="T45" fmla="*/ 0 h 675"/>
                <a:gd name="T46" fmla="*/ 0 w 345"/>
                <a:gd name="T47" fmla="*/ 0 h 675"/>
                <a:gd name="T48" fmla="*/ 0 w 345"/>
                <a:gd name="T49" fmla="*/ 0 h 675"/>
                <a:gd name="T50" fmla="*/ 0 w 345"/>
                <a:gd name="T51" fmla="*/ 0 h 675"/>
                <a:gd name="T52" fmla="*/ 0 w 345"/>
                <a:gd name="T53" fmla="*/ 0 h 675"/>
                <a:gd name="T54" fmla="*/ 0 w 345"/>
                <a:gd name="T55" fmla="*/ 0 h 675"/>
                <a:gd name="T56" fmla="*/ 0 w 345"/>
                <a:gd name="T57" fmla="*/ 0 h 675"/>
                <a:gd name="T58" fmla="*/ 0 w 345"/>
                <a:gd name="T59" fmla="*/ 0 h 675"/>
                <a:gd name="T60" fmla="*/ 0 w 345"/>
                <a:gd name="T61" fmla="*/ 0 h 675"/>
                <a:gd name="T62" fmla="*/ 0 w 345"/>
                <a:gd name="T63" fmla="*/ 0 h 675"/>
                <a:gd name="T64" fmla="*/ 0 w 345"/>
                <a:gd name="T65" fmla="*/ 0 h 675"/>
                <a:gd name="T66" fmla="*/ 0 w 345"/>
                <a:gd name="T67" fmla="*/ 0 h 675"/>
                <a:gd name="T68" fmla="*/ 0 w 345"/>
                <a:gd name="T69" fmla="*/ 0 h 675"/>
                <a:gd name="T70" fmla="*/ 0 w 345"/>
                <a:gd name="T71" fmla="*/ 0 h 675"/>
                <a:gd name="T72" fmla="*/ 0 w 345"/>
                <a:gd name="T73" fmla="*/ 0 h 675"/>
                <a:gd name="T74" fmla="*/ 0 w 345"/>
                <a:gd name="T75" fmla="*/ 0 h 675"/>
                <a:gd name="T76" fmla="*/ 0 w 345"/>
                <a:gd name="T77" fmla="*/ 0 h 675"/>
                <a:gd name="T78" fmla="*/ 0 w 345"/>
                <a:gd name="T79" fmla="*/ 0 h 675"/>
                <a:gd name="T80" fmla="*/ 0 w 345"/>
                <a:gd name="T81" fmla="*/ 0 h 675"/>
                <a:gd name="T82" fmla="*/ 0 w 345"/>
                <a:gd name="T83" fmla="*/ 0 h 675"/>
                <a:gd name="T84" fmla="*/ 0 w 345"/>
                <a:gd name="T85" fmla="*/ 0 h 675"/>
                <a:gd name="T86" fmla="*/ 0 w 345"/>
                <a:gd name="T87" fmla="*/ 0 h 675"/>
                <a:gd name="T88" fmla="*/ 0 w 345"/>
                <a:gd name="T89" fmla="*/ 0 h 675"/>
                <a:gd name="T90" fmla="*/ 0 w 345"/>
                <a:gd name="T91" fmla="*/ 0 h 675"/>
                <a:gd name="T92" fmla="*/ 0 w 345"/>
                <a:gd name="T93" fmla="*/ 0 h 675"/>
                <a:gd name="T94" fmla="*/ 0 w 345"/>
                <a:gd name="T95" fmla="*/ 0 h 675"/>
                <a:gd name="T96" fmla="*/ 0 w 345"/>
                <a:gd name="T97" fmla="*/ 0 h 675"/>
                <a:gd name="T98" fmla="*/ 0 w 345"/>
                <a:gd name="T99" fmla="*/ 0 h 675"/>
                <a:gd name="T100" fmla="*/ 0 w 345"/>
                <a:gd name="T101" fmla="*/ 0 h 675"/>
                <a:gd name="T102" fmla="*/ 0 w 345"/>
                <a:gd name="T103" fmla="*/ 0 h 675"/>
                <a:gd name="T104" fmla="*/ 0 w 345"/>
                <a:gd name="T105" fmla="*/ 0 h 675"/>
                <a:gd name="T106" fmla="*/ 0 w 345"/>
                <a:gd name="T107" fmla="*/ 0 h 675"/>
                <a:gd name="T108" fmla="*/ 0 w 345"/>
                <a:gd name="T109" fmla="*/ 0 h 675"/>
                <a:gd name="T110" fmla="*/ 0 w 345"/>
                <a:gd name="T111" fmla="*/ 0 h 675"/>
                <a:gd name="T112" fmla="*/ 0 w 345"/>
                <a:gd name="T113" fmla="*/ 0 h 6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5"/>
                <a:gd name="T172" fmla="*/ 0 h 675"/>
                <a:gd name="T173" fmla="*/ 345 w 345"/>
                <a:gd name="T174" fmla="*/ 675 h 6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5" h="675">
                  <a:moveTo>
                    <a:pt x="324" y="0"/>
                  </a:moveTo>
                  <a:lnTo>
                    <a:pt x="322" y="14"/>
                  </a:lnTo>
                  <a:lnTo>
                    <a:pt x="325" y="28"/>
                  </a:lnTo>
                  <a:lnTo>
                    <a:pt x="333" y="39"/>
                  </a:lnTo>
                  <a:lnTo>
                    <a:pt x="345" y="44"/>
                  </a:lnTo>
                  <a:lnTo>
                    <a:pt x="336" y="49"/>
                  </a:lnTo>
                  <a:lnTo>
                    <a:pt x="323" y="56"/>
                  </a:lnTo>
                  <a:lnTo>
                    <a:pt x="307" y="63"/>
                  </a:lnTo>
                  <a:lnTo>
                    <a:pt x="287" y="72"/>
                  </a:lnTo>
                  <a:lnTo>
                    <a:pt x="267" y="82"/>
                  </a:lnTo>
                  <a:lnTo>
                    <a:pt x="245" y="93"/>
                  </a:lnTo>
                  <a:lnTo>
                    <a:pt x="223" y="103"/>
                  </a:lnTo>
                  <a:lnTo>
                    <a:pt x="200" y="114"/>
                  </a:lnTo>
                  <a:lnTo>
                    <a:pt x="177" y="126"/>
                  </a:lnTo>
                  <a:lnTo>
                    <a:pt x="154" y="137"/>
                  </a:lnTo>
                  <a:lnTo>
                    <a:pt x="134" y="148"/>
                  </a:lnTo>
                  <a:lnTo>
                    <a:pt x="115" y="158"/>
                  </a:lnTo>
                  <a:lnTo>
                    <a:pt x="99" y="167"/>
                  </a:lnTo>
                  <a:lnTo>
                    <a:pt x="85" y="175"/>
                  </a:lnTo>
                  <a:lnTo>
                    <a:pt x="75" y="182"/>
                  </a:lnTo>
                  <a:lnTo>
                    <a:pt x="69" y="188"/>
                  </a:lnTo>
                  <a:lnTo>
                    <a:pt x="59" y="215"/>
                  </a:lnTo>
                  <a:lnTo>
                    <a:pt x="52" y="264"/>
                  </a:lnTo>
                  <a:lnTo>
                    <a:pt x="49" y="328"/>
                  </a:lnTo>
                  <a:lnTo>
                    <a:pt x="47" y="398"/>
                  </a:lnTo>
                  <a:lnTo>
                    <a:pt x="44" y="465"/>
                  </a:lnTo>
                  <a:lnTo>
                    <a:pt x="40" y="523"/>
                  </a:lnTo>
                  <a:lnTo>
                    <a:pt x="33" y="563"/>
                  </a:lnTo>
                  <a:lnTo>
                    <a:pt x="22" y="577"/>
                  </a:lnTo>
                  <a:lnTo>
                    <a:pt x="14" y="675"/>
                  </a:lnTo>
                  <a:lnTo>
                    <a:pt x="5" y="672"/>
                  </a:lnTo>
                  <a:lnTo>
                    <a:pt x="15" y="576"/>
                  </a:lnTo>
                  <a:lnTo>
                    <a:pt x="7" y="557"/>
                  </a:lnTo>
                  <a:lnTo>
                    <a:pt x="2" y="513"/>
                  </a:lnTo>
                  <a:lnTo>
                    <a:pt x="0" y="451"/>
                  </a:lnTo>
                  <a:lnTo>
                    <a:pt x="1" y="379"/>
                  </a:lnTo>
                  <a:lnTo>
                    <a:pt x="4" y="304"/>
                  </a:lnTo>
                  <a:lnTo>
                    <a:pt x="9" y="237"/>
                  </a:lnTo>
                  <a:lnTo>
                    <a:pt x="17" y="182"/>
                  </a:lnTo>
                  <a:lnTo>
                    <a:pt x="27" y="150"/>
                  </a:lnTo>
                  <a:lnTo>
                    <a:pt x="34" y="140"/>
                  </a:lnTo>
                  <a:lnTo>
                    <a:pt x="46" y="130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103" y="96"/>
                  </a:lnTo>
                  <a:lnTo>
                    <a:pt x="126" y="83"/>
                  </a:lnTo>
                  <a:lnTo>
                    <a:pt x="150" y="72"/>
                  </a:lnTo>
                  <a:lnTo>
                    <a:pt x="176" y="60"/>
                  </a:lnTo>
                  <a:lnTo>
                    <a:pt x="201" y="50"/>
                  </a:lnTo>
                  <a:lnTo>
                    <a:pt x="226" y="39"/>
                  </a:lnTo>
                  <a:lnTo>
                    <a:pt x="249" y="30"/>
                  </a:lnTo>
                  <a:lnTo>
                    <a:pt x="270" y="21"/>
                  </a:lnTo>
                  <a:lnTo>
                    <a:pt x="289" y="13"/>
                  </a:lnTo>
                  <a:lnTo>
                    <a:pt x="305" y="8"/>
                  </a:lnTo>
                  <a:lnTo>
                    <a:pt x="317" y="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3" name="Freeform 156"/>
            <p:cNvSpPr>
              <a:spLocks/>
            </p:cNvSpPr>
            <p:nvPr/>
          </p:nvSpPr>
          <p:spPr bwMode="auto">
            <a:xfrm>
              <a:off x="3003" y="2515"/>
              <a:ext cx="74" cy="59"/>
            </a:xfrm>
            <a:custGeom>
              <a:avLst/>
              <a:gdLst>
                <a:gd name="T0" fmla="*/ 0 w 448"/>
                <a:gd name="T1" fmla="*/ 0 h 410"/>
                <a:gd name="T2" fmla="*/ 0 w 448"/>
                <a:gd name="T3" fmla="*/ 0 h 410"/>
                <a:gd name="T4" fmla="*/ 0 w 448"/>
                <a:gd name="T5" fmla="*/ 0 h 410"/>
                <a:gd name="T6" fmla="*/ 0 w 448"/>
                <a:gd name="T7" fmla="*/ 0 h 410"/>
                <a:gd name="T8" fmla="*/ 0 w 448"/>
                <a:gd name="T9" fmla="*/ 0 h 410"/>
                <a:gd name="T10" fmla="*/ 0 w 448"/>
                <a:gd name="T11" fmla="*/ 0 h 410"/>
                <a:gd name="T12" fmla="*/ 0 w 448"/>
                <a:gd name="T13" fmla="*/ 0 h 410"/>
                <a:gd name="T14" fmla="*/ 0 w 448"/>
                <a:gd name="T15" fmla="*/ 0 h 410"/>
                <a:gd name="T16" fmla="*/ 0 w 448"/>
                <a:gd name="T17" fmla="*/ 0 h 410"/>
                <a:gd name="T18" fmla="*/ 0 w 448"/>
                <a:gd name="T19" fmla="*/ 0 h 410"/>
                <a:gd name="T20" fmla="*/ 0 w 448"/>
                <a:gd name="T21" fmla="*/ 0 h 410"/>
                <a:gd name="T22" fmla="*/ 0 w 448"/>
                <a:gd name="T23" fmla="*/ 0 h 410"/>
                <a:gd name="T24" fmla="*/ 0 w 448"/>
                <a:gd name="T25" fmla="*/ 0 h 410"/>
                <a:gd name="T26" fmla="*/ 0 w 448"/>
                <a:gd name="T27" fmla="*/ 0 h 410"/>
                <a:gd name="T28" fmla="*/ 0 w 448"/>
                <a:gd name="T29" fmla="*/ 0 h 410"/>
                <a:gd name="T30" fmla="*/ 0 w 448"/>
                <a:gd name="T31" fmla="*/ 0 h 410"/>
                <a:gd name="T32" fmla="*/ 0 w 448"/>
                <a:gd name="T33" fmla="*/ 0 h 410"/>
                <a:gd name="T34" fmla="*/ 0 w 448"/>
                <a:gd name="T35" fmla="*/ 0 h 410"/>
                <a:gd name="T36" fmla="*/ 0 w 448"/>
                <a:gd name="T37" fmla="*/ 0 h 410"/>
                <a:gd name="T38" fmla="*/ 0 w 448"/>
                <a:gd name="T39" fmla="*/ 0 h 410"/>
                <a:gd name="T40" fmla="*/ 0 w 448"/>
                <a:gd name="T41" fmla="*/ 0 h 410"/>
                <a:gd name="T42" fmla="*/ 0 w 448"/>
                <a:gd name="T43" fmla="*/ 0 h 410"/>
                <a:gd name="T44" fmla="*/ 0 w 448"/>
                <a:gd name="T45" fmla="*/ 0 h 410"/>
                <a:gd name="T46" fmla="*/ 0 w 448"/>
                <a:gd name="T47" fmla="*/ 0 h 410"/>
                <a:gd name="T48" fmla="*/ 0 w 448"/>
                <a:gd name="T49" fmla="*/ 0 h 410"/>
                <a:gd name="T50" fmla="*/ 0 w 448"/>
                <a:gd name="T51" fmla="*/ 0 h 410"/>
                <a:gd name="T52" fmla="*/ 0 w 448"/>
                <a:gd name="T53" fmla="*/ 0 h 410"/>
                <a:gd name="T54" fmla="*/ 0 w 448"/>
                <a:gd name="T55" fmla="*/ 0 h 410"/>
                <a:gd name="T56" fmla="*/ 0 w 448"/>
                <a:gd name="T57" fmla="*/ 0 h 410"/>
                <a:gd name="T58" fmla="*/ 0 w 448"/>
                <a:gd name="T59" fmla="*/ 0 h 410"/>
                <a:gd name="T60" fmla="*/ 0 w 448"/>
                <a:gd name="T61" fmla="*/ 0 h 410"/>
                <a:gd name="T62" fmla="*/ 0 w 448"/>
                <a:gd name="T63" fmla="*/ 0 h 410"/>
                <a:gd name="T64" fmla="*/ 0 w 448"/>
                <a:gd name="T65" fmla="*/ 0 h 410"/>
                <a:gd name="T66" fmla="*/ 0 w 448"/>
                <a:gd name="T67" fmla="*/ 0 h 410"/>
                <a:gd name="T68" fmla="*/ 0 w 448"/>
                <a:gd name="T69" fmla="*/ 0 h 410"/>
                <a:gd name="T70" fmla="*/ 0 w 448"/>
                <a:gd name="T71" fmla="*/ 0 h 410"/>
                <a:gd name="T72" fmla="*/ 0 w 448"/>
                <a:gd name="T73" fmla="*/ 0 h 410"/>
                <a:gd name="T74" fmla="*/ 0 w 448"/>
                <a:gd name="T75" fmla="*/ 0 h 410"/>
                <a:gd name="T76" fmla="*/ 0 w 448"/>
                <a:gd name="T77" fmla="*/ 0 h 410"/>
                <a:gd name="T78" fmla="*/ 0 w 448"/>
                <a:gd name="T79" fmla="*/ 0 h 410"/>
                <a:gd name="T80" fmla="*/ 0 w 448"/>
                <a:gd name="T81" fmla="*/ 0 h 410"/>
                <a:gd name="T82" fmla="*/ 0 w 448"/>
                <a:gd name="T83" fmla="*/ 0 h 410"/>
                <a:gd name="T84" fmla="*/ 0 w 448"/>
                <a:gd name="T85" fmla="*/ 0 h 410"/>
                <a:gd name="T86" fmla="*/ 0 w 448"/>
                <a:gd name="T87" fmla="*/ 0 h 410"/>
                <a:gd name="T88" fmla="*/ 0 w 448"/>
                <a:gd name="T89" fmla="*/ 0 h 410"/>
                <a:gd name="T90" fmla="*/ 0 w 448"/>
                <a:gd name="T91" fmla="*/ 0 h 410"/>
                <a:gd name="T92" fmla="*/ 0 w 448"/>
                <a:gd name="T93" fmla="*/ 0 h 410"/>
                <a:gd name="T94" fmla="*/ 0 w 448"/>
                <a:gd name="T95" fmla="*/ 0 h 410"/>
                <a:gd name="T96" fmla="*/ 0 w 448"/>
                <a:gd name="T97" fmla="*/ 0 h 410"/>
                <a:gd name="T98" fmla="*/ 0 w 448"/>
                <a:gd name="T99" fmla="*/ 0 h 410"/>
                <a:gd name="T100" fmla="*/ 0 w 448"/>
                <a:gd name="T101" fmla="*/ 0 h 410"/>
                <a:gd name="T102" fmla="*/ 0 w 448"/>
                <a:gd name="T103" fmla="*/ 0 h 410"/>
                <a:gd name="T104" fmla="*/ 0 w 448"/>
                <a:gd name="T105" fmla="*/ 0 h 410"/>
                <a:gd name="T106" fmla="*/ 0 w 448"/>
                <a:gd name="T107" fmla="*/ 0 h 410"/>
                <a:gd name="T108" fmla="*/ 0 w 448"/>
                <a:gd name="T109" fmla="*/ 0 h 410"/>
                <a:gd name="T110" fmla="*/ 0 w 448"/>
                <a:gd name="T111" fmla="*/ 0 h 410"/>
                <a:gd name="T112" fmla="*/ 0 w 448"/>
                <a:gd name="T113" fmla="*/ 0 h 4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8"/>
                <a:gd name="T172" fmla="*/ 0 h 410"/>
                <a:gd name="T173" fmla="*/ 448 w 448"/>
                <a:gd name="T174" fmla="*/ 410 h 4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8" h="410">
                  <a:moveTo>
                    <a:pt x="448" y="98"/>
                  </a:moveTo>
                  <a:lnTo>
                    <a:pt x="444" y="102"/>
                  </a:lnTo>
                  <a:lnTo>
                    <a:pt x="438" y="112"/>
                  </a:lnTo>
                  <a:lnTo>
                    <a:pt x="435" y="128"/>
                  </a:lnTo>
                  <a:lnTo>
                    <a:pt x="441" y="147"/>
                  </a:lnTo>
                  <a:lnTo>
                    <a:pt x="431" y="145"/>
                  </a:lnTo>
                  <a:lnTo>
                    <a:pt x="418" y="140"/>
                  </a:lnTo>
                  <a:lnTo>
                    <a:pt x="400" y="135"/>
                  </a:lnTo>
                  <a:lnTo>
                    <a:pt x="381" y="128"/>
                  </a:lnTo>
                  <a:lnTo>
                    <a:pt x="359" y="121"/>
                  </a:lnTo>
                  <a:lnTo>
                    <a:pt x="336" y="112"/>
                  </a:lnTo>
                  <a:lnTo>
                    <a:pt x="313" y="105"/>
                  </a:lnTo>
                  <a:lnTo>
                    <a:pt x="287" y="96"/>
                  </a:lnTo>
                  <a:lnTo>
                    <a:pt x="263" y="88"/>
                  </a:lnTo>
                  <a:lnTo>
                    <a:pt x="240" y="80"/>
                  </a:lnTo>
                  <a:lnTo>
                    <a:pt x="218" y="72"/>
                  </a:lnTo>
                  <a:lnTo>
                    <a:pt x="197" y="67"/>
                  </a:lnTo>
                  <a:lnTo>
                    <a:pt x="179" y="61"/>
                  </a:lnTo>
                  <a:lnTo>
                    <a:pt x="163" y="58"/>
                  </a:lnTo>
                  <a:lnTo>
                    <a:pt x="151" y="57"/>
                  </a:lnTo>
                  <a:lnTo>
                    <a:pt x="143" y="57"/>
                  </a:lnTo>
                  <a:lnTo>
                    <a:pt x="130" y="70"/>
                  </a:lnTo>
                  <a:lnTo>
                    <a:pt x="116" y="101"/>
                  </a:lnTo>
                  <a:lnTo>
                    <a:pt x="102" y="145"/>
                  </a:lnTo>
                  <a:lnTo>
                    <a:pt x="87" y="194"/>
                  </a:lnTo>
                  <a:lnTo>
                    <a:pt x="73" y="242"/>
                  </a:lnTo>
                  <a:lnTo>
                    <a:pt x="59" y="285"/>
                  </a:lnTo>
                  <a:lnTo>
                    <a:pt x="46" y="313"/>
                  </a:lnTo>
                  <a:lnTo>
                    <a:pt x="35" y="323"/>
                  </a:lnTo>
                  <a:lnTo>
                    <a:pt x="8" y="410"/>
                  </a:lnTo>
                  <a:lnTo>
                    <a:pt x="0" y="407"/>
                  </a:lnTo>
                  <a:lnTo>
                    <a:pt x="25" y="320"/>
                  </a:lnTo>
                  <a:lnTo>
                    <a:pt x="19" y="306"/>
                  </a:lnTo>
                  <a:lnTo>
                    <a:pt x="22" y="270"/>
                  </a:lnTo>
                  <a:lnTo>
                    <a:pt x="32" y="222"/>
                  </a:lnTo>
                  <a:lnTo>
                    <a:pt x="48" y="168"/>
                  </a:lnTo>
                  <a:lnTo>
                    <a:pt x="68" y="112"/>
                  </a:lnTo>
                  <a:lnTo>
                    <a:pt x="89" y="61"/>
                  </a:lnTo>
                  <a:lnTo>
                    <a:pt x="110" y="24"/>
                  </a:lnTo>
                  <a:lnTo>
                    <a:pt x="130" y="4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79" y="3"/>
                  </a:lnTo>
                  <a:lnTo>
                    <a:pt x="202" y="8"/>
                  </a:lnTo>
                  <a:lnTo>
                    <a:pt x="227" y="15"/>
                  </a:lnTo>
                  <a:lnTo>
                    <a:pt x="253" y="22"/>
                  </a:lnTo>
                  <a:lnTo>
                    <a:pt x="280" y="31"/>
                  </a:lnTo>
                  <a:lnTo>
                    <a:pt x="309" y="41"/>
                  </a:lnTo>
                  <a:lnTo>
                    <a:pt x="335" y="51"/>
                  </a:lnTo>
                  <a:lnTo>
                    <a:pt x="361" y="61"/>
                  </a:lnTo>
                  <a:lnTo>
                    <a:pt x="384" y="71"/>
                  </a:lnTo>
                  <a:lnTo>
                    <a:pt x="405" y="79"/>
                  </a:lnTo>
                  <a:lnTo>
                    <a:pt x="423" y="87"/>
                  </a:lnTo>
                  <a:lnTo>
                    <a:pt x="437" y="92"/>
                  </a:lnTo>
                  <a:lnTo>
                    <a:pt x="445" y="97"/>
                  </a:lnTo>
                  <a:lnTo>
                    <a:pt x="448" y="9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4" name="Freeform 157"/>
            <p:cNvSpPr>
              <a:spLocks/>
            </p:cNvSpPr>
            <p:nvPr/>
          </p:nvSpPr>
          <p:spPr bwMode="auto">
            <a:xfrm>
              <a:off x="3021" y="2458"/>
              <a:ext cx="59" cy="64"/>
            </a:xfrm>
            <a:custGeom>
              <a:avLst/>
              <a:gdLst>
                <a:gd name="T0" fmla="*/ 0 w 358"/>
                <a:gd name="T1" fmla="*/ 0 h 451"/>
                <a:gd name="T2" fmla="*/ 0 w 358"/>
                <a:gd name="T3" fmla="*/ 0 h 451"/>
                <a:gd name="T4" fmla="*/ 0 w 358"/>
                <a:gd name="T5" fmla="*/ 0 h 451"/>
                <a:gd name="T6" fmla="*/ 0 w 358"/>
                <a:gd name="T7" fmla="*/ 0 h 451"/>
                <a:gd name="T8" fmla="*/ 0 w 358"/>
                <a:gd name="T9" fmla="*/ 0 h 451"/>
                <a:gd name="T10" fmla="*/ 0 w 358"/>
                <a:gd name="T11" fmla="*/ 0 h 451"/>
                <a:gd name="T12" fmla="*/ 0 w 358"/>
                <a:gd name="T13" fmla="*/ 0 h 451"/>
                <a:gd name="T14" fmla="*/ 0 w 358"/>
                <a:gd name="T15" fmla="*/ 0 h 451"/>
                <a:gd name="T16" fmla="*/ 0 w 358"/>
                <a:gd name="T17" fmla="*/ 0 h 451"/>
                <a:gd name="T18" fmla="*/ 0 w 358"/>
                <a:gd name="T19" fmla="*/ 0 h 451"/>
                <a:gd name="T20" fmla="*/ 0 w 358"/>
                <a:gd name="T21" fmla="*/ 0 h 451"/>
                <a:gd name="T22" fmla="*/ 0 w 358"/>
                <a:gd name="T23" fmla="*/ 0 h 451"/>
                <a:gd name="T24" fmla="*/ 0 w 358"/>
                <a:gd name="T25" fmla="*/ 0 h 451"/>
                <a:gd name="T26" fmla="*/ 0 w 358"/>
                <a:gd name="T27" fmla="*/ 0 h 451"/>
                <a:gd name="T28" fmla="*/ 0 w 358"/>
                <a:gd name="T29" fmla="*/ 0 h 451"/>
                <a:gd name="T30" fmla="*/ 0 w 358"/>
                <a:gd name="T31" fmla="*/ 0 h 451"/>
                <a:gd name="T32" fmla="*/ 0 w 358"/>
                <a:gd name="T33" fmla="*/ 0 h 451"/>
                <a:gd name="T34" fmla="*/ 0 w 358"/>
                <a:gd name="T35" fmla="*/ 0 h 451"/>
                <a:gd name="T36" fmla="*/ 0 w 358"/>
                <a:gd name="T37" fmla="*/ 0 h 451"/>
                <a:gd name="T38" fmla="*/ 0 w 358"/>
                <a:gd name="T39" fmla="*/ 0 h 451"/>
                <a:gd name="T40" fmla="*/ 0 w 358"/>
                <a:gd name="T41" fmla="*/ 0 h 451"/>
                <a:gd name="T42" fmla="*/ 0 w 358"/>
                <a:gd name="T43" fmla="*/ 0 h 451"/>
                <a:gd name="T44" fmla="*/ 0 w 358"/>
                <a:gd name="T45" fmla="*/ 0 h 451"/>
                <a:gd name="T46" fmla="*/ 0 w 358"/>
                <a:gd name="T47" fmla="*/ 0 h 451"/>
                <a:gd name="T48" fmla="*/ 0 w 358"/>
                <a:gd name="T49" fmla="*/ 0 h 451"/>
                <a:gd name="T50" fmla="*/ 0 w 358"/>
                <a:gd name="T51" fmla="*/ 0 h 451"/>
                <a:gd name="T52" fmla="*/ 0 w 358"/>
                <a:gd name="T53" fmla="*/ 0 h 451"/>
                <a:gd name="T54" fmla="*/ 0 w 358"/>
                <a:gd name="T55" fmla="*/ 0 h 451"/>
                <a:gd name="T56" fmla="*/ 0 w 358"/>
                <a:gd name="T57" fmla="*/ 0 h 451"/>
                <a:gd name="T58" fmla="*/ 0 w 358"/>
                <a:gd name="T59" fmla="*/ 0 h 451"/>
                <a:gd name="T60" fmla="*/ 0 w 358"/>
                <a:gd name="T61" fmla="*/ 0 h 451"/>
                <a:gd name="T62" fmla="*/ 0 w 358"/>
                <a:gd name="T63" fmla="*/ 0 h 451"/>
                <a:gd name="T64" fmla="*/ 0 w 358"/>
                <a:gd name="T65" fmla="*/ 0 h 451"/>
                <a:gd name="T66" fmla="*/ 0 w 358"/>
                <a:gd name="T67" fmla="*/ 0 h 451"/>
                <a:gd name="T68" fmla="*/ 0 w 358"/>
                <a:gd name="T69" fmla="*/ 0 h 451"/>
                <a:gd name="T70" fmla="*/ 0 w 358"/>
                <a:gd name="T71" fmla="*/ 0 h 451"/>
                <a:gd name="T72" fmla="*/ 0 w 358"/>
                <a:gd name="T73" fmla="*/ 0 h 451"/>
                <a:gd name="T74" fmla="*/ 0 w 358"/>
                <a:gd name="T75" fmla="*/ 0 h 451"/>
                <a:gd name="T76" fmla="*/ 0 w 358"/>
                <a:gd name="T77" fmla="*/ 0 h 451"/>
                <a:gd name="T78" fmla="*/ 0 w 358"/>
                <a:gd name="T79" fmla="*/ 0 h 451"/>
                <a:gd name="T80" fmla="*/ 0 w 358"/>
                <a:gd name="T81" fmla="*/ 0 h 451"/>
                <a:gd name="T82" fmla="*/ 0 w 358"/>
                <a:gd name="T83" fmla="*/ 0 h 451"/>
                <a:gd name="T84" fmla="*/ 0 w 358"/>
                <a:gd name="T85" fmla="*/ 0 h 451"/>
                <a:gd name="T86" fmla="*/ 0 w 358"/>
                <a:gd name="T87" fmla="*/ 0 h 451"/>
                <a:gd name="T88" fmla="*/ 0 w 358"/>
                <a:gd name="T89" fmla="*/ 0 h 451"/>
                <a:gd name="T90" fmla="*/ 0 w 358"/>
                <a:gd name="T91" fmla="*/ 0 h 451"/>
                <a:gd name="T92" fmla="*/ 0 w 358"/>
                <a:gd name="T93" fmla="*/ 0 h 451"/>
                <a:gd name="T94" fmla="*/ 0 w 358"/>
                <a:gd name="T95" fmla="*/ 0 h 451"/>
                <a:gd name="T96" fmla="*/ 0 w 358"/>
                <a:gd name="T97" fmla="*/ 0 h 451"/>
                <a:gd name="T98" fmla="*/ 0 w 358"/>
                <a:gd name="T99" fmla="*/ 0 h 451"/>
                <a:gd name="T100" fmla="*/ 0 w 358"/>
                <a:gd name="T101" fmla="*/ 0 h 451"/>
                <a:gd name="T102" fmla="*/ 0 w 358"/>
                <a:gd name="T103" fmla="*/ 0 h 451"/>
                <a:gd name="T104" fmla="*/ 0 w 358"/>
                <a:gd name="T105" fmla="*/ 0 h 451"/>
                <a:gd name="T106" fmla="*/ 0 w 358"/>
                <a:gd name="T107" fmla="*/ 0 h 451"/>
                <a:gd name="T108" fmla="*/ 0 w 358"/>
                <a:gd name="T109" fmla="*/ 0 h 451"/>
                <a:gd name="T110" fmla="*/ 0 w 358"/>
                <a:gd name="T111" fmla="*/ 0 h 451"/>
                <a:gd name="T112" fmla="*/ 0 w 358"/>
                <a:gd name="T113" fmla="*/ 0 h 4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8"/>
                <a:gd name="T172" fmla="*/ 0 h 451"/>
                <a:gd name="T173" fmla="*/ 358 w 358"/>
                <a:gd name="T174" fmla="*/ 451 h 4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8" h="451">
                  <a:moveTo>
                    <a:pt x="341" y="451"/>
                  </a:moveTo>
                  <a:lnTo>
                    <a:pt x="335" y="449"/>
                  </a:lnTo>
                  <a:lnTo>
                    <a:pt x="325" y="446"/>
                  </a:lnTo>
                  <a:lnTo>
                    <a:pt x="312" y="440"/>
                  </a:lnTo>
                  <a:lnTo>
                    <a:pt x="294" y="432"/>
                  </a:lnTo>
                  <a:lnTo>
                    <a:pt x="276" y="425"/>
                  </a:lnTo>
                  <a:lnTo>
                    <a:pt x="255" y="415"/>
                  </a:lnTo>
                  <a:lnTo>
                    <a:pt x="233" y="405"/>
                  </a:lnTo>
                  <a:lnTo>
                    <a:pt x="210" y="394"/>
                  </a:lnTo>
                  <a:lnTo>
                    <a:pt x="188" y="382"/>
                  </a:lnTo>
                  <a:lnTo>
                    <a:pt x="165" y="371"/>
                  </a:lnTo>
                  <a:lnTo>
                    <a:pt x="144" y="360"/>
                  </a:lnTo>
                  <a:lnTo>
                    <a:pt x="125" y="350"/>
                  </a:lnTo>
                  <a:lnTo>
                    <a:pt x="109" y="340"/>
                  </a:lnTo>
                  <a:lnTo>
                    <a:pt x="95" y="332"/>
                  </a:lnTo>
                  <a:lnTo>
                    <a:pt x="85" y="325"/>
                  </a:lnTo>
                  <a:lnTo>
                    <a:pt x="79" y="319"/>
                  </a:lnTo>
                  <a:lnTo>
                    <a:pt x="70" y="301"/>
                  </a:lnTo>
                  <a:lnTo>
                    <a:pt x="59" y="271"/>
                  </a:lnTo>
                  <a:lnTo>
                    <a:pt x="49" y="232"/>
                  </a:lnTo>
                  <a:lnTo>
                    <a:pt x="40" y="190"/>
                  </a:lnTo>
                  <a:lnTo>
                    <a:pt x="34" y="149"/>
                  </a:lnTo>
                  <a:lnTo>
                    <a:pt x="32" y="114"/>
                  </a:lnTo>
                  <a:lnTo>
                    <a:pt x="35" y="89"/>
                  </a:lnTo>
                  <a:lnTo>
                    <a:pt x="44" y="8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54" y="79"/>
                  </a:lnTo>
                  <a:lnTo>
                    <a:pt x="64" y="91"/>
                  </a:lnTo>
                  <a:lnTo>
                    <a:pt x="74" y="114"/>
                  </a:lnTo>
                  <a:lnTo>
                    <a:pt x="83" y="143"/>
                  </a:lnTo>
                  <a:lnTo>
                    <a:pt x="90" y="176"/>
                  </a:lnTo>
                  <a:lnTo>
                    <a:pt x="97" y="211"/>
                  </a:lnTo>
                  <a:lnTo>
                    <a:pt x="103" y="242"/>
                  </a:lnTo>
                  <a:lnTo>
                    <a:pt x="108" y="269"/>
                  </a:lnTo>
                  <a:lnTo>
                    <a:pt x="113" y="287"/>
                  </a:lnTo>
                  <a:lnTo>
                    <a:pt x="118" y="294"/>
                  </a:lnTo>
                  <a:lnTo>
                    <a:pt x="126" y="301"/>
                  </a:lnTo>
                  <a:lnTo>
                    <a:pt x="138" y="310"/>
                  </a:lnTo>
                  <a:lnTo>
                    <a:pt x="153" y="319"/>
                  </a:lnTo>
                  <a:lnTo>
                    <a:pt x="170" y="328"/>
                  </a:lnTo>
                  <a:lnTo>
                    <a:pt x="189" y="338"/>
                  </a:lnTo>
                  <a:lnTo>
                    <a:pt x="210" y="348"/>
                  </a:lnTo>
                  <a:lnTo>
                    <a:pt x="230" y="358"/>
                  </a:lnTo>
                  <a:lnTo>
                    <a:pt x="251" y="368"/>
                  </a:lnTo>
                  <a:lnTo>
                    <a:pt x="272" y="377"/>
                  </a:lnTo>
                  <a:lnTo>
                    <a:pt x="291" y="385"/>
                  </a:lnTo>
                  <a:lnTo>
                    <a:pt x="310" y="392"/>
                  </a:lnTo>
                  <a:lnTo>
                    <a:pt x="327" y="399"/>
                  </a:lnTo>
                  <a:lnTo>
                    <a:pt x="340" y="406"/>
                  </a:lnTo>
                  <a:lnTo>
                    <a:pt x="351" y="409"/>
                  </a:lnTo>
                  <a:lnTo>
                    <a:pt x="358" y="412"/>
                  </a:lnTo>
                  <a:lnTo>
                    <a:pt x="349" y="419"/>
                  </a:lnTo>
                  <a:lnTo>
                    <a:pt x="343" y="429"/>
                  </a:lnTo>
                  <a:lnTo>
                    <a:pt x="340" y="440"/>
                  </a:lnTo>
                  <a:lnTo>
                    <a:pt x="341" y="45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5" name="Freeform 158"/>
            <p:cNvSpPr>
              <a:spLocks/>
            </p:cNvSpPr>
            <p:nvPr/>
          </p:nvSpPr>
          <p:spPr bwMode="auto">
            <a:xfrm>
              <a:off x="3155" y="2551"/>
              <a:ext cx="10" cy="10"/>
            </a:xfrm>
            <a:custGeom>
              <a:avLst/>
              <a:gdLst>
                <a:gd name="T0" fmla="*/ 0 w 58"/>
                <a:gd name="T1" fmla="*/ 0 h 65"/>
                <a:gd name="T2" fmla="*/ 0 w 58"/>
                <a:gd name="T3" fmla="*/ 0 h 65"/>
                <a:gd name="T4" fmla="*/ 0 w 58"/>
                <a:gd name="T5" fmla="*/ 0 h 65"/>
                <a:gd name="T6" fmla="*/ 0 w 58"/>
                <a:gd name="T7" fmla="*/ 0 h 65"/>
                <a:gd name="T8" fmla="*/ 0 w 58"/>
                <a:gd name="T9" fmla="*/ 0 h 65"/>
                <a:gd name="T10" fmla="*/ 0 w 58"/>
                <a:gd name="T11" fmla="*/ 0 h 65"/>
                <a:gd name="T12" fmla="*/ 0 w 58"/>
                <a:gd name="T13" fmla="*/ 0 h 65"/>
                <a:gd name="T14" fmla="*/ 0 w 58"/>
                <a:gd name="T15" fmla="*/ 0 h 65"/>
                <a:gd name="T16" fmla="*/ 0 w 58"/>
                <a:gd name="T17" fmla="*/ 0 h 65"/>
                <a:gd name="T18" fmla="*/ 0 w 58"/>
                <a:gd name="T19" fmla="*/ 0 h 65"/>
                <a:gd name="T20" fmla="*/ 0 w 58"/>
                <a:gd name="T21" fmla="*/ 0 h 65"/>
                <a:gd name="T22" fmla="*/ 0 w 58"/>
                <a:gd name="T23" fmla="*/ 0 h 65"/>
                <a:gd name="T24" fmla="*/ 0 w 58"/>
                <a:gd name="T25" fmla="*/ 0 h 65"/>
                <a:gd name="T26" fmla="*/ 0 w 58"/>
                <a:gd name="T27" fmla="*/ 0 h 65"/>
                <a:gd name="T28" fmla="*/ 0 w 58"/>
                <a:gd name="T29" fmla="*/ 0 h 65"/>
                <a:gd name="T30" fmla="*/ 0 w 58"/>
                <a:gd name="T31" fmla="*/ 0 h 65"/>
                <a:gd name="T32" fmla="*/ 0 w 58"/>
                <a:gd name="T33" fmla="*/ 0 h 65"/>
                <a:gd name="T34" fmla="*/ 0 w 58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65"/>
                <a:gd name="T56" fmla="*/ 58 w 58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65">
                  <a:moveTo>
                    <a:pt x="28" y="65"/>
                  </a:moveTo>
                  <a:lnTo>
                    <a:pt x="17" y="63"/>
                  </a:lnTo>
                  <a:lnTo>
                    <a:pt x="8" y="56"/>
                  </a:lnTo>
                  <a:lnTo>
                    <a:pt x="2" y="46"/>
                  </a:lnTo>
                  <a:lnTo>
                    <a:pt x="0" y="34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1" y="3"/>
                  </a:lnTo>
                  <a:lnTo>
                    <a:pt x="50" y="10"/>
                  </a:lnTo>
                  <a:lnTo>
                    <a:pt x="56" y="20"/>
                  </a:lnTo>
                  <a:lnTo>
                    <a:pt x="58" y="33"/>
                  </a:lnTo>
                  <a:lnTo>
                    <a:pt x="56" y="45"/>
                  </a:lnTo>
                  <a:lnTo>
                    <a:pt x="50" y="55"/>
                  </a:lnTo>
                  <a:lnTo>
                    <a:pt x="41" y="63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6" name="Freeform 159"/>
            <p:cNvSpPr>
              <a:spLocks/>
            </p:cNvSpPr>
            <p:nvPr/>
          </p:nvSpPr>
          <p:spPr bwMode="auto">
            <a:xfrm>
              <a:off x="3156" y="2529"/>
              <a:ext cx="10" cy="9"/>
            </a:xfrm>
            <a:custGeom>
              <a:avLst/>
              <a:gdLst>
                <a:gd name="T0" fmla="*/ 0 w 58"/>
                <a:gd name="T1" fmla="*/ 0 h 66"/>
                <a:gd name="T2" fmla="*/ 0 w 58"/>
                <a:gd name="T3" fmla="*/ 0 h 66"/>
                <a:gd name="T4" fmla="*/ 0 w 58"/>
                <a:gd name="T5" fmla="*/ 0 h 66"/>
                <a:gd name="T6" fmla="*/ 0 w 58"/>
                <a:gd name="T7" fmla="*/ 0 h 66"/>
                <a:gd name="T8" fmla="*/ 0 w 58"/>
                <a:gd name="T9" fmla="*/ 0 h 66"/>
                <a:gd name="T10" fmla="*/ 0 w 58"/>
                <a:gd name="T11" fmla="*/ 0 h 66"/>
                <a:gd name="T12" fmla="*/ 0 w 58"/>
                <a:gd name="T13" fmla="*/ 0 h 66"/>
                <a:gd name="T14" fmla="*/ 0 w 58"/>
                <a:gd name="T15" fmla="*/ 0 h 66"/>
                <a:gd name="T16" fmla="*/ 0 w 58"/>
                <a:gd name="T17" fmla="*/ 0 h 66"/>
                <a:gd name="T18" fmla="*/ 0 w 58"/>
                <a:gd name="T19" fmla="*/ 0 h 66"/>
                <a:gd name="T20" fmla="*/ 0 w 58"/>
                <a:gd name="T21" fmla="*/ 0 h 66"/>
                <a:gd name="T22" fmla="*/ 0 w 58"/>
                <a:gd name="T23" fmla="*/ 0 h 66"/>
                <a:gd name="T24" fmla="*/ 0 w 58"/>
                <a:gd name="T25" fmla="*/ 0 h 66"/>
                <a:gd name="T26" fmla="*/ 0 w 58"/>
                <a:gd name="T27" fmla="*/ 0 h 66"/>
                <a:gd name="T28" fmla="*/ 0 w 58"/>
                <a:gd name="T29" fmla="*/ 0 h 66"/>
                <a:gd name="T30" fmla="*/ 0 w 58"/>
                <a:gd name="T31" fmla="*/ 0 h 66"/>
                <a:gd name="T32" fmla="*/ 0 w 58"/>
                <a:gd name="T33" fmla="*/ 0 h 66"/>
                <a:gd name="T34" fmla="*/ 0 w 58"/>
                <a:gd name="T35" fmla="*/ 0 h 66"/>
                <a:gd name="T36" fmla="*/ 0 w 58"/>
                <a:gd name="T37" fmla="*/ 0 h 66"/>
                <a:gd name="T38" fmla="*/ 0 w 58"/>
                <a:gd name="T39" fmla="*/ 0 h 66"/>
                <a:gd name="T40" fmla="*/ 0 w 58"/>
                <a:gd name="T41" fmla="*/ 0 h 66"/>
                <a:gd name="T42" fmla="*/ 0 w 58"/>
                <a:gd name="T43" fmla="*/ 0 h 66"/>
                <a:gd name="T44" fmla="*/ 0 w 58"/>
                <a:gd name="T45" fmla="*/ 0 h 66"/>
                <a:gd name="T46" fmla="*/ 0 w 58"/>
                <a:gd name="T47" fmla="*/ 0 h 66"/>
                <a:gd name="T48" fmla="*/ 0 w 58"/>
                <a:gd name="T49" fmla="*/ 0 h 66"/>
                <a:gd name="T50" fmla="*/ 0 w 58"/>
                <a:gd name="T51" fmla="*/ 0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66"/>
                <a:gd name="T80" fmla="*/ 58 w 58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66">
                  <a:moveTo>
                    <a:pt x="30" y="66"/>
                  </a:moveTo>
                  <a:lnTo>
                    <a:pt x="24" y="65"/>
                  </a:lnTo>
                  <a:lnTo>
                    <a:pt x="19" y="64"/>
                  </a:lnTo>
                  <a:lnTo>
                    <a:pt x="13" y="61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5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41" y="2"/>
                  </a:lnTo>
                  <a:lnTo>
                    <a:pt x="50" y="10"/>
                  </a:lnTo>
                  <a:lnTo>
                    <a:pt x="56" y="21"/>
                  </a:lnTo>
                  <a:lnTo>
                    <a:pt x="58" y="33"/>
                  </a:lnTo>
                  <a:lnTo>
                    <a:pt x="56" y="46"/>
                  </a:lnTo>
                  <a:lnTo>
                    <a:pt x="50" y="56"/>
                  </a:lnTo>
                  <a:lnTo>
                    <a:pt x="41" y="64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7" name="Freeform 160"/>
            <p:cNvSpPr>
              <a:spLocks/>
            </p:cNvSpPr>
            <p:nvPr/>
          </p:nvSpPr>
          <p:spPr bwMode="auto">
            <a:xfrm>
              <a:off x="3154" y="2518"/>
              <a:ext cx="10" cy="9"/>
            </a:xfrm>
            <a:custGeom>
              <a:avLst/>
              <a:gdLst>
                <a:gd name="T0" fmla="*/ 0 w 57"/>
                <a:gd name="T1" fmla="*/ 0 h 64"/>
                <a:gd name="T2" fmla="*/ 0 w 57"/>
                <a:gd name="T3" fmla="*/ 0 h 64"/>
                <a:gd name="T4" fmla="*/ 0 w 57"/>
                <a:gd name="T5" fmla="*/ 0 h 64"/>
                <a:gd name="T6" fmla="*/ 0 w 57"/>
                <a:gd name="T7" fmla="*/ 0 h 64"/>
                <a:gd name="T8" fmla="*/ 0 w 57"/>
                <a:gd name="T9" fmla="*/ 0 h 64"/>
                <a:gd name="T10" fmla="*/ 0 w 57"/>
                <a:gd name="T11" fmla="*/ 0 h 64"/>
                <a:gd name="T12" fmla="*/ 0 w 57"/>
                <a:gd name="T13" fmla="*/ 0 h 64"/>
                <a:gd name="T14" fmla="*/ 0 w 57"/>
                <a:gd name="T15" fmla="*/ 0 h 64"/>
                <a:gd name="T16" fmla="*/ 0 w 57"/>
                <a:gd name="T17" fmla="*/ 0 h 64"/>
                <a:gd name="T18" fmla="*/ 0 w 57"/>
                <a:gd name="T19" fmla="*/ 0 h 64"/>
                <a:gd name="T20" fmla="*/ 0 w 57"/>
                <a:gd name="T21" fmla="*/ 0 h 64"/>
                <a:gd name="T22" fmla="*/ 0 w 57"/>
                <a:gd name="T23" fmla="*/ 0 h 64"/>
                <a:gd name="T24" fmla="*/ 0 w 57"/>
                <a:gd name="T25" fmla="*/ 0 h 64"/>
                <a:gd name="T26" fmla="*/ 0 w 57"/>
                <a:gd name="T27" fmla="*/ 0 h 64"/>
                <a:gd name="T28" fmla="*/ 0 w 57"/>
                <a:gd name="T29" fmla="*/ 0 h 64"/>
                <a:gd name="T30" fmla="*/ 0 w 57"/>
                <a:gd name="T31" fmla="*/ 0 h 64"/>
                <a:gd name="T32" fmla="*/ 0 w 57"/>
                <a:gd name="T33" fmla="*/ 0 h 64"/>
                <a:gd name="T34" fmla="*/ 0 w 57"/>
                <a:gd name="T35" fmla="*/ 0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4"/>
                <a:gd name="T56" fmla="*/ 57 w 57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4">
                  <a:moveTo>
                    <a:pt x="28" y="64"/>
                  </a:moveTo>
                  <a:lnTo>
                    <a:pt x="41" y="62"/>
                  </a:lnTo>
                  <a:lnTo>
                    <a:pt x="50" y="54"/>
                  </a:lnTo>
                  <a:lnTo>
                    <a:pt x="55" y="44"/>
                  </a:lnTo>
                  <a:lnTo>
                    <a:pt x="57" y="32"/>
                  </a:lnTo>
                  <a:lnTo>
                    <a:pt x="55" y="20"/>
                  </a:lnTo>
                  <a:lnTo>
                    <a:pt x="50" y="10"/>
                  </a:lnTo>
                  <a:lnTo>
                    <a:pt x="41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2" y="45"/>
                  </a:lnTo>
                  <a:lnTo>
                    <a:pt x="8" y="55"/>
                  </a:lnTo>
                  <a:lnTo>
                    <a:pt x="17" y="62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8" name="Freeform 161"/>
            <p:cNvSpPr>
              <a:spLocks/>
            </p:cNvSpPr>
            <p:nvPr/>
          </p:nvSpPr>
          <p:spPr bwMode="auto">
            <a:xfrm>
              <a:off x="3162" y="2556"/>
              <a:ext cx="58" cy="96"/>
            </a:xfrm>
            <a:custGeom>
              <a:avLst/>
              <a:gdLst>
                <a:gd name="T0" fmla="*/ 0 w 347"/>
                <a:gd name="T1" fmla="*/ 0 h 674"/>
                <a:gd name="T2" fmla="*/ 0 w 347"/>
                <a:gd name="T3" fmla="*/ 0 h 674"/>
                <a:gd name="T4" fmla="*/ 0 w 347"/>
                <a:gd name="T5" fmla="*/ 0 h 674"/>
                <a:gd name="T6" fmla="*/ 0 w 347"/>
                <a:gd name="T7" fmla="*/ 0 h 674"/>
                <a:gd name="T8" fmla="*/ 0 w 347"/>
                <a:gd name="T9" fmla="*/ 0 h 674"/>
                <a:gd name="T10" fmla="*/ 0 w 347"/>
                <a:gd name="T11" fmla="*/ 0 h 674"/>
                <a:gd name="T12" fmla="*/ 0 w 347"/>
                <a:gd name="T13" fmla="*/ 0 h 674"/>
                <a:gd name="T14" fmla="*/ 0 w 347"/>
                <a:gd name="T15" fmla="*/ 0 h 674"/>
                <a:gd name="T16" fmla="*/ 0 w 347"/>
                <a:gd name="T17" fmla="*/ 0 h 674"/>
                <a:gd name="T18" fmla="*/ 0 w 347"/>
                <a:gd name="T19" fmla="*/ 0 h 674"/>
                <a:gd name="T20" fmla="*/ 0 w 347"/>
                <a:gd name="T21" fmla="*/ 0 h 674"/>
                <a:gd name="T22" fmla="*/ 0 w 347"/>
                <a:gd name="T23" fmla="*/ 0 h 674"/>
                <a:gd name="T24" fmla="*/ 0 w 347"/>
                <a:gd name="T25" fmla="*/ 0 h 674"/>
                <a:gd name="T26" fmla="*/ 0 w 347"/>
                <a:gd name="T27" fmla="*/ 0 h 674"/>
                <a:gd name="T28" fmla="*/ 0 w 347"/>
                <a:gd name="T29" fmla="*/ 0 h 674"/>
                <a:gd name="T30" fmla="*/ 0 w 347"/>
                <a:gd name="T31" fmla="*/ 0 h 674"/>
                <a:gd name="T32" fmla="*/ 0 w 347"/>
                <a:gd name="T33" fmla="*/ 0 h 674"/>
                <a:gd name="T34" fmla="*/ 0 w 347"/>
                <a:gd name="T35" fmla="*/ 0 h 674"/>
                <a:gd name="T36" fmla="*/ 0 w 347"/>
                <a:gd name="T37" fmla="*/ 0 h 674"/>
                <a:gd name="T38" fmla="*/ 0 w 347"/>
                <a:gd name="T39" fmla="*/ 0 h 674"/>
                <a:gd name="T40" fmla="*/ 0 w 347"/>
                <a:gd name="T41" fmla="*/ 0 h 674"/>
                <a:gd name="T42" fmla="*/ 0 w 347"/>
                <a:gd name="T43" fmla="*/ 0 h 674"/>
                <a:gd name="T44" fmla="*/ 0 w 347"/>
                <a:gd name="T45" fmla="*/ 0 h 674"/>
                <a:gd name="T46" fmla="*/ 0 w 347"/>
                <a:gd name="T47" fmla="*/ 0 h 674"/>
                <a:gd name="T48" fmla="*/ 0 w 347"/>
                <a:gd name="T49" fmla="*/ 0 h 674"/>
                <a:gd name="T50" fmla="*/ 0 w 347"/>
                <a:gd name="T51" fmla="*/ 0 h 674"/>
                <a:gd name="T52" fmla="*/ 0 w 347"/>
                <a:gd name="T53" fmla="*/ 0 h 674"/>
                <a:gd name="T54" fmla="*/ 0 w 347"/>
                <a:gd name="T55" fmla="*/ 0 h 674"/>
                <a:gd name="T56" fmla="*/ 0 w 347"/>
                <a:gd name="T57" fmla="*/ 0 h 674"/>
                <a:gd name="T58" fmla="*/ 0 w 347"/>
                <a:gd name="T59" fmla="*/ 0 h 674"/>
                <a:gd name="T60" fmla="*/ 0 w 347"/>
                <a:gd name="T61" fmla="*/ 0 h 674"/>
                <a:gd name="T62" fmla="*/ 0 w 347"/>
                <a:gd name="T63" fmla="*/ 0 h 674"/>
                <a:gd name="T64" fmla="*/ 0 w 347"/>
                <a:gd name="T65" fmla="*/ 0 h 674"/>
                <a:gd name="T66" fmla="*/ 0 w 347"/>
                <a:gd name="T67" fmla="*/ 0 h 674"/>
                <a:gd name="T68" fmla="*/ 0 w 347"/>
                <a:gd name="T69" fmla="*/ 0 h 674"/>
                <a:gd name="T70" fmla="*/ 0 w 347"/>
                <a:gd name="T71" fmla="*/ 0 h 674"/>
                <a:gd name="T72" fmla="*/ 0 w 347"/>
                <a:gd name="T73" fmla="*/ 0 h 674"/>
                <a:gd name="T74" fmla="*/ 0 w 347"/>
                <a:gd name="T75" fmla="*/ 0 h 674"/>
                <a:gd name="T76" fmla="*/ 0 w 347"/>
                <a:gd name="T77" fmla="*/ 0 h 674"/>
                <a:gd name="T78" fmla="*/ 0 w 347"/>
                <a:gd name="T79" fmla="*/ 0 h 674"/>
                <a:gd name="T80" fmla="*/ 0 w 347"/>
                <a:gd name="T81" fmla="*/ 0 h 674"/>
                <a:gd name="T82" fmla="*/ 0 w 347"/>
                <a:gd name="T83" fmla="*/ 0 h 674"/>
                <a:gd name="T84" fmla="*/ 0 w 347"/>
                <a:gd name="T85" fmla="*/ 0 h 674"/>
                <a:gd name="T86" fmla="*/ 0 w 347"/>
                <a:gd name="T87" fmla="*/ 0 h 674"/>
                <a:gd name="T88" fmla="*/ 0 w 347"/>
                <a:gd name="T89" fmla="*/ 0 h 674"/>
                <a:gd name="T90" fmla="*/ 0 w 347"/>
                <a:gd name="T91" fmla="*/ 0 h 674"/>
                <a:gd name="T92" fmla="*/ 0 w 347"/>
                <a:gd name="T93" fmla="*/ 0 h 674"/>
                <a:gd name="T94" fmla="*/ 0 w 347"/>
                <a:gd name="T95" fmla="*/ 0 h 674"/>
                <a:gd name="T96" fmla="*/ 0 w 347"/>
                <a:gd name="T97" fmla="*/ 0 h 674"/>
                <a:gd name="T98" fmla="*/ 0 w 347"/>
                <a:gd name="T99" fmla="*/ 0 h 674"/>
                <a:gd name="T100" fmla="*/ 0 w 347"/>
                <a:gd name="T101" fmla="*/ 0 h 674"/>
                <a:gd name="T102" fmla="*/ 0 w 347"/>
                <a:gd name="T103" fmla="*/ 0 h 674"/>
                <a:gd name="T104" fmla="*/ 0 w 347"/>
                <a:gd name="T105" fmla="*/ 0 h 674"/>
                <a:gd name="T106" fmla="*/ 0 w 347"/>
                <a:gd name="T107" fmla="*/ 0 h 674"/>
                <a:gd name="T108" fmla="*/ 0 w 347"/>
                <a:gd name="T109" fmla="*/ 0 h 674"/>
                <a:gd name="T110" fmla="*/ 0 w 347"/>
                <a:gd name="T111" fmla="*/ 0 h 674"/>
                <a:gd name="T112" fmla="*/ 0 w 347"/>
                <a:gd name="T113" fmla="*/ 0 h 674"/>
                <a:gd name="T114" fmla="*/ 0 w 347"/>
                <a:gd name="T115" fmla="*/ 0 h 674"/>
                <a:gd name="T116" fmla="*/ 0 w 347"/>
                <a:gd name="T117" fmla="*/ 0 h 674"/>
                <a:gd name="T118" fmla="*/ 0 w 347"/>
                <a:gd name="T119" fmla="*/ 0 h 674"/>
                <a:gd name="T120" fmla="*/ 0 w 347"/>
                <a:gd name="T121" fmla="*/ 0 h 6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7"/>
                <a:gd name="T184" fmla="*/ 0 h 674"/>
                <a:gd name="T185" fmla="*/ 347 w 347"/>
                <a:gd name="T186" fmla="*/ 674 h 6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7" h="674">
                  <a:moveTo>
                    <a:pt x="23" y="0"/>
                  </a:moveTo>
                  <a:lnTo>
                    <a:pt x="30" y="4"/>
                  </a:lnTo>
                  <a:lnTo>
                    <a:pt x="42" y="8"/>
                  </a:lnTo>
                  <a:lnTo>
                    <a:pt x="58" y="14"/>
                  </a:lnTo>
                  <a:lnTo>
                    <a:pt x="77" y="21"/>
                  </a:lnTo>
                  <a:lnTo>
                    <a:pt x="98" y="30"/>
                  </a:lnTo>
                  <a:lnTo>
                    <a:pt x="121" y="40"/>
                  </a:lnTo>
                  <a:lnTo>
                    <a:pt x="146" y="50"/>
                  </a:lnTo>
                  <a:lnTo>
                    <a:pt x="172" y="61"/>
                  </a:lnTo>
                  <a:lnTo>
                    <a:pt x="197" y="73"/>
                  </a:lnTo>
                  <a:lnTo>
                    <a:pt x="221" y="85"/>
                  </a:lnTo>
                  <a:lnTo>
                    <a:pt x="244" y="96"/>
                  </a:lnTo>
                  <a:lnTo>
                    <a:pt x="265" y="108"/>
                  </a:lnTo>
                  <a:lnTo>
                    <a:pt x="284" y="119"/>
                  </a:lnTo>
                  <a:lnTo>
                    <a:pt x="301" y="130"/>
                  </a:lnTo>
                  <a:lnTo>
                    <a:pt x="313" y="140"/>
                  </a:lnTo>
                  <a:lnTo>
                    <a:pt x="320" y="150"/>
                  </a:lnTo>
                  <a:lnTo>
                    <a:pt x="329" y="184"/>
                  </a:lnTo>
                  <a:lnTo>
                    <a:pt x="337" y="238"/>
                  </a:lnTo>
                  <a:lnTo>
                    <a:pt x="342" y="306"/>
                  </a:lnTo>
                  <a:lnTo>
                    <a:pt x="346" y="380"/>
                  </a:lnTo>
                  <a:lnTo>
                    <a:pt x="347" y="452"/>
                  </a:lnTo>
                  <a:lnTo>
                    <a:pt x="345" y="515"/>
                  </a:lnTo>
                  <a:lnTo>
                    <a:pt x="340" y="559"/>
                  </a:lnTo>
                  <a:lnTo>
                    <a:pt x="333" y="578"/>
                  </a:lnTo>
                  <a:lnTo>
                    <a:pt x="340" y="674"/>
                  </a:lnTo>
                  <a:lnTo>
                    <a:pt x="333" y="674"/>
                  </a:lnTo>
                  <a:lnTo>
                    <a:pt x="323" y="578"/>
                  </a:lnTo>
                  <a:lnTo>
                    <a:pt x="313" y="563"/>
                  </a:lnTo>
                  <a:lnTo>
                    <a:pt x="306" y="525"/>
                  </a:lnTo>
                  <a:lnTo>
                    <a:pt x="302" y="467"/>
                  </a:lnTo>
                  <a:lnTo>
                    <a:pt x="300" y="399"/>
                  </a:lnTo>
                  <a:lnTo>
                    <a:pt x="298" y="329"/>
                  </a:lnTo>
                  <a:lnTo>
                    <a:pt x="294" y="266"/>
                  </a:lnTo>
                  <a:lnTo>
                    <a:pt x="288" y="217"/>
                  </a:lnTo>
                  <a:lnTo>
                    <a:pt x="278" y="189"/>
                  </a:lnTo>
                  <a:lnTo>
                    <a:pt x="272" y="184"/>
                  </a:lnTo>
                  <a:lnTo>
                    <a:pt x="262" y="177"/>
                  </a:lnTo>
                  <a:lnTo>
                    <a:pt x="248" y="169"/>
                  </a:lnTo>
                  <a:lnTo>
                    <a:pt x="232" y="160"/>
                  </a:lnTo>
                  <a:lnTo>
                    <a:pt x="213" y="150"/>
                  </a:lnTo>
                  <a:lnTo>
                    <a:pt x="192" y="139"/>
                  </a:lnTo>
                  <a:lnTo>
                    <a:pt x="170" y="129"/>
                  </a:lnTo>
                  <a:lnTo>
                    <a:pt x="146" y="117"/>
                  </a:lnTo>
                  <a:lnTo>
                    <a:pt x="123" y="106"/>
                  </a:lnTo>
                  <a:lnTo>
                    <a:pt x="100" y="96"/>
                  </a:lnTo>
                  <a:lnTo>
                    <a:pt x="79" y="85"/>
                  </a:lnTo>
                  <a:lnTo>
                    <a:pt x="58" y="75"/>
                  </a:lnTo>
                  <a:lnTo>
                    <a:pt x="39" y="66"/>
                  </a:lnTo>
                  <a:lnTo>
                    <a:pt x="22" y="58"/>
                  </a:lnTo>
                  <a:lnTo>
                    <a:pt x="9" y="51"/>
                  </a:lnTo>
                  <a:lnTo>
                    <a:pt x="0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7" y="35"/>
                  </a:lnTo>
                  <a:lnTo>
                    <a:pt x="21" y="29"/>
                  </a:lnTo>
                  <a:lnTo>
                    <a:pt x="24" y="23"/>
                  </a:lnTo>
                  <a:lnTo>
                    <a:pt x="25" y="15"/>
                  </a:lnTo>
                  <a:lnTo>
                    <a:pt x="25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59" name="Freeform 162"/>
            <p:cNvSpPr>
              <a:spLocks/>
            </p:cNvSpPr>
            <p:nvPr/>
          </p:nvSpPr>
          <p:spPr bwMode="auto">
            <a:xfrm>
              <a:off x="3166" y="2515"/>
              <a:ext cx="74" cy="59"/>
            </a:xfrm>
            <a:custGeom>
              <a:avLst/>
              <a:gdLst>
                <a:gd name="T0" fmla="*/ 0 w 442"/>
                <a:gd name="T1" fmla="*/ 0 h 412"/>
                <a:gd name="T2" fmla="*/ 0 w 442"/>
                <a:gd name="T3" fmla="*/ 0 h 412"/>
                <a:gd name="T4" fmla="*/ 0 w 442"/>
                <a:gd name="T5" fmla="*/ 0 h 412"/>
                <a:gd name="T6" fmla="*/ 0 w 442"/>
                <a:gd name="T7" fmla="*/ 0 h 412"/>
                <a:gd name="T8" fmla="*/ 0 w 442"/>
                <a:gd name="T9" fmla="*/ 0 h 412"/>
                <a:gd name="T10" fmla="*/ 0 w 442"/>
                <a:gd name="T11" fmla="*/ 0 h 412"/>
                <a:gd name="T12" fmla="*/ 0 w 442"/>
                <a:gd name="T13" fmla="*/ 0 h 412"/>
                <a:gd name="T14" fmla="*/ 0 w 442"/>
                <a:gd name="T15" fmla="*/ 0 h 412"/>
                <a:gd name="T16" fmla="*/ 0 w 442"/>
                <a:gd name="T17" fmla="*/ 0 h 412"/>
                <a:gd name="T18" fmla="*/ 0 w 442"/>
                <a:gd name="T19" fmla="*/ 0 h 412"/>
                <a:gd name="T20" fmla="*/ 0 w 442"/>
                <a:gd name="T21" fmla="*/ 0 h 412"/>
                <a:gd name="T22" fmla="*/ 0 w 442"/>
                <a:gd name="T23" fmla="*/ 0 h 412"/>
                <a:gd name="T24" fmla="*/ 0 w 442"/>
                <a:gd name="T25" fmla="*/ 0 h 412"/>
                <a:gd name="T26" fmla="*/ 0 w 442"/>
                <a:gd name="T27" fmla="*/ 0 h 412"/>
                <a:gd name="T28" fmla="*/ 0 w 442"/>
                <a:gd name="T29" fmla="*/ 0 h 412"/>
                <a:gd name="T30" fmla="*/ 0 w 442"/>
                <a:gd name="T31" fmla="*/ 0 h 412"/>
                <a:gd name="T32" fmla="*/ 0 w 442"/>
                <a:gd name="T33" fmla="*/ 0 h 412"/>
                <a:gd name="T34" fmla="*/ 0 w 442"/>
                <a:gd name="T35" fmla="*/ 0 h 412"/>
                <a:gd name="T36" fmla="*/ 0 w 442"/>
                <a:gd name="T37" fmla="*/ 0 h 412"/>
                <a:gd name="T38" fmla="*/ 0 w 442"/>
                <a:gd name="T39" fmla="*/ 0 h 412"/>
                <a:gd name="T40" fmla="*/ 0 w 442"/>
                <a:gd name="T41" fmla="*/ 0 h 412"/>
                <a:gd name="T42" fmla="*/ 0 w 442"/>
                <a:gd name="T43" fmla="*/ 0 h 412"/>
                <a:gd name="T44" fmla="*/ 0 w 442"/>
                <a:gd name="T45" fmla="*/ 0 h 412"/>
                <a:gd name="T46" fmla="*/ 0 w 442"/>
                <a:gd name="T47" fmla="*/ 0 h 412"/>
                <a:gd name="T48" fmla="*/ 0 w 442"/>
                <a:gd name="T49" fmla="*/ 0 h 412"/>
                <a:gd name="T50" fmla="*/ 0 w 442"/>
                <a:gd name="T51" fmla="*/ 0 h 412"/>
                <a:gd name="T52" fmla="*/ 0 w 442"/>
                <a:gd name="T53" fmla="*/ 0 h 412"/>
                <a:gd name="T54" fmla="*/ 0 w 442"/>
                <a:gd name="T55" fmla="*/ 0 h 412"/>
                <a:gd name="T56" fmla="*/ 0 w 442"/>
                <a:gd name="T57" fmla="*/ 0 h 412"/>
                <a:gd name="T58" fmla="*/ 0 w 442"/>
                <a:gd name="T59" fmla="*/ 0 h 412"/>
                <a:gd name="T60" fmla="*/ 0 w 442"/>
                <a:gd name="T61" fmla="*/ 0 h 412"/>
                <a:gd name="T62" fmla="*/ 0 w 442"/>
                <a:gd name="T63" fmla="*/ 0 h 412"/>
                <a:gd name="T64" fmla="*/ 0 w 442"/>
                <a:gd name="T65" fmla="*/ 0 h 412"/>
                <a:gd name="T66" fmla="*/ 0 w 442"/>
                <a:gd name="T67" fmla="*/ 0 h 412"/>
                <a:gd name="T68" fmla="*/ 0 w 442"/>
                <a:gd name="T69" fmla="*/ 0 h 412"/>
                <a:gd name="T70" fmla="*/ 0 w 442"/>
                <a:gd name="T71" fmla="*/ 0 h 412"/>
                <a:gd name="T72" fmla="*/ 0 w 442"/>
                <a:gd name="T73" fmla="*/ 0 h 412"/>
                <a:gd name="T74" fmla="*/ 0 w 442"/>
                <a:gd name="T75" fmla="*/ 0 h 412"/>
                <a:gd name="T76" fmla="*/ 0 w 442"/>
                <a:gd name="T77" fmla="*/ 0 h 412"/>
                <a:gd name="T78" fmla="*/ 0 w 442"/>
                <a:gd name="T79" fmla="*/ 0 h 412"/>
                <a:gd name="T80" fmla="*/ 0 w 442"/>
                <a:gd name="T81" fmla="*/ 0 h 412"/>
                <a:gd name="T82" fmla="*/ 0 w 442"/>
                <a:gd name="T83" fmla="*/ 0 h 412"/>
                <a:gd name="T84" fmla="*/ 0 w 442"/>
                <a:gd name="T85" fmla="*/ 0 h 412"/>
                <a:gd name="T86" fmla="*/ 0 w 442"/>
                <a:gd name="T87" fmla="*/ 0 h 412"/>
                <a:gd name="T88" fmla="*/ 0 w 442"/>
                <a:gd name="T89" fmla="*/ 0 h 412"/>
                <a:gd name="T90" fmla="*/ 0 w 442"/>
                <a:gd name="T91" fmla="*/ 0 h 412"/>
                <a:gd name="T92" fmla="*/ 0 w 442"/>
                <a:gd name="T93" fmla="*/ 0 h 412"/>
                <a:gd name="T94" fmla="*/ 0 w 442"/>
                <a:gd name="T95" fmla="*/ 0 h 412"/>
                <a:gd name="T96" fmla="*/ 0 w 442"/>
                <a:gd name="T97" fmla="*/ 0 h 412"/>
                <a:gd name="T98" fmla="*/ 0 w 442"/>
                <a:gd name="T99" fmla="*/ 0 h 412"/>
                <a:gd name="T100" fmla="*/ 0 w 442"/>
                <a:gd name="T101" fmla="*/ 0 h 412"/>
                <a:gd name="T102" fmla="*/ 0 w 442"/>
                <a:gd name="T103" fmla="*/ 0 h 412"/>
                <a:gd name="T104" fmla="*/ 0 w 442"/>
                <a:gd name="T105" fmla="*/ 0 h 412"/>
                <a:gd name="T106" fmla="*/ 0 w 442"/>
                <a:gd name="T107" fmla="*/ 0 h 412"/>
                <a:gd name="T108" fmla="*/ 0 w 442"/>
                <a:gd name="T109" fmla="*/ 0 h 412"/>
                <a:gd name="T110" fmla="*/ 0 w 442"/>
                <a:gd name="T111" fmla="*/ 0 h 412"/>
                <a:gd name="T112" fmla="*/ 0 w 442"/>
                <a:gd name="T113" fmla="*/ 0 h 4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2"/>
                <a:gd name="T172" fmla="*/ 0 h 412"/>
                <a:gd name="T173" fmla="*/ 442 w 442"/>
                <a:gd name="T174" fmla="*/ 412 h 4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2" h="412">
                  <a:moveTo>
                    <a:pt x="0" y="98"/>
                  </a:moveTo>
                  <a:lnTo>
                    <a:pt x="4" y="102"/>
                  </a:lnTo>
                  <a:lnTo>
                    <a:pt x="11" y="112"/>
                  </a:lnTo>
                  <a:lnTo>
                    <a:pt x="14" y="128"/>
                  </a:lnTo>
                  <a:lnTo>
                    <a:pt x="6" y="147"/>
                  </a:lnTo>
                  <a:lnTo>
                    <a:pt x="16" y="145"/>
                  </a:lnTo>
                  <a:lnTo>
                    <a:pt x="30" y="140"/>
                  </a:lnTo>
                  <a:lnTo>
                    <a:pt x="47" y="135"/>
                  </a:lnTo>
                  <a:lnTo>
                    <a:pt x="66" y="128"/>
                  </a:lnTo>
                  <a:lnTo>
                    <a:pt x="88" y="121"/>
                  </a:lnTo>
                  <a:lnTo>
                    <a:pt x="111" y="112"/>
                  </a:lnTo>
                  <a:lnTo>
                    <a:pt x="134" y="105"/>
                  </a:lnTo>
                  <a:lnTo>
                    <a:pt x="160" y="96"/>
                  </a:lnTo>
                  <a:lnTo>
                    <a:pt x="184" y="88"/>
                  </a:lnTo>
                  <a:lnTo>
                    <a:pt x="207" y="80"/>
                  </a:lnTo>
                  <a:lnTo>
                    <a:pt x="229" y="72"/>
                  </a:lnTo>
                  <a:lnTo>
                    <a:pt x="250" y="67"/>
                  </a:lnTo>
                  <a:lnTo>
                    <a:pt x="269" y="61"/>
                  </a:lnTo>
                  <a:lnTo>
                    <a:pt x="284" y="58"/>
                  </a:lnTo>
                  <a:lnTo>
                    <a:pt x="296" y="57"/>
                  </a:lnTo>
                  <a:lnTo>
                    <a:pt x="304" y="57"/>
                  </a:lnTo>
                  <a:lnTo>
                    <a:pt x="317" y="70"/>
                  </a:lnTo>
                  <a:lnTo>
                    <a:pt x="330" y="101"/>
                  </a:lnTo>
                  <a:lnTo>
                    <a:pt x="343" y="145"/>
                  </a:lnTo>
                  <a:lnTo>
                    <a:pt x="357" y="194"/>
                  </a:lnTo>
                  <a:lnTo>
                    <a:pt x="370" y="242"/>
                  </a:lnTo>
                  <a:lnTo>
                    <a:pt x="384" y="285"/>
                  </a:lnTo>
                  <a:lnTo>
                    <a:pt x="397" y="313"/>
                  </a:lnTo>
                  <a:lnTo>
                    <a:pt x="408" y="323"/>
                  </a:lnTo>
                  <a:lnTo>
                    <a:pt x="433" y="412"/>
                  </a:lnTo>
                  <a:lnTo>
                    <a:pt x="442" y="410"/>
                  </a:lnTo>
                  <a:lnTo>
                    <a:pt x="416" y="322"/>
                  </a:lnTo>
                  <a:lnTo>
                    <a:pt x="422" y="307"/>
                  </a:lnTo>
                  <a:lnTo>
                    <a:pt x="419" y="272"/>
                  </a:lnTo>
                  <a:lnTo>
                    <a:pt x="410" y="223"/>
                  </a:lnTo>
                  <a:lnTo>
                    <a:pt x="396" y="168"/>
                  </a:lnTo>
                  <a:lnTo>
                    <a:pt x="378" y="112"/>
                  </a:lnTo>
                  <a:lnTo>
                    <a:pt x="358" y="62"/>
                  </a:lnTo>
                  <a:lnTo>
                    <a:pt x="337" y="24"/>
                  </a:lnTo>
                  <a:lnTo>
                    <a:pt x="317" y="4"/>
                  </a:lnTo>
                  <a:lnTo>
                    <a:pt x="305" y="0"/>
                  </a:lnTo>
                  <a:lnTo>
                    <a:pt x="289" y="0"/>
                  </a:lnTo>
                  <a:lnTo>
                    <a:pt x="269" y="3"/>
                  </a:lnTo>
                  <a:lnTo>
                    <a:pt x="245" y="8"/>
                  </a:lnTo>
                  <a:lnTo>
                    <a:pt x="221" y="15"/>
                  </a:lnTo>
                  <a:lnTo>
                    <a:pt x="194" y="22"/>
                  </a:lnTo>
                  <a:lnTo>
                    <a:pt x="167" y="31"/>
                  </a:lnTo>
                  <a:lnTo>
                    <a:pt x="139" y="41"/>
                  </a:lnTo>
                  <a:lnTo>
                    <a:pt x="112" y="51"/>
                  </a:lnTo>
                  <a:lnTo>
                    <a:pt x="87" y="61"/>
                  </a:lnTo>
                  <a:lnTo>
                    <a:pt x="64" y="71"/>
                  </a:lnTo>
                  <a:lnTo>
                    <a:pt x="43" y="79"/>
                  </a:lnTo>
                  <a:lnTo>
                    <a:pt x="25" y="87"/>
                  </a:lnTo>
                  <a:lnTo>
                    <a:pt x="11" y="92"/>
                  </a:lnTo>
                  <a:lnTo>
                    <a:pt x="3" y="9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60" name="Freeform 163"/>
            <p:cNvSpPr>
              <a:spLocks/>
            </p:cNvSpPr>
            <p:nvPr/>
          </p:nvSpPr>
          <p:spPr bwMode="auto">
            <a:xfrm>
              <a:off x="3163" y="2458"/>
              <a:ext cx="59" cy="65"/>
            </a:xfrm>
            <a:custGeom>
              <a:avLst/>
              <a:gdLst>
                <a:gd name="T0" fmla="*/ 0 w 357"/>
                <a:gd name="T1" fmla="*/ 0 h 457"/>
                <a:gd name="T2" fmla="*/ 0 w 357"/>
                <a:gd name="T3" fmla="*/ 0 h 457"/>
                <a:gd name="T4" fmla="*/ 0 w 357"/>
                <a:gd name="T5" fmla="*/ 0 h 457"/>
                <a:gd name="T6" fmla="*/ 0 w 357"/>
                <a:gd name="T7" fmla="*/ 0 h 457"/>
                <a:gd name="T8" fmla="*/ 0 w 357"/>
                <a:gd name="T9" fmla="*/ 0 h 457"/>
                <a:gd name="T10" fmla="*/ 0 w 357"/>
                <a:gd name="T11" fmla="*/ 0 h 457"/>
                <a:gd name="T12" fmla="*/ 0 w 357"/>
                <a:gd name="T13" fmla="*/ 0 h 457"/>
                <a:gd name="T14" fmla="*/ 0 w 357"/>
                <a:gd name="T15" fmla="*/ 0 h 457"/>
                <a:gd name="T16" fmla="*/ 0 w 357"/>
                <a:gd name="T17" fmla="*/ 0 h 457"/>
                <a:gd name="T18" fmla="*/ 0 w 357"/>
                <a:gd name="T19" fmla="*/ 0 h 457"/>
                <a:gd name="T20" fmla="*/ 0 w 357"/>
                <a:gd name="T21" fmla="*/ 0 h 457"/>
                <a:gd name="T22" fmla="*/ 0 w 357"/>
                <a:gd name="T23" fmla="*/ 0 h 457"/>
                <a:gd name="T24" fmla="*/ 0 w 357"/>
                <a:gd name="T25" fmla="*/ 0 h 457"/>
                <a:gd name="T26" fmla="*/ 0 w 357"/>
                <a:gd name="T27" fmla="*/ 0 h 457"/>
                <a:gd name="T28" fmla="*/ 0 w 357"/>
                <a:gd name="T29" fmla="*/ 0 h 457"/>
                <a:gd name="T30" fmla="*/ 0 w 357"/>
                <a:gd name="T31" fmla="*/ 0 h 457"/>
                <a:gd name="T32" fmla="*/ 0 w 357"/>
                <a:gd name="T33" fmla="*/ 0 h 457"/>
                <a:gd name="T34" fmla="*/ 0 w 357"/>
                <a:gd name="T35" fmla="*/ 0 h 457"/>
                <a:gd name="T36" fmla="*/ 0 w 357"/>
                <a:gd name="T37" fmla="*/ 0 h 457"/>
                <a:gd name="T38" fmla="*/ 0 w 357"/>
                <a:gd name="T39" fmla="*/ 0 h 457"/>
                <a:gd name="T40" fmla="*/ 0 w 357"/>
                <a:gd name="T41" fmla="*/ 0 h 457"/>
                <a:gd name="T42" fmla="*/ 0 w 357"/>
                <a:gd name="T43" fmla="*/ 0 h 457"/>
                <a:gd name="T44" fmla="*/ 0 w 357"/>
                <a:gd name="T45" fmla="*/ 0 h 457"/>
                <a:gd name="T46" fmla="*/ 0 w 357"/>
                <a:gd name="T47" fmla="*/ 0 h 457"/>
                <a:gd name="T48" fmla="*/ 0 w 357"/>
                <a:gd name="T49" fmla="*/ 0 h 457"/>
                <a:gd name="T50" fmla="*/ 0 w 357"/>
                <a:gd name="T51" fmla="*/ 0 h 457"/>
                <a:gd name="T52" fmla="*/ 0 w 357"/>
                <a:gd name="T53" fmla="*/ 0 h 457"/>
                <a:gd name="T54" fmla="*/ 0 w 357"/>
                <a:gd name="T55" fmla="*/ 0 h 457"/>
                <a:gd name="T56" fmla="*/ 0 w 357"/>
                <a:gd name="T57" fmla="*/ 0 h 457"/>
                <a:gd name="T58" fmla="*/ 0 w 357"/>
                <a:gd name="T59" fmla="*/ 0 h 457"/>
                <a:gd name="T60" fmla="*/ 0 w 357"/>
                <a:gd name="T61" fmla="*/ 0 h 457"/>
                <a:gd name="T62" fmla="*/ 0 w 357"/>
                <a:gd name="T63" fmla="*/ 0 h 457"/>
                <a:gd name="T64" fmla="*/ 0 w 357"/>
                <a:gd name="T65" fmla="*/ 0 h 457"/>
                <a:gd name="T66" fmla="*/ 0 w 357"/>
                <a:gd name="T67" fmla="*/ 0 h 457"/>
                <a:gd name="T68" fmla="*/ 0 w 357"/>
                <a:gd name="T69" fmla="*/ 0 h 457"/>
                <a:gd name="T70" fmla="*/ 0 w 357"/>
                <a:gd name="T71" fmla="*/ 0 h 457"/>
                <a:gd name="T72" fmla="*/ 0 w 357"/>
                <a:gd name="T73" fmla="*/ 0 h 457"/>
                <a:gd name="T74" fmla="*/ 0 w 357"/>
                <a:gd name="T75" fmla="*/ 0 h 457"/>
                <a:gd name="T76" fmla="*/ 0 w 357"/>
                <a:gd name="T77" fmla="*/ 0 h 457"/>
                <a:gd name="T78" fmla="*/ 0 w 357"/>
                <a:gd name="T79" fmla="*/ 0 h 457"/>
                <a:gd name="T80" fmla="*/ 0 w 357"/>
                <a:gd name="T81" fmla="*/ 0 h 457"/>
                <a:gd name="T82" fmla="*/ 0 w 357"/>
                <a:gd name="T83" fmla="*/ 0 h 457"/>
                <a:gd name="T84" fmla="*/ 0 w 357"/>
                <a:gd name="T85" fmla="*/ 0 h 457"/>
                <a:gd name="T86" fmla="*/ 0 w 357"/>
                <a:gd name="T87" fmla="*/ 0 h 457"/>
                <a:gd name="T88" fmla="*/ 0 w 357"/>
                <a:gd name="T89" fmla="*/ 0 h 457"/>
                <a:gd name="T90" fmla="*/ 0 w 357"/>
                <a:gd name="T91" fmla="*/ 0 h 457"/>
                <a:gd name="T92" fmla="*/ 0 w 357"/>
                <a:gd name="T93" fmla="*/ 0 h 457"/>
                <a:gd name="T94" fmla="*/ 0 w 357"/>
                <a:gd name="T95" fmla="*/ 0 h 457"/>
                <a:gd name="T96" fmla="*/ 0 w 357"/>
                <a:gd name="T97" fmla="*/ 0 h 457"/>
                <a:gd name="T98" fmla="*/ 0 w 357"/>
                <a:gd name="T99" fmla="*/ 0 h 457"/>
                <a:gd name="T100" fmla="*/ 0 w 357"/>
                <a:gd name="T101" fmla="*/ 0 h 457"/>
                <a:gd name="T102" fmla="*/ 0 w 357"/>
                <a:gd name="T103" fmla="*/ 0 h 457"/>
                <a:gd name="T104" fmla="*/ 0 w 357"/>
                <a:gd name="T105" fmla="*/ 0 h 457"/>
                <a:gd name="T106" fmla="*/ 0 w 357"/>
                <a:gd name="T107" fmla="*/ 0 h 457"/>
                <a:gd name="T108" fmla="*/ 0 w 357"/>
                <a:gd name="T109" fmla="*/ 0 h 457"/>
                <a:gd name="T110" fmla="*/ 0 w 357"/>
                <a:gd name="T111" fmla="*/ 0 h 457"/>
                <a:gd name="T112" fmla="*/ 0 w 357"/>
                <a:gd name="T113" fmla="*/ 0 h 4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7"/>
                <a:gd name="T172" fmla="*/ 0 h 457"/>
                <a:gd name="T173" fmla="*/ 357 w 357"/>
                <a:gd name="T174" fmla="*/ 457 h 4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7" h="457">
                  <a:moveTo>
                    <a:pt x="16" y="457"/>
                  </a:moveTo>
                  <a:lnTo>
                    <a:pt x="17" y="444"/>
                  </a:lnTo>
                  <a:lnTo>
                    <a:pt x="14" y="433"/>
                  </a:lnTo>
                  <a:lnTo>
                    <a:pt x="9" y="424"/>
                  </a:lnTo>
                  <a:lnTo>
                    <a:pt x="0" y="418"/>
                  </a:lnTo>
                  <a:lnTo>
                    <a:pt x="7" y="415"/>
                  </a:lnTo>
                  <a:lnTo>
                    <a:pt x="18" y="410"/>
                  </a:lnTo>
                  <a:lnTo>
                    <a:pt x="31" y="405"/>
                  </a:lnTo>
                  <a:lnTo>
                    <a:pt x="48" y="398"/>
                  </a:lnTo>
                  <a:lnTo>
                    <a:pt x="66" y="389"/>
                  </a:lnTo>
                  <a:lnTo>
                    <a:pt x="86" y="380"/>
                  </a:lnTo>
                  <a:lnTo>
                    <a:pt x="106" y="371"/>
                  </a:lnTo>
                  <a:lnTo>
                    <a:pt x="127" y="361"/>
                  </a:lnTo>
                  <a:lnTo>
                    <a:pt x="148" y="351"/>
                  </a:lnTo>
                  <a:lnTo>
                    <a:pt x="169" y="341"/>
                  </a:lnTo>
                  <a:lnTo>
                    <a:pt x="188" y="330"/>
                  </a:lnTo>
                  <a:lnTo>
                    <a:pt x="205" y="321"/>
                  </a:lnTo>
                  <a:lnTo>
                    <a:pt x="219" y="311"/>
                  </a:lnTo>
                  <a:lnTo>
                    <a:pt x="231" y="302"/>
                  </a:lnTo>
                  <a:lnTo>
                    <a:pt x="239" y="295"/>
                  </a:lnTo>
                  <a:lnTo>
                    <a:pt x="244" y="288"/>
                  </a:lnTo>
                  <a:lnTo>
                    <a:pt x="249" y="270"/>
                  </a:lnTo>
                  <a:lnTo>
                    <a:pt x="254" y="243"/>
                  </a:lnTo>
                  <a:lnTo>
                    <a:pt x="260" y="212"/>
                  </a:lnTo>
                  <a:lnTo>
                    <a:pt x="267" y="177"/>
                  </a:lnTo>
                  <a:lnTo>
                    <a:pt x="275" y="144"/>
                  </a:lnTo>
                  <a:lnTo>
                    <a:pt x="283" y="115"/>
                  </a:lnTo>
                  <a:lnTo>
                    <a:pt x="293" y="92"/>
                  </a:lnTo>
                  <a:lnTo>
                    <a:pt x="303" y="80"/>
                  </a:lnTo>
                  <a:lnTo>
                    <a:pt x="350" y="0"/>
                  </a:lnTo>
                  <a:lnTo>
                    <a:pt x="357" y="5"/>
                  </a:lnTo>
                  <a:lnTo>
                    <a:pt x="313" y="80"/>
                  </a:lnTo>
                  <a:lnTo>
                    <a:pt x="322" y="89"/>
                  </a:lnTo>
                  <a:lnTo>
                    <a:pt x="325" y="115"/>
                  </a:lnTo>
                  <a:lnTo>
                    <a:pt x="323" y="149"/>
                  </a:lnTo>
                  <a:lnTo>
                    <a:pt x="317" y="190"/>
                  </a:lnTo>
                  <a:lnTo>
                    <a:pt x="308" y="233"/>
                  </a:lnTo>
                  <a:lnTo>
                    <a:pt x="299" y="272"/>
                  </a:lnTo>
                  <a:lnTo>
                    <a:pt x="289" y="302"/>
                  </a:lnTo>
                  <a:lnTo>
                    <a:pt x="279" y="320"/>
                  </a:lnTo>
                  <a:lnTo>
                    <a:pt x="273" y="326"/>
                  </a:lnTo>
                  <a:lnTo>
                    <a:pt x="263" y="333"/>
                  </a:lnTo>
                  <a:lnTo>
                    <a:pt x="250" y="342"/>
                  </a:lnTo>
                  <a:lnTo>
                    <a:pt x="233" y="352"/>
                  </a:lnTo>
                  <a:lnTo>
                    <a:pt x="215" y="362"/>
                  </a:lnTo>
                  <a:lnTo>
                    <a:pt x="194" y="373"/>
                  </a:lnTo>
                  <a:lnTo>
                    <a:pt x="172" y="386"/>
                  </a:lnTo>
                  <a:lnTo>
                    <a:pt x="148" y="397"/>
                  </a:lnTo>
                  <a:lnTo>
                    <a:pt x="126" y="409"/>
                  </a:lnTo>
                  <a:lnTo>
                    <a:pt x="104" y="419"/>
                  </a:lnTo>
                  <a:lnTo>
                    <a:pt x="83" y="429"/>
                  </a:lnTo>
                  <a:lnTo>
                    <a:pt x="64" y="438"/>
                  </a:lnTo>
                  <a:lnTo>
                    <a:pt x="47" y="446"/>
                  </a:lnTo>
                  <a:lnTo>
                    <a:pt x="32" y="451"/>
                  </a:lnTo>
                  <a:lnTo>
                    <a:pt x="22" y="456"/>
                  </a:lnTo>
                  <a:lnTo>
                    <a:pt x="16" y="45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61" name="Freeform 164"/>
            <p:cNvSpPr>
              <a:spLocks/>
            </p:cNvSpPr>
            <p:nvPr/>
          </p:nvSpPr>
          <p:spPr bwMode="auto">
            <a:xfrm>
              <a:off x="3078" y="2390"/>
              <a:ext cx="21" cy="66"/>
            </a:xfrm>
            <a:custGeom>
              <a:avLst/>
              <a:gdLst>
                <a:gd name="T0" fmla="*/ 0 w 123"/>
                <a:gd name="T1" fmla="*/ 0 h 459"/>
                <a:gd name="T2" fmla="*/ 0 w 123"/>
                <a:gd name="T3" fmla="*/ 0 h 459"/>
                <a:gd name="T4" fmla="*/ 0 w 123"/>
                <a:gd name="T5" fmla="*/ 0 h 459"/>
                <a:gd name="T6" fmla="*/ 0 w 123"/>
                <a:gd name="T7" fmla="*/ 0 h 459"/>
                <a:gd name="T8" fmla="*/ 0 w 123"/>
                <a:gd name="T9" fmla="*/ 0 h 459"/>
                <a:gd name="T10" fmla="*/ 0 w 123"/>
                <a:gd name="T11" fmla="*/ 0 h 459"/>
                <a:gd name="T12" fmla="*/ 0 w 123"/>
                <a:gd name="T13" fmla="*/ 0 h 459"/>
                <a:gd name="T14" fmla="*/ 0 w 123"/>
                <a:gd name="T15" fmla="*/ 0 h 459"/>
                <a:gd name="T16" fmla="*/ 0 w 123"/>
                <a:gd name="T17" fmla="*/ 0 h 459"/>
                <a:gd name="T18" fmla="*/ 0 w 123"/>
                <a:gd name="T19" fmla="*/ 0 h 459"/>
                <a:gd name="T20" fmla="*/ 0 w 123"/>
                <a:gd name="T21" fmla="*/ 0 h 459"/>
                <a:gd name="T22" fmla="*/ 0 w 123"/>
                <a:gd name="T23" fmla="*/ 0 h 459"/>
                <a:gd name="T24" fmla="*/ 0 w 123"/>
                <a:gd name="T25" fmla="*/ 0 h 459"/>
                <a:gd name="T26" fmla="*/ 0 w 123"/>
                <a:gd name="T27" fmla="*/ 0 h 459"/>
                <a:gd name="T28" fmla="*/ 0 w 123"/>
                <a:gd name="T29" fmla="*/ 0 h 459"/>
                <a:gd name="T30" fmla="*/ 0 w 123"/>
                <a:gd name="T31" fmla="*/ 0 h 459"/>
                <a:gd name="T32" fmla="*/ 0 w 123"/>
                <a:gd name="T33" fmla="*/ 0 h 459"/>
                <a:gd name="T34" fmla="*/ 0 w 123"/>
                <a:gd name="T35" fmla="*/ 0 h 459"/>
                <a:gd name="T36" fmla="*/ 0 w 123"/>
                <a:gd name="T37" fmla="*/ 0 h 459"/>
                <a:gd name="T38" fmla="*/ 0 w 123"/>
                <a:gd name="T39" fmla="*/ 0 h 459"/>
                <a:gd name="T40" fmla="*/ 0 w 123"/>
                <a:gd name="T41" fmla="*/ 0 h 459"/>
                <a:gd name="T42" fmla="*/ 0 w 123"/>
                <a:gd name="T43" fmla="*/ 0 h 459"/>
                <a:gd name="T44" fmla="*/ 0 w 123"/>
                <a:gd name="T45" fmla="*/ 0 h 459"/>
                <a:gd name="T46" fmla="*/ 0 w 123"/>
                <a:gd name="T47" fmla="*/ 0 h 459"/>
                <a:gd name="T48" fmla="*/ 0 w 123"/>
                <a:gd name="T49" fmla="*/ 0 h 459"/>
                <a:gd name="T50" fmla="*/ 0 w 123"/>
                <a:gd name="T51" fmla="*/ 0 h 459"/>
                <a:gd name="T52" fmla="*/ 0 w 123"/>
                <a:gd name="T53" fmla="*/ 0 h 459"/>
                <a:gd name="T54" fmla="*/ 0 w 123"/>
                <a:gd name="T55" fmla="*/ 0 h 459"/>
                <a:gd name="T56" fmla="*/ 0 w 123"/>
                <a:gd name="T57" fmla="*/ 0 h 459"/>
                <a:gd name="T58" fmla="*/ 0 w 123"/>
                <a:gd name="T59" fmla="*/ 0 h 459"/>
                <a:gd name="T60" fmla="*/ 0 w 123"/>
                <a:gd name="T61" fmla="*/ 0 h 459"/>
                <a:gd name="T62" fmla="*/ 0 w 123"/>
                <a:gd name="T63" fmla="*/ 0 h 459"/>
                <a:gd name="T64" fmla="*/ 0 w 123"/>
                <a:gd name="T65" fmla="*/ 0 h 459"/>
                <a:gd name="T66" fmla="*/ 0 w 123"/>
                <a:gd name="T67" fmla="*/ 0 h 459"/>
                <a:gd name="T68" fmla="*/ 0 w 123"/>
                <a:gd name="T69" fmla="*/ 0 h 459"/>
                <a:gd name="T70" fmla="*/ 0 w 123"/>
                <a:gd name="T71" fmla="*/ 0 h 4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3"/>
                <a:gd name="T109" fmla="*/ 0 h 459"/>
                <a:gd name="T110" fmla="*/ 123 w 123"/>
                <a:gd name="T111" fmla="*/ 459 h 4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3" h="459">
                  <a:moveTo>
                    <a:pt x="109" y="459"/>
                  </a:moveTo>
                  <a:lnTo>
                    <a:pt x="107" y="456"/>
                  </a:lnTo>
                  <a:lnTo>
                    <a:pt x="101" y="450"/>
                  </a:lnTo>
                  <a:lnTo>
                    <a:pt x="92" y="439"/>
                  </a:lnTo>
                  <a:lnTo>
                    <a:pt x="82" y="424"/>
                  </a:lnTo>
                  <a:lnTo>
                    <a:pt x="68" y="405"/>
                  </a:lnTo>
                  <a:lnTo>
                    <a:pt x="55" y="383"/>
                  </a:lnTo>
                  <a:lnTo>
                    <a:pt x="42" y="356"/>
                  </a:lnTo>
                  <a:lnTo>
                    <a:pt x="29" y="328"/>
                  </a:lnTo>
                  <a:lnTo>
                    <a:pt x="18" y="295"/>
                  </a:lnTo>
                  <a:lnTo>
                    <a:pt x="9" y="260"/>
                  </a:lnTo>
                  <a:lnTo>
                    <a:pt x="3" y="222"/>
                  </a:lnTo>
                  <a:lnTo>
                    <a:pt x="0" y="182"/>
                  </a:lnTo>
                  <a:lnTo>
                    <a:pt x="2" y="140"/>
                  </a:lnTo>
                  <a:lnTo>
                    <a:pt x="9" y="96"/>
                  </a:lnTo>
                  <a:lnTo>
                    <a:pt x="22" y="49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36" y="49"/>
                  </a:lnTo>
                  <a:lnTo>
                    <a:pt x="23" y="96"/>
                  </a:lnTo>
                  <a:lnTo>
                    <a:pt x="17" y="140"/>
                  </a:lnTo>
                  <a:lnTo>
                    <a:pt x="15" y="182"/>
                  </a:lnTo>
                  <a:lnTo>
                    <a:pt x="17" y="222"/>
                  </a:lnTo>
                  <a:lnTo>
                    <a:pt x="23" y="260"/>
                  </a:lnTo>
                  <a:lnTo>
                    <a:pt x="32" y="295"/>
                  </a:lnTo>
                  <a:lnTo>
                    <a:pt x="44" y="328"/>
                  </a:lnTo>
                  <a:lnTo>
                    <a:pt x="56" y="356"/>
                  </a:lnTo>
                  <a:lnTo>
                    <a:pt x="69" y="383"/>
                  </a:lnTo>
                  <a:lnTo>
                    <a:pt x="83" y="405"/>
                  </a:lnTo>
                  <a:lnTo>
                    <a:pt x="96" y="424"/>
                  </a:lnTo>
                  <a:lnTo>
                    <a:pt x="107" y="439"/>
                  </a:lnTo>
                  <a:lnTo>
                    <a:pt x="115" y="450"/>
                  </a:lnTo>
                  <a:lnTo>
                    <a:pt x="121" y="456"/>
                  </a:lnTo>
                  <a:lnTo>
                    <a:pt x="123" y="459"/>
                  </a:lnTo>
                  <a:lnTo>
                    <a:pt x="109" y="45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62" name="Freeform 165"/>
            <p:cNvSpPr>
              <a:spLocks/>
            </p:cNvSpPr>
            <p:nvPr/>
          </p:nvSpPr>
          <p:spPr bwMode="auto">
            <a:xfrm>
              <a:off x="3145" y="2390"/>
              <a:ext cx="20" cy="66"/>
            </a:xfrm>
            <a:custGeom>
              <a:avLst/>
              <a:gdLst>
                <a:gd name="T0" fmla="*/ 0 w 120"/>
                <a:gd name="T1" fmla="*/ 0 h 459"/>
                <a:gd name="T2" fmla="*/ 0 w 120"/>
                <a:gd name="T3" fmla="*/ 0 h 459"/>
                <a:gd name="T4" fmla="*/ 0 w 120"/>
                <a:gd name="T5" fmla="*/ 0 h 459"/>
                <a:gd name="T6" fmla="*/ 0 w 120"/>
                <a:gd name="T7" fmla="*/ 0 h 459"/>
                <a:gd name="T8" fmla="*/ 0 w 120"/>
                <a:gd name="T9" fmla="*/ 0 h 459"/>
                <a:gd name="T10" fmla="*/ 0 w 120"/>
                <a:gd name="T11" fmla="*/ 0 h 459"/>
                <a:gd name="T12" fmla="*/ 0 w 120"/>
                <a:gd name="T13" fmla="*/ 0 h 459"/>
                <a:gd name="T14" fmla="*/ 0 w 120"/>
                <a:gd name="T15" fmla="*/ 0 h 459"/>
                <a:gd name="T16" fmla="*/ 0 w 120"/>
                <a:gd name="T17" fmla="*/ 0 h 459"/>
                <a:gd name="T18" fmla="*/ 0 w 120"/>
                <a:gd name="T19" fmla="*/ 0 h 459"/>
                <a:gd name="T20" fmla="*/ 0 w 120"/>
                <a:gd name="T21" fmla="*/ 0 h 459"/>
                <a:gd name="T22" fmla="*/ 0 w 120"/>
                <a:gd name="T23" fmla="*/ 0 h 459"/>
                <a:gd name="T24" fmla="*/ 0 w 120"/>
                <a:gd name="T25" fmla="*/ 0 h 459"/>
                <a:gd name="T26" fmla="*/ 0 w 120"/>
                <a:gd name="T27" fmla="*/ 0 h 459"/>
                <a:gd name="T28" fmla="*/ 0 w 120"/>
                <a:gd name="T29" fmla="*/ 0 h 459"/>
                <a:gd name="T30" fmla="*/ 0 w 120"/>
                <a:gd name="T31" fmla="*/ 0 h 459"/>
                <a:gd name="T32" fmla="*/ 0 w 120"/>
                <a:gd name="T33" fmla="*/ 0 h 459"/>
                <a:gd name="T34" fmla="*/ 0 w 120"/>
                <a:gd name="T35" fmla="*/ 0 h 459"/>
                <a:gd name="T36" fmla="*/ 0 w 120"/>
                <a:gd name="T37" fmla="*/ 0 h 459"/>
                <a:gd name="T38" fmla="*/ 0 w 120"/>
                <a:gd name="T39" fmla="*/ 0 h 459"/>
                <a:gd name="T40" fmla="*/ 0 w 120"/>
                <a:gd name="T41" fmla="*/ 0 h 459"/>
                <a:gd name="T42" fmla="*/ 0 w 120"/>
                <a:gd name="T43" fmla="*/ 0 h 459"/>
                <a:gd name="T44" fmla="*/ 0 w 120"/>
                <a:gd name="T45" fmla="*/ 0 h 459"/>
                <a:gd name="T46" fmla="*/ 0 w 120"/>
                <a:gd name="T47" fmla="*/ 0 h 459"/>
                <a:gd name="T48" fmla="*/ 0 w 120"/>
                <a:gd name="T49" fmla="*/ 0 h 459"/>
                <a:gd name="T50" fmla="*/ 0 w 120"/>
                <a:gd name="T51" fmla="*/ 0 h 459"/>
                <a:gd name="T52" fmla="*/ 0 w 120"/>
                <a:gd name="T53" fmla="*/ 0 h 459"/>
                <a:gd name="T54" fmla="*/ 0 w 120"/>
                <a:gd name="T55" fmla="*/ 0 h 459"/>
                <a:gd name="T56" fmla="*/ 0 w 120"/>
                <a:gd name="T57" fmla="*/ 0 h 459"/>
                <a:gd name="T58" fmla="*/ 0 w 120"/>
                <a:gd name="T59" fmla="*/ 0 h 459"/>
                <a:gd name="T60" fmla="*/ 0 w 120"/>
                <a:gd name="T61" fmla="*/ 0 h 459"/>
                <a:gd name="T62" fmla="*/ 0 w 120"/>
                <a:gd name="T63" fmla="*/ 0 h 459"/>
                <a:gd name="T64" fmla="*/ 0 w 120"/>
                <a:gd name="T65" fmla="*/ 0 h 459"/>
                <a:gd name="T66" fmla="*/ 0 w 120"/>
                <a:gd name="T67" fmla="*/ 0 h 459"/>
                <a:gd name="T68" fmla="*/ 0 w 120"/>
                <a:gd name="T69" fmla="*/ 0 h 4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"/>
                <a:gd name="T106" fmla="*/ 0 h 459"/>
                <a:gd name="T107" fmla="*/ 120 w 120"/>
                <a:gd name="T108" fmla="*/ 459 h 4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" h="459">
                  <a:moveTo>
                    <a:pt x="13" y="459"/>
                  </a:moveTo>
                  <a:lnTo>
                    <a:pt x="0" y="459"/>
                  </a:lnTo>
                  <a:lnTo>
                    <a:pt x="2" y="457"/>
                  </a:lnTo>
                  <a:lnTo>
                    <a:pt x="8" y="450"/>
                  </a:lnTo>
                  <a:lnTo>
                    <a:pt x="16" y="439"/>
                  </a:lnTo>
                  <a:lnTo>
                    <a:pt x="27" y="425"/>
                  </a:lnTo>
                  <a:lnTo>
                    <a:pt x="40" y="406"/>
                  </a:lnTo>
                  <a:lnTo>
                    <a:pt x="53" y="383"/>
                  </a:lnTo>
                  <a:lnTo>
                    <a:pt x="67" y="357"/>
                  </a:lnTo>
                  <a:lnTo>
                    <a:pt x="79" y="328"/>
                  </a:lnTo>
                  <a:lnTo>
                    <a:pt x="90" y="296"/>
                  </a:lnTo>
                  <a:lnTo>
                    <a:pt x="99" y="260"/>
                  </a:lnTo>
                  <a:lnTo>
                    <a:pt x="105" y="222"/>
                  </a:lnTo>
                  <a:lnTo>
                    <a:pt x="107" y="182"/>
                  </a:lnTo>
                  <a:lnTo>
                    <a:pt x="105" y="140"/>
                  </a:lnTo>
                  <a:lnTo>
                    <a:pt x="98" y="96"/>
                  </a:lnTo>
                  <a:lnTo>
                    <a:pt x="85" y="49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98" y="49"/>
                  </a:lnTo>
                  <a:lnTo>
                    <a:pt x="111" y="96"/>
                  </a:lnTo>
                  <a:lnTo>
                    <a:pt x="118" y="140"/>
                  </a:lnTo>
                  <a:lnTo>
                    <a:pt x="120" y="182"/>
                  </a:lnTo>
                  <a:lnTo>
                    <a:pt x="118" y="222"/>
                  </a:lnTo>
                  <a:lnTo>
                    <a:pt x="112" y="260"/>
                  </a:lnTo>
                  <a:lnTo>
                    <a:pt x="103" y="296"/>
                  </a:lnTo>
                  <a:lnTo>
                    <a:pt x="92" y="328"/>
                  </a:lnTo>
                  <a:lnTo>
                    <a:pt x="80" y="357"/>
                  </a:lnTo>
                  <a:lnTo>
                    <a:pt x="67" y="383"/>
                  </a:lnTo>
                  <a:lnTo>
                    <a:pt x="54" y="406"/>
                  </a:lnTo>
                  <a:lnTo>
                    <a:pt x="41" y="425"/>
                  </a:lnTo>
                  <a:lnTo>
                    <a:pt x="29" y="439"/>
                  </a:lnTo>
                  <a:lnTo>
                    <a:pt x="21" y="450"/>
                  </a:lnTo>
                  <a:lnTo>
                    <a:pt x="15" y="457"/>
                  </a:lnTo>
                  <a:lnTo>
                    <a:pt x="13" y="459"/>
                  </a:lnTo>
                  <a:close/>
                </a:path>
              </a:pathLst>
            </a:custGeom>
            <a:solidFill>
              <a:srgbClr val="000000"/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5190" name="Oval 166"/>
          <p:cNvSpPr>
            <a:spLocks noChangeArrowheads="1"/>
          </p:cNvSpPr>
          <p:nvPr/>
        </p:nvSpPr>
        <p:spPr bwMode="auto">
          <a:xfrm>
            <a:off x="2921000" y="4862513"/>
            <a:ext cx="577850" cy="5889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5191" name="Oval 167"/>
          <p:cNvSpPr>
            <a:spLocks noChangeArrowheads="1"/>
          </p:cNvSpPr>
          <p:nvPr/>
        </p:nvSpPr>
        <p:spPr bwMode="auto">
          <a:xfrm>
            <a:off x="2357438" y="4568825"/>
            <a:ext cx="1157287" cy="11763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5192" name="Oval 168"/>
          <p:cNvSpPr>
            <a:spLocks noChangeArrowheads="1"/>
          </p:cNvSpPr>
          <p:nvPr/>
        </p:nvSpPr>
        <p:spPr bwMode="auto">
          <a:xfrm>
            <a:off x="1506538" y="4127500"/>
            <a:ext cx="2024062" cy="20589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172"/>
          <p:cNvGrpSpPr>
            <a:grpSpLocks/>
          </p:cNvGrpSpPr>
          <p:nvPr/>
        </p:nvGrpSpPr>
        <p:grpSpPr bwMode="auto">
          <a:xfrm>
            <a:off x="212725" y="3446463"/>
            <a:ext cx="3967163" cy="1401762"/>
            <a:chOff x="134" y="2171"/>
            <a:chExt cx="2499" cy="883"/>
          </a:xfrm>
        </p:grpSpPr>
        <p:sp>
          <p:nvSpPr>
            <p:cNvPr id="43035" name="Text Box 137"/>
            <p:cNvSpPr txBox="1">
              <a:spLocks noChangeArrowheads="1"/>
            </p:cNvSpPr>
            <p:nvPr/>
          </p:nvSpPr>
          <p:spPr bwMode="auto">
            <a:xfrm>
              <a:off x="134" y="2171"/>
              <a:ext cx="13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u="sng">
                  <a:solidFill>
                    <a:srgbClr val="000000"/>
                  </a:solidFill>
                </a:rPr>
                <a:t>wave barrier</a:t>
              </a:r>
            </a:p>
          </p:txBody>
        </p:sp>
        <p:sp>
          <p:nvSpPr>
            <p:cNvPr id="43036" name="Line 170"/>
            <p:cNvSpPr>
              <a:spLocks noChangeShapeType="1"/>
            </p:cNvSpPr>
            <p:nvPr/>
          </p:nvSpPr>
          <p:spPr bwMode="auto">
            <a:xfrm>
              <a:off x="1499" y="2341"/>
              <a:ext cx="113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7" name="Line 171"/>
            <p:cNvSpPr>
              <a:spLocks noChangeShapeType="1"/>
            </p:cNvSpPr>
            <p:nvPr/>
          </p:nvSpPr>
          <p:spPr bwMode="auto">
            <a:xfrm flipH="1">
              <a:off x="2240" y="2341"/>
              <a:ext cx="393" cy="7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5197" name="Line 173"/>
          <p:cNvSpPr>
            <a:spLocks noChangeShapeType="1"/>
          </p:cNvSpPr>
          <p:nvPr/>
        </p:nvSpPr>
        <p:spPr bwMode="auto">
          <a:xfrm flipH="1">
            <a:off x="7373938" y="4151313"/>
            <a:ext cx="288925" cy="5651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5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5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5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5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5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5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5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5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5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5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8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5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5" grpId="0" animBg="1"/>
      <p:bldP spid="385036" grpId="0" animBg="1"/>
      <p:bldP spid="385037" grpId="0" animBg="1"/>
      <p:bldP spid="385091" grpId="0" animBg="1"/>
      <p:bldP spid="385092" grpId="0" animBg="1"/>
      <p:bldP spid="385093" grpId="0" animBg="1"/>
      <p:bldP spid="385125" grpId="0" animBg="1"/>
      <p:bldP spid="385126" grpId="0" animBg="1"/>
      <p:bldP spid="385127" grpId="0" animBg="1"/>
      <p:bldP spid="385156" grpId="0"/>
      <p:bldP spid="385157" grpId="0"/>
      <p:bldP spid="385158" grpId="0"/>
      <p:bldP spid="385159" grpId="0"/>
      <p:bldP spid="385160" grpId="0"/>
      <p:bldP spid="385190" grpId="0" animBg="1"/>
      <p:bldP spid="385191" grpId="0" animBg="1"/>
      <p:bldP spid="385192" grpId="0" animBg="1"/>
      <p:bldP spid="38519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ChangeArrowheads="1"/>
          </p:cNvSpPr>
          <p:nvPr/>
        </p:nvSpPr>
        <p:spPr bwMode="auto">
          <a:xfrm>
            <a:off x="554038" y="612775"/>
            <a:ext cx="739140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supersonic</a:t>
            </a:r>
            <a:r>
              <a:rPr lang="en-US">
                <a:solidFill>
                  <a:srgbClr val="FF0000"/>
                </a:solidFill>
              </a:rPr>
              <a:t>: “faster than sound” (vs. subsonic)</a:t>
            </a:r>
          </a:p>
        </p:txBody>
      </p:sp>
      <p:sp>
        <p:nvSpPr>
          <p:cNvPr id="44035" name="Rectangle 9"/>
          <p:cNvSpPr>
            <a:spLocks noChangeArrowheads="1"/>
          </p:cNvSpPr>
          <p:nvPr/>
        </p:nvSpPr>
        <p:spPr bwMode="auto">
          <a:xfrm>
            <a:off x="1330325" y="2300288"/>
            <a:ext cx="22034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sonic boom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3784600" y="1262063"/>
            <a:ext cx="22415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shock wave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5867400" y="1263650"/>
            <a:ext cx="2836863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 3-D bow wave </a:t>
            </a:r>
          </a:p>
        </p:txBody>
      </p:sp>
      <p:grpSp>
        <p:nvGrpSpPr>
          <p:cNvPr id="44038" name="Group 14"/>
          <p:cNvGrpSpPr>
            <a:grpSpLocks/>
          </p:cNvGrpSpPr>
          <p:nvPr/>
        </p:nvGrpSpPr>
        <p:grpSpPr bwMode="auto">
          <a:xfrm>
            <a:off x="4541838" y="2687638"/>
            <a:ext cx="2854325" cy="3190875"/>
            <a:chOff x="2160" y="9072"/>
            <a:chExt cx="3060" cy="3420"/>
          </a:xfrm>
        </p:grpSpPr>
        <p:sp>
          <p:nvSpPr>
            <p:cNvPr id="44074" name="Oval 15"/>
            <p:cNvSpPr>
              <a:spLocks noChangeArrowheads="1"/>
            </p:cNvSpPr>
            <p:nvPr/>
          </p:nvSpPr>
          <p:spPr bwMode="auto">
            <a:xfrm>
              <a:off x="2160" y="10512"/>
              <a:ext cx="180" cy="540"/>
            </a:xfrm>
            <a:prstGeom prst="ellipse">
              <a:avLst/>
            </a:prstGeom>
            <a:noFill/>
            <a:ln w="222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5" name="Oval 16"/>
            <p:cNvSpPr>
              <a:spLocks noChangeArrowheads="1"/>
            </p:cNvSpPr>
            <p:nvPr/>
          </p:nvSpPr>
          <p:spPr bwMode="auto">
            <a:xfrm>
              <a:off x="3420" y="9432"/>
              <a:ext cx="900" cy="2700"/>
            </a:xfrm>
            <a:prstGeom prst="ellipse">
              <a:avLst/>
            </a:prstGeom>
            <a:noFill/>
            <a:ln w="222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6" name="Oval 17"/>
            <p:cNvSpPr>
              <a:spLocks noChangeArrowheads="1"/>
            </p:cNvSpPr>
            <p:nvPr/>
          </p:nvSpPr>
          <p:spPr bwMode="auto">
            <a:xfrm>
              <a:off x="3060" y="9792"/>
              <a:ext cx="540" cy="1980"/>
            </a:xfrm>
            <a:prstGeom prst="ellipse">
              <a:avLst/>
            </a:prstGeom>
            <a:noFill/>
            <a:ln w="222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7" name="Oval 18"/>
            <p:cNvSpPr>
              <a:spLocks noChangeArrowheads="1"/>
            </p:cNvSpPr>
            <p:nvPr/>
          </p:nvSpPr>
          <p:spPr bwMode="auto">
            <a:xfrm>
              <a:off x="2700" y="9972"/>
              <a:ext cx="540" cy="1620"/>
            </a:xfrm>
            <a:prstGeom prst="ellipse">
              <a:avLst/>
            </a:prstGeom>
            <a:noFill/>
            <a:ln w="222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8" name="Oval 19"/>
            <p:cNvSpPr>
              <a:spLocks noChangeArrowheads="1"/>
            </p:cNvSpPr>
            <p:nvPr/>
          </p:nvSpPr>
          <p:spPr bwMode="auto">
            <a:xfrm>
              <a:off x="2340" y="10332"/>
              <a:ext cx="360" cy="90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9" name="Oval 20"/>
            <p:cNvSpPr>
              <a:spLocks noChangeArrowheads="1"/>
            </p:cNvSpPr>
            <p:nvPr/>
          </p:nvSpPr>
          <p:spPr bwMode="auto">
            <a:xfrm>
              <a:off x="2520" y="10152"/>
              <a:ext cx="360" cy="126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0" name="Oval 21"/>
            <p:cNvSpPr>
              <a:spLocks noChangeArrowheads="1"/>
            </p:cNvSpPr>
            <p:nvPr/>
          </p:nvSpPr>
          <p:spPr bwMode="auto">
            <a:xfrm>
              <a:off x="3780" y="9252"/>
              <a:ext cx="900" cy="306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1" name="Oval 22"/>
            <p:cNvSpPr>
              <a:spLocks noChangeArrowheads="1"/>
            </p:cNvSpPr>
            <p:nvPr/>
          </p:nvSpPr>
          <p:spPr bwMode="auto">
            <a:xfrm>
              <a:off x="4140" y="9072"/>
              <a:ext cx="1080" cy="342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4039" name="Picture 2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75" y="4178300"/>
            <a:ext cx="1016000" cy="431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sp>
        <p:nvSpPr>
          <p:cNvPr id="44040" name="Line 24"/>
          <p:cNvSpPr>
            <a:spLocks noChangeShapeType="1"/>
          </p:cNvSpPr>
          <p:nvPr/>
        </p:nvSpPr>
        <p:spPr bwMode="auto">
          <a:xfrm>
            <a:off x="5072063" y="1787525"/>
            <a:ext cx="949325" cy="12080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041" name="Line 25"/>
          <p:cNvSpPr>
            <a:spLocks noChangeShapeType="1"/>
          </p:cNvSpPr>
          <p:nvPr/>
        </p:nvSpPr>
        <p:spPr bwMode="auto">
          <a:xfrm>
            <a:off x="2603500" y="5970588"/>
            <a:ext cx="6042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 rot="3914310">
            <a:off x="7816057" y="5552281"/>
            <a:ext cx="501650" cy="671513"/>
            <a:chOff x="4860" y="13392"/>
            <a:chExt cx="351" cy="576"/>
          </a:xfrm>
        </p:grpSpPr>
        <p:sp>
          <p:nvSpPr>
            <p:cNvPr id="44068" name="Freeform 27"/>
            <p:cNvSpPr>
              <a:spLocks/>
            </p:cNvSpPr>
            <p:nvPr/>
          </p:nvSpPr>
          <p:spPr bwMode="auto">
            <a:xfrm>
              <a:off x="5062" y="13392"/>
              <a:ext cx="121" cy="122"/>
            </a:xfrm>
            <a:custGeom>
              <a:avLst/>
              <a:gdLst>
                <a:gd name="T0" fmla="*/ 0 w 484"/>
                <a:gd name="T1" fmla="*/ 0 h 612"/>
                <a:gd name="T2" fmla="*/ 0 w 484"/>
                <a:gd name="T3" fmla="*/ 0 h 612"/>
                <a:gd name="T4" fmla="*/ 0 w 484"/>
                <a:gd name="T5" fmla="*/ 0 h 612"/>
                <a:gd name="T6" fmla="*/ 0 w 484"/>
                <a:gd name="T7" fmla="*/ 0 h 612"/>
                <a:gd name="T8" fmla="*/ 0 w 484"/>
                <a:gd name="T9" fmla="*/ 0 h 612"/>
                <a:gd name="T10" fmla="*/ 0 w 484"/>
                <a:gd name="T11" fmla="*/ 0 h 612"/>
                <a:gd name="T12" fmla="*/ 0 w 484"/>
                <a:gd name="T13" fmla="*/ 0 h 612"/>
                <a:gd name="T14" fmla="*/ 0 w 484"/>
                <a:gd name="T15" fmla="*/ 0 h 612"/>
                <a:gd name="T16" fmla="*/ 0 w 484"/>
                <a:gd name="T17" fmla="*/ 0 h 612"/>
                <a:gd name="T18" fmla="*/ 0 w 484"/>
                <a:gd name="T19" fmla="*/ 0 h 612"/>
                <a:gd name="T20" fmla="*/ 0 w 484"/>
                <a:gd name="T21" fmla="*/ 0 h 612"/>
                <a:gd name="T22" fmla="*/ 0 w 484"/>
                <a:gd name="T23" fmla="*/ 0 h 612"/>
                <a:gd name="T24" fmla="*/ 0 w 484"/>
                <a:gd name="T25" fmla="*/ 0 h 612"/>
                <a:gd name="T26" fmla="*/ 0 w 484"/>
                <a:gd name="T27" fmla="*/ 0 h 612"/>
                <a:gd name="T28" fmla="*/ 0 w 484"/>
                <a:gd name="T29" fmla="*/ 0 h 612"/>
                <a:gd name="T30" fmla="*/ 0 w 484"/>
                <a:gd name="T31" fmla="*/ 0 h 612"/>
                <a:gd name="T32" fmla="*/ 0 w 484"/>
                <a:gd name="T33" fmla="*/ 0 h 612"/>
                <a:gd name="T34" fmla="*/ 0 w 484"/>
                <a:gd name="T35" fmla="*/ 0 h 612"/>
                <a:gd name="T36" fmla="*/ 0 w 484"/>
                <a:gd name="T37" fmla="*/ 0 h 612"/>
                <a:gd name="T38" fmla="*/ 0 w 484"/>
                <a:gd name="T39" fmla="*/ 0 h 612"/>
                <a:gd name="T40" fmla="*/ 0 w 484"/>
                <a:gd name="T41" fmla="*/ 0 h 612"/>
                <a:gd name="T42" fmla="*/ 0 w 484"/>
                <a:gd name="T43" fmla="*/ 0 h 612"/>
                <a:gd name="T44" fmla="*/ 0 w 484"/>
                <a:gd name="T45" fmla="*/ 0 h 612"/>
                <a:gd name="T46" fmla="*/ 0 w 484"/>
                <a:gd name="T47" fmla="*/ 0 h 612"/>
                <a:gd name="T48" fmla="*/ 0 w 484"/>
                <a:gd name="T49" fmla="*/ 0 h 612"/>
                <a:gd name="T50" fmla="*/ 0 w 484"/>
                <a:gd name="T51" fmla="*/ 0 h 612"/>
                <a:gd name="T52" fmla="*/ 0 w 484"/>
                <a:gd name="T53" fmla="*/ 0 h 612"/>
                <a:gd name="T54" fmla="*/ 0 w 484"/>
                <a:gd name="T55" fmla="*/ 0 h 612"/>
                <a:gd name="T56" fmla="*/ 0 w 484"/>
                <a:gd name="T57" fmla="*/ 0 h 6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4"/>
                <a:gd name="T88" fmla="*/ 0 h 612"/>
                <a:gd name="T89" fmla="*/ 484 w 484"/>
                <a:gd name="T90" fmla="*/ 612 h 6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4" h="612">
                  <a:moveTo>
                    <a:pt x="109" y="183"/>
                  </a:moveTo>
                  <a:lnTo>
                    <a:pt x="172" y="115"/>
                  </a:lnTo>
                  <a:lnTo>
                    <a:pt x="238" y="68"/>
                  </a:lnTo>
                  <a:lnTo>
                    <a:pt x="309" y="8"/>
                  </a:lnTo>
                  <a:lnTo>
                    <a:pt x="378" y="0"/>
                  </a:lnTo>
                  <a:lnTo>
                    <a:pt x="427" y="16"/>
                  </a:lnTo>
                  <a:lnTo>
                    <a:pt x="470" y="64"/>
                  </a:lnTo>
                  <a:lnTo>
                    <a:pt x="484" y="127"/>
                  </a:lnTo>
                  <a:lnTo>
                    <a:pt x="482" y="235"/>
                  </a:lnTo>
                  <a:lnTo>
                    <a:pt x="450" y="338"/>
                  </a:lnTo>
                  <a:lnTo>
                    <a:pt x="407" y="418"/>
                  </a:lnTo>
                  <a:lnTo>
                    <a:pt x="327" y="497"/>
                  </a:lnTo>
                  <a:lnTo>
                    <a:pt x="370" y="589"/>
                  </a:lnTo>
                  <a:lnTo>
                    <a:pt x="350" y="612"/>
                  </a:lnTo>
                  <a:lnTo>
                    <a:pt x="295" y="533"/>
                  </a:lnTo>
                  <a:lnTo>
                    <a:pt x="238" y="548"/>
                  </a:lnTo>
                  <a:lnTo>
                    <a:pt x="215" y="509"/>
                  </a:lnTo>
                  <a:lnTo>
                    <a:pt x="184" y="477"/>
                  </a:lnTo>
                  <a:lnTo>
                    <a:pt x="117" y="457"/>
                  </a:lnTo>
                  <a:lnTo>
                    <a:pt x="89" y="497"/>
                  </a:lnTo>
                  <a:lnTo>
                    <a:pt x="138" y="541"/>
                  </a:lnTo>
                  <a:lnTo>
                    <a:pt x="146" y="596"/>
                  </a:lnTo>
                  <a:lnTo>
                    <a:pt x="86" y="593"/>
                  </a:lnTo>
                  <a:lnTo>
                    <a:pt x="21" y="581"/>
                  </a:lnTo>
                  <a:lnTo>
                    <a:pt x="0" y="545"/>
                  </a:lnTo>
                  <a:lnTo>
                    <a:pt x="0" y="441"/>
                  </a:lnTo>
                  <a:lnTo>
                    <a:pt x="37" y="326"/>
                  </a:lnTo>
                  <a:lnTo>
                    <a:pt x="58" y="258"/>
                  </a:lnTo>
                  <a:lnTo>
                    <a:pt x="109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9" name="Freeform 28"/>
            <p:cNvSpPr>
              <a:spLocks/>
            </p:cNvSpPr>
            <p:nvPr/>
          </p:nvSpPr>
          <p:spPr bwMode="auto">
            <a:xfrm>
              <a:off x="4985" y="13511"/>
              <a:ext cx="114" cy="206"/>
            </a:xfrm>
            <a:custGeom>
              <a:avLst/>
              <a:gdLst>
                <a:gd name="T0" fmla="*/ 0 w 454"/>
                <a:gd name="T1" fmla="*/ 0 h 1027"/>
                <a:gd name="T2" fmla="*/ 0 w 454"/>
                <a:gd name="T3" fmla="*/ 0 h 1027"/>
                <a:gd name="T4" fmla="*/ 0 w 454"/>
                <a:gd name="T5" fmla="*/ 0 h 1027"/>
                <a:gd name="T6" fmla="*/ 0 w 454"/>
                <a:gd name="T7" fmla="*/ 0 h 1027"/>
                <a:gd name="T8" fmla="*/ 0 w 454"/>
                <a:gd name="T9" fmla="*/ 0 h 1027"/>
                <a:gd name="T10" fmla="*/ 0 w 454"/>
                <a:gd name="T11" fmla="*/ 0 h 1027"/>
                <a:gd name="T12" fmla="*/ 0 w 454"/>
                <a:gd name="T13" fmla="*/ 0 h 1027"/>
                <a:gd name="T14" fmla="*/ 0 w 454"/>
                <a:gd name="T15" fmla="*/ 0 h 1027"/>
                <a:gd name="T16" fmla="*/ 0 w 454"/>
                <a:gd name="T17" fmla="*/ 0 h 1027"/>
                <a:gd name="T18" fmla="*/ 0 w 454"/>
                <a:gd name="T19" fmla="*/ 0 h 1027"/>
                <a:gd name="T20" fmla="*/ 0 w 454"/>
                <a:gd name="T21" fmla="*/ 0 h 1027"/>
                <a:gd name="T22" fmla="*/ 0 w 454"/>
                <a:gd name="T23" fmla="*/ 0 h 1027"/>
                <a:gd name="T24" fmla="*/ 0 w 454"/>
                <a:gd name="T25" fmla="*/ 0 h 1027"/>
                <a:gd name="T26" fmla="*/ 0 w 454"/>
                <a:gd name="T27" fmla="*/ 0 h 1027"/>
                <a:gd name="T28" fmla="*/ 0 w 454"/>
                <a:gd name="T29" fmla="*/ 0 h 1027"/>
                <a:gd name="T30" fmla="*/ 0 w 454"/>
                <a:gd name="T31" fmla="*/ 0 h 1027"/>
                <a:gd name="T32" fmla="*/ 0 w 454"/>
                <a:gd name="T33" fmla="*/ 0 h 1027"/>
                <a:gd name="T34" fmla="*/ 0 w 454"/>
                <a:gd name="T35" fmla="*/ 0 h 1027"/>
                <a:gd name="T36" fmla="*/ 0 w 454"/>
                <a:gd name="T37" fmla="*/ 0 h 1027"/>
                <a:gd name="T38" fmla="*/ 0 w 454"/>
                <a:gd name="T39" fmla="*/ 0 h 1027"/>
                <a:gd name="T40" fmla="*/ 0 w 454"/>
                <a:gd name="T41" fmla="*/ 0 h 1027"/>
                <a:gd name="T42" fmla="*/ 0 w 454"/>
                <a:gd name="T43" fmla="*/ 0 h 1027"/>
                <a:gd name="T44" fmla="*/ 0 w 454"/>
                <a:gd name="T45" fmla="*/ 0 h 1027"/>
                <a:gd name="T46" fmla="*/ 0 w 454"/>
                <a:gd name="T47" fmla="*/ 0 h 1027"/>
                <a:gd name="T48" fmla="*/ 0 w 454"/>
                <a:gd name="T49" fmla="*/ 0 h 1027"/>
                <a:gd name="T50" fmla="*/ 0 w 454"/>
                <a:gd name="T51" fmla="*/ 0 h 1027"/>
                <a:gd name="T52" fmla="*/ 0 w 454"/>
                <a:gd name="T53" fmla="*/ 0 h 10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4"/>
                <a:gd name="T82" fmla="*/ 0 h 1027"/>
                <a:gd name="T83" fmla="*/ 454 w 454"/>
                <a:gd name="T84" fmla="*/ 1027 h 10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4" h="1027">
                  <a:moveTo>
                    <a:pt x="201" y="48"/>
                  </a:moveTo>
                  <a:lnTo>
                    <a:pt x="264" y="0"/>
                  </a:lnTo>
                  <a:lnTo>
                    <a:pt x="345" y="0"/>
                  </a:lnTo>
                  <a:lnTo>
                    <a:pt x="411" y="40"/>
                  </a:lnTo>
                  <a:lnTo>
                    <a:pt x="451" y="114"/>
                  </a:lnTo>
                  <a:lnTo>
                    <a:pt x="454" y="166"/>
                  </a:lnTo>
                  <a:lnTo>
                    <a:pt x="443" y="229"/>
                  </a:lnTo>
                  <a:lnTo>
                    <a:pt x="411" y="274"/>
                  </a:lnTo>
                  <a:lnTo>
                    <a:pt x="357" y="356"/>
                  </a:lnTo>
                  <a:lnTo>
                    <a:pt x="321" y="460"/>
                  </a:lnTo>
                  <a:lnTo>
                    <a:pt x="302" y="547"/>
                  </a:lnTo>
                  <a:lnTo>
                    <a:pt x="302" y="654"/>
                  </a:lnTo>
                  <a:lnTo>
                    <a:pt x="331" y="761"/>
                  </a:lnTo>
                  <a:lnTo>
                    <a:pt x="331" y="860"/>
                  </a:lnTo>
                  <a:lnTo>
                    <a:pt x="313" y="943"/>
                  </a:lnTo>
                  <a:lnTo>
                    <a:pt x="267" y="1002"/>
                  </a:lnTo>
                  <a:lnTo>
                    <a:pt x="216" y="1027"/>
                  </a:lnTo>
                  <a:lnTo>
                    <a:pt x="157" y="1014"/>
                  </a:lnTo>
                  <a:lnTo>
                    <a:pt x="92" y="994"/>
                  </a:lnTo>
                  <a:lnTo>
                    <a:pt x="45" y="939"/>
                  </a:lnTo>
                  <a:lnTo>
                    <a:pt x="17" y="808"/>
                  </a:lnTo>
                  <a:lnTo>
                    <a:pt x="0" y="697"/>
                  </a:lnTo>
                  <a:lnTo>
                    <a:pt x="14" y="539"/>
                  </a:lnTo>
                  <a:lnTo>
                    <a:pt x="48" y="404"/>
                  </a:lnTo>
                  <a:lnTo>
                    <a:pt x="94" y="265"/>
                  </a:lnTo>
                  <a:lnTo>
                    <a:pt x="152" y="127"/>
                  </a:lnTo>
                  <a:lnTo>
                    <a:pt x="20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0" name="Freeform 29"/>
            <p:cNvSpPr>
              <a:spLocks/>
            </p:cNvSpPr>
            <p:nvPr/>
          </p:nvSpPr>
          <p:spPr bwMode="auto">
            <a:xfrm>
              <a:off x="4984" y="13683"/>
              <a:ext cx="110" cy="285"/>
            </a:xfrm>
            <a:custGeom>
              <a:avLst/>
              <a:gdLst>
                <a:gd name="T0" fmla="*/ 0 w 442"/>
                <a:gd name="T1" fmla="*/ 0 h 1423"/>
                <a:gd name="T2" fmla="*/ 0 w 442"/>
                <a:gd name="T3" fmla="*/ 0 h 1423"/>
                <a:gd name="T4" fmla="*/ 0 w 442"/>
                <a:gd name="T5" fmla="*/ 0 h 1423"/>
                <a:gd name="T6" fmla="*/ 0 w 442"/>
                <a:gd name="T7" fmla="*/ 0 h 1423"/>
                <a:gd name="T8" fmla="*/ 0 w 442"/>
                <a:gd name="T9" fmla="*/ 0 h 1423"/>
                <a:gd name="T10" fmla="*/ 0 w 442"/>
                <a:gd name="T11" fmla="*/ 0 h 1423"/>
                <a:gd name="T12" fmla="*/ 0 w 442"/>
                <a:gd name="T13" fmla="*/ 0 h 1423"/>
                <a:gd name="T14" fmla="*/ 0 w 442"/>
                <a:gd name="T15" fmla="*/ 0 h 1423"/>
                <a:gd name="T16" fmla="*/ 0 w 442"/>
                <a:gd name="T17" fmla="*/ 0 h 1423"/>
                <a:gd name="T18" fmla="*/ 0 w 442"/>
                <a:gd name="T19" fmla="*/ 0 h 1423"/>
                <a:gd name="T20" fmla="*/ 0 w 442"/>
                <a:gd name="T21" fmla="*/ 0 h 1423"/>
                <a:gd name="T22" fmla="*/ 0 w 442"/>
                <a:gd name="T23" fmla="*/ 0 h 1423"/>
                <a:gd name="T24" fmla="*/ 0 w 442"/>
                <a:gd name="T25" fmla="*/ 0 h 1423"/>
                <a:gd name="T26" fmla="*/ 0 w 442"/>
                <a:gd name="T27" fmla="*/ 0 h 1423"/>
                <a:gd name="T28" fmla="*/ 0 w 442"/>
                <a:gd name="T29" fmla="*/ 0 h 1423"/>
                <a:gd name="T30" fmla="*/ 0 w 442"/>
                <a:gd name="T31" fmla="*/ 0 h 1423"/>
                <a:gd name="T32" fmla="*/ 0 w 442"/>
                <a:gd name="T33" fmla="*/ 0 h 1423"/>
                <a:gd name="T34" fmla="*/ 0 w 442"/>
                <a:gd name="T35" fmla="*/ 0 h 1423"/>
                <a:gd name="T36" fmla="*/ 0 w 442"/>
                <a:gd name="T37" fmla="*/ 0 h 1423"/>
                <a:gd name="T38" fmla="*/ 0 w 442"/>
                <a:gd name="T39" fmla="*/ 0 h 1423"/>
                <a:gd name="T40" fmla="*/ 0 w 442"/>
                <a:gd name="T41" fmla="*/ 0 h 1423"/>
                <a:gd name="T42" fmla="*/ 0 w 442"/>
                <a:gd name="T43" fmla="*/ 0 h 1423"/>
                <a:gd name="T44" fmla="*/ 0 w 442"/>
                <a:gd name="T45" fmla="*/ 0 h 1423"/>
                <a:gd name="T46" fmla="*/ 0 w 442"/>
                <a:gd name="T47" fmla="*/ 0 h 1423"/>
                <a:gd name="T48" fmla="*/ 0 w 442"/>
                <a:gd name="T49" fmla="*/ 0 h 1423"/>
                <a:gd name="T50" fmla="*/ 0 w 442"/>
                <a:gd name="T51" fmla="*/ 0 h 1423"/>
                <a:gd name="T52" fmla="*/ 0 w 442"/>
                <a:gd name="T53" fmla="*/ 0 h 1423"/>
                <a:gd name="T54" fmla="*/ 0 w 442"/>
                <a:gd name="T55" fmla="*/ 0 h 1423"/>
                <a:gd name="T56" fmla="*/ 0 w 442"/>
                <a:gd name="T57" fmla="*/ 0 h 1423"/>
                <a:gd name="T58" fmla="*/ 0 w 442"/>
                <a:gd name="T59" fmla="*/ 0 h 1423"/>
                <a:gd name="T60" fmla="*/ 0 w 442"/>
                <a:gd name="T61" fmla="*/ 0 h 1423"/>
                <a:gd name="T62" fmla="*/ 0 w 442"/>
                <a:gd name="T63" fmla="*/ 0 h 1423"/>
                <a:gd name="T64" fmla="*/ 0 w 442"/>
                <a:gd name="T65" fmla="*/ 0 h 1423"/>
                <a:gd name="T66" fmla="*/ 0 w 442"/>
                <a:gd name="T67" fmla="*/ 0 h 1423"/>
                <a:gd name="T68" fmla="*/ 0 w 442"/>
                <a:gd name="T69" fmla="*/ 0 h 1423"/>
                <a:gd name="T70" fmla="*/ 0 w 442"/>
                <a:gd name="T71" fmla="*/ 0 h 14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2"/>
                <a:gd name="T109" fmla="*/ 0 h 1423"/>
                <a:gd name="T110" fmla="*/ 442 w 442"/>
                <a:gd name="T111" fmla="*/ 1423 h 14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2" h="1423">
                  <a:moveTo>
                    <a:pt x="218" y="0"/>
                  </a:moveTo>
                  <a:lnTo>
                    <a:pt x="282" y="17"/>
                  </a:lnTo>
                  <a:lnTo>
                    <a:pt x="311" y="79"/>
                  </a:lnTo>
                  <a:lnTo>
                    <a:pt x="305" y="231"/>
                  </a:lnTo>
                  <a:lnTo>
                    <a:pt x="293" y="390"/>
                  </a:lnTo>
                  <a:lnTo>
                    <a:pt x="293" y="557"/>
                  </a:lnTo>
                  <a:lnTo>
                    <a:pt x="350" y="756"/>
                  </a:lnTo>
                  <a:lnTo>
                    <a:pt x="396" y="898"/>
                  </a:lnTo>
                  <a:lnTo>
                    <a:pt x="419" y="1041"/>
                  </a:lnTo>
                  <a:lnTo>
                    <a:pt x="414" y="1169"/>
                  </a:lnTo>
                  <a:lnTo>
                    <a:pt x="414" y="1217"/>
                  </a:lnTo>
                  <a:lnTo>
                    <a:pt x="437" y="1263"/>
                  </a:lnTo>
                  <a:lnTo>
                    <a:pt x="442" y="1311"/>
                  </a:lnTo>
                  <a:lnTo>
                    <a:pt x="425" y="1336"/>
                  </a:lnTo>
                  <a:lnTo>
                    <a:pt x="379" y="1319"/>
                  </a:lnTo>
                  <a:lnTo>
                    <a:pt x="293" y="1304"/>
                  </a:lnTo>
                  <a:lnTo>
                    <a:pt x="190" y="1336"/>
                  </a:lnTo>
                  <a:lnTo>
                    <a:pt x="121" y="1391"/>
                  </a:lnTo>
                  <a:lnTo>
                    <a:pt x="87" y="1423"/>
                  </a:lnTo>
                  <a:lnTo>
                    <a:pt x="52" y="1423"/>
                  </a:lnTo>
                  <a:lnTo>
                    <a:pt x="0" y="1319"/>
                  </a:lnTo>
                  <a:lnTo>
                    <a:pt x="7" y="1304"/>
                  </a:lnTo>
                  <a:lnTo>
                    <a:pt x="109" y="1256"/>
                  </a:lnTo>
                  <a:lnTo>
                    <a:pt x="230" y="1232"/>
                  </a:lnTo>
                  <a:lnTo>
                    <a:pt x="316" y="1224"/>
                  </a:lnTo>
                  <a:lnTo>
                    <a:pt x="368" y="1224"/>
                  </a:lnTo>
                  <a:lnTo>
                    <a:pt x="379" y="1176"/>
                  </a:lnTo>
                  <a:lnTo>
                    <a:pt x="362" y="1041"/>
                  </a:lnTo>
                  <a:lnTo>
                    <a:pt x="322" y="898"/>
                  </a:lnTo>
                  <a:lnTo>
                    <a:pt x="259" y="715"/>
                  </a:lnTo>
                  <a:lnTo>
                    <a:pt x="207" y="557"/>
                  </a:lnTo>
                  <a:lnTo>
                    <a:pt x="184" y="414"/>
                  </a:lnTo>
                  <a:lnTo>
                    <a:pt x="179" y="254"/>
                  </a:lnTo>
                  <a:lnTo>
                    <a:pt x="179" y="104"/>
                  </a:lnTo>
                  <a:lnTo>
                    <a:pt x="202" y="4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1" name="Freeform 30"/>
            <p:cNvSpPr>
              <a:spLocks/>
            </p:cNvSpPr>
            <p:nvPr/>
          </p:nvSpPr>
          <p:spPr bwMode="auto">
            <a:xfrm>
              <a:off x="4900" y="13638"/>
              <a:ext cx="141" cy="270"/>
            </a:xfrm>
            <a:custGeom>
              <a:avLst/>
              <a:gdLst>
                <a:gd name="T0" fmla="*/ 0 w 563"/>
                <a:gd name="T1" fmla="*/ 0 h 1354"/>
                <a:gd name="T2" fmla="*/ 0 w 563"/>
                <a:gd name="T3" fmla="*/ 0 h 1354"/>
                <a:gd name="T4" fmla="*/ 0 w 563"/>
                <a:gd name="T5" fmla="*/ 0 h 1354"/>
                <a:gd name="T6" fmla="*/ 0 w 563"/>
                <a:gd name="T7" fmla="*/ 0 h 1354"/>
                <a:gd name="T8" fmla="*/ 0 w 563"/>
                <a:gd name="T9" fmla="*/ 0 h 1354"/>
                <a:gd name="T10" fmla="*/ 0 w 563"/>
                <a:gd name="T11" fmla="*/ 0 h 1354"/>
                <a:gd name="T12" fmla="*/ 0 w 563"/>
                <a:gd name="T13" fmla="*/ 0 h 1354"/>
                <a:gd name="T14" fmla="*/ 0 w 563"/>
                <a:gd name="T15" fmla="*/ 0 h 1354"/>
                <a:gd name="T16" fmla="*/ 0 w 563"/>
                <a:gd name="T17" fmla="*/ 0 h 1354"/>
                <a:gd name="T18" fmla="*/ 0 w 563"/>
                <a:gd name="T19" fmla="*/ 0 h 1354"/>
                <a:gd name="T20" fmla="*/ 0 w 563"/>
                <a:gd name="T21" fmla="*/ 0 h 1354"/>
                <a:gd name="T22" fmla="*/ 0 w 563"/>
                <a:gd name="T23" fmla="*/ 0 h 1354"/>
                <a:gd name="T24" fmla="*/ 0 w 563"/>
                <a:gd name="T25" fmla="*/ 0 h 1354"/>
                <a:gd name="T26" fmla="*/ 0 w 563"/>
                <a:gd name="T27" fmla="*/ 0 h 1354"/>
                <a:gd name="T28" fmla="*/ 0 w 563"/>
                <a:gd name="T29" fmla="*/ 0 h 1354"/>
                <a:gd name="T30" fmla="*/ 0 w 563"/>
                <a:gd name="T31" fmla="*/ 0 h 1354"/>
                <a:gd name="T32" fmla="*/ 0 w 563"/>
                <a:gd name="T33" fmla="*/ 0 h 1354"/>
                <a:gd name="T34" fmla="*/ 0 w 563"/>
                <a:gd name="T35" fmla="*/ 0 h 1354"/>
                <a:gd name="T36" fmla="*/ 0 w 563"/>
                <a:gd name="T37" fmla="*/ 0 h 1354"/>
                <a:gd name="T38" fmla="*/ 0 w 563"/>
                <a:gd name="T39" fmla="*/ 0 h 1354"/>
                <a:gd name="T40" fmla="*/ 0 w 563"/>
                <a:gd name="T41" fmla="*/ 0 h 1354"/>
                <a:gd name="T42" fmla="*/ 0 w 563"/>
                <a:gd name="T43" fmla="*/ 0 h 1354"/>
                <a:gd name="T44" fmla="*/ 0 w 563"/>
                <a:gd name="T45" fmla="*/ 0 h 1354"/>
                <a:gd name="T46" fmla="*/ 0 w 563"/>
                <a:gd name="T47" fmla="*/ 0 h 1354"/>
                <a:gd name="T48" fmla="*/ 0 w 563"/>
                <a:gd name="T49" fmla="*/ 0 h 1354"/>
                <a:gd name="T50" fmla="*/ 0 w 563"/>
                <a:gd name="T51" fmla="*/ 0 h 1354"/>
                <a:gd name="T52" fmla="*/ 0 w 563"/>
                <a:gd name="T53" fmla="*/ 0 h 1354"/>
                <a:gd name="T54" fmla="*/ 0 w 563"/>
                <a:gd name="T55" fmla="*/ 0 h 1354"/>
                <a:gd name="T56" fmla="*/ 0 w 563"/>
                <a:gd name="T57" fmla="*/ 0 h 1354"/>
                <a:gd name="T58" fmla="*/ 0 w 563"/>
                <a:gd name="T59" fmla="*/ 0 h 1354"/>
                <a:gd name="T60" fmla="*/ 0 w 563"/>
                <a:gd name="T61" fmla="*/ 0 h 1354"/>
                <a:gd name="T62" fmla="*/ 0 w 563"/>
                <a:gd name="T63" fmla="*/ 0 h 1354"/>
                <a:gd name="T64" fmla="*/ 0 w 563"/>
                <a:gd name="T65" fmla="*/ 0 h 1354"/>
                <a:gd name="T66" fmla="*/ 0 w 563"/>
                <a:gd name="T67" fmla="*/ 0 h 1354"/>
                <a:gd name="T68" fmla="*/ 0 w 563"/>
                <a:gd name="T69" fmla="*/ 0 h 1354"/>
                <a:gd name="T70" fmla="*/ 0 w 563"/>
                <a:gd name="T71" fmla="*/ 0 h 1354"/>
                <a:gd name="T72" fmla="*/ 0 w 563"/>
                <a:gd name="T73" fmla="*/ 0 h 13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3"/>
                <a:gd name="T112" fmla="*/ 0 h 1354"/>
                <a:gd name="T113" fmla="*/ 563 w 563"/>
                <a:gd name="T114" fmla="*/ 1354 h 13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3" h="1354">
                  <a:moveTo>
                    <a:pt x="563" y="117"/>
                  </a:moveTo>
                  <a:lnTo>
                    <a:pt x="563" y="58"/>
                  </a:lnTo>
                  <a:lnTo>
                    <a:pt x="514" y="0"/>
                  </a:lnTo>
                  <a:lnTo>
                    <a:pt x="480" y="21"/>
                  </a:lnTo>
                  <a:lnTo>
                    <a:pt x="313" y="254"/>
                  </a:lnTo>
                  <a:lnTo>
                    <a:pt x="229" y="385"/>
                  </a:lnTo>
                  <a:lnTo>
                    <a:pt x="209" y="502"/>
                  </a:lnTo>
                  <a:lnTo>
                    <a:pt x="201" y="625"/>
                  </a:lnTo>
                  <a:lnTo>
                    <a:pt x="215" y="793"/>
                  </a:lnTo>
                  <a:lnTo>
                    <a:pt x="264" y="974"/>
                  </a:lnTo>
                  <a:lnTo>
                    <a:pt x="313" y="1084"/>
                  </a:lnTo>
                  <a:lnTo>
                    <a:pt x="333" y="1193"/>
                  </a:lnTo>
                  <a:lnTo>
                    <a:pt x="326" y="1245"/>
                  </a:lnTo>
                  <a:lnTo>
                    <a:pt x="299" y="1259"/>
                  </a:lnTo>
                  <a:lnTo>
                    <a:pt x="132" y="1252"/>
                  </a:lnTo>
                  <a:lnTo>
                    <a:pt x="21" y="1274"/>
                  </a:lnTo>
                  <a:lnTo>
                    <a:pt x="0" y="1303"/>
                  </a:lnTo>
                  <a:lnTo>
                    <a:pt x="0" y="1324"/>
                  </a:lnTo>
                  <a:lnTo>
                    <a:pt x="90" y="1354"/>
                  </a:lnTo>
                  <a:lnTo>
                    <a:pt x="111" y="1346"/>
                  </a:lnTo>
                  <a:lnTo>
                    <a:pt x="188" y="1310"/>
                  </a:lnTo>
                  <a:lnTo>
                    <a:pt x="264" y="1310"/>
                  </a:lnTo>
                  <a:lnTo>
                    <a:pt x="369" y="1310"/>
                  </a:lnTo>
                  <a:lnTo>
                    <a:pt x="403" y="1317"/>
                  </a:lnTo>
                  <a:lnTo>
                    <a:pt x="416" y="1288"/>
                  </a:lnTo>
                  <a:lnTo>
                    <a:pt x="416" y="1245"/>
                  </a:lnTo>
                  <a:lnTo>
                    <a:pt x="382" y="1106"/>
                  </a:lnTo>
                  <a:lnTo>
                    <a:pt x="320" y="961"/>
                  </a:lnTo>
                  <a:lnTo>
                    <a:pt x="278" y="815"/>
                  </a:lnTo>
                  <a:lnTo>
                    <a:pt x="271" y="706"/>
                  </a:lnTo>
                  <a:lnTo>
                    <a:pt x="278" y="553"/>
                  </a:lnTo>
                  <a:lnTo>
                    <a:pt x="305" y="466"/>
                  </a:lnTo>
                  <a:lnTo>
                    <a:pt x="375" y="356"/>
                  </a:lnTo>
                  <a:lnTo>
                    <a:pt x="472" y="254"/>
                  </a:lnTo>
                  <a:lnTo>
                    <a:pt x="542" y="196"/>
                  </a:lnTo>
                  <a:lnTo>
                    <a:pt x="563" y="160"/>
                  </a:lnTo>
                  <a:lnTo>
                    <a:pt x="563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2" name="Freeform 31"/>
            <p:cNvSpPr>
              <a:spLocks/>
            </p:cNvSpPr>
            <p:nvPr/>
          </p:nvSpPr>
          <p:spPr bwMode="auto">
            <a:xfrm>
              <a:off x="4860" y="13509"/>
              <a:ext cx="193" cy="132"/>
            </a:xfrm>
            <a:custGeom>
              <a:avLst/>
              <a:gdLst>
                <a:gd name="T0" fmla="*/ 0 w 773"/>
                <a:gd name="T1" fmla="*/ 0 h 656"/>
                <a:gd name="T2" fmla="*/ 0 w 773"/>
                <a:gd name="T3" fmla="*/ 0 h 656"/>
                <a:gd name="T4" fmla="*/ 0 w 773"/>
                <a:gd name="T5" fmla="*/ 0 h 656"/>
                <a:gd name="T6" fmla="*/ 0 w 773"/>
                <a:gd name="T7" fmla="*/ 0 h 656"/>
                <a:gd name="T8" fmla="*/ 0 w 773"/>
                <a:gd name="T9" fmla="*/ 0 h 656"/>
                <a:gd name="T10" fmla="*/ 0 w 773"/>
                <a:gd name="T11" fmla="*/ 0 h 656"/>
                <a:gd name="T12" fmla="*/ 0 w 773"/>
                <a:gd name="T13" fmla="*/ 0 h 656"/>
                <a:gd name="T14" fmla="*/ 0 w 773"/>
                <a:gd name="T15" fmla="*/ 0 h 656"/>
                <a:gd name="T16" fmla="*/ 0 w 773"/>
                <a:gd name="T17" fmla="*/ 0 h 656"/>
                <a:gd name="T18" fmla="*/ 0 w 773"/>
                <a:gd name="T19" fmla="*/ 0 h 656"/>
                <a:gd name="T20" fmla="*/ 0 w 773"/>
                <a:gd name="T21" fmla="*/ 0 h 656"/>
                <a:gd name="T22" fmla="*/ 0 w 773"/>
                <a:gd name="T23" fmla="*/ 0 h 656"/>
                <a:gd name="T24" fmla="*/ 0 w 773"/>
                <a:gd name="T25" fmla="*/ 0 h 656"/>
                <a:gd name="T26" fmla="*/ 0 w 773"/>
                <a:gd name="T27" fmla="*/ 0 h 656"/>
                <a:gd name="T28" fmla="*/ 0 w 773"/>
                <a:gd name="T29" fmla="*/ 0 h 656"/>
                <a:gd name="T30" fmla="*/ 0 w 773"/>
                <a:gd name="T31" fmla="*/ 0 h 656"/>
                <a:gd name="T32" fmla="*/ 0 w 773"/>
                <a:gd name="T33" fmla="*/ 0 h 656"/>
                <a:gd name="T34" fmla="*/ 0 w 773"/>
                <a:gd name="T35" fmla="*/ 0 h 656"/>
                <a:gd name="T36" fmla="*/ 0 w 773"/>
                <a:gd name="T37" fmla="*/ 0 h 656"/>
                <a:gd name="T38" fmla="*/ 0 w 773"/>
                <a:gd name="T39" fmla="*/ 0 h 656"/>
                <a:gd name="T40" fmla="*/ 0 w 773"/>
                <a:gd name="T41" fmla="*/ 0 h 656"/>
                <a:gd name="T42" fmla="*/ 0 w 773"/>
                <a:gd name="T43" fmla="*/ 0 h 656"/>
                <a:gd name="T44" fmla="*/ 0 w 773"/>
                <a:gd name="T45" fmla="*/ 0 h 656"/>
                <a:gd name="T46" fmla="*/ 0 w 773"/>
                <a:gd name="T47" fmla="*/ 0 h 656"/>
                <a:gd name="T48" fmla="*/ 0 w 773"/>
                <a:gd name="T49" fmla="*/ 0 h 656"/>
                <a:gd name="T50" fmla="*/ 0 w 773"/>
                <a:gd name="T51" fmla="*/ 0 h 656"/>
                <a:gd name="T52" fmla="*/ 0 w 773"/>
                <a:gd name="T53" fmla="*/ 0 h 656"/>
                <a:gd name="T54" fmla="*/ 0 w 773"/>
                <a:gd name="T55" fmla="*/ 0 h 656"/>
                <a:gd name="T56" fmla="*/ 0 w 773"/>
                <a:gd name="T57" fmla="*/ 0 h 656"/>
                <a:gd name="T58" fmla="*/ 0 w 773"/>
                <a:gd name="T59" fmla="*/ 0 h 656"/>
                <a:gd name="T60" fmla="*/ 0 w 773"/>
                <a:gd name="T61" fmla="*/ 0 h 656"/>
                <a:gd name="T62" fmla="*/ 0 w 773"/>
                <a:gd name="T63" fmla="*/ 0 h 656"/>
                <a:gd name="T64" fmla="*/ 0 w 773"/>
                <a:gd name="T65" fmla="*/ 0 h 656"/>
                <a:gd name="T66" fmla="*/ 0 w 773"/>
                <a:gd name="T67" fmla="*/ 0 h 6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3"/>
                <a:gd name="T103" fmla="*/ 0 h 656"/>
                <a:gd name="T104" fmla="*/ 773 w 773"/>
                <a:gd name="T105" fmla="*/ 656 h 6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3" h="656">
                  <a:moveTo>
                    <a:pt x="692" y="0"/>
                  </a:moveTo>
                  <a:lnTo>
                    <a:pt x="737" y="8"/>
                  </a:lnTo>
                  <a:lnTo>
                    <a:pt x="773" y="47"/>
                  </a:lnTo>
                  <a:lnTo>
                    <a:pt x="773" y="95"/>
                  </a:lnTo>
                  <a:lnTo>
                    <a:pt x="732" y="150"/>
                  </a:lnTo>
                  <a:lnTo>
                    <a:pt x="680" y="150"/>
                  </a:lnTo>
                  <a:lnTo>
                    <a:pt x="606" y="150"/>
                  </a:lnTo>
                  <a:lnTo>
                    <a:pt x="469" y="173"/>
                  </a:lnTo>
                  <a:lnTo>
                    <a:pt x="367" y="221"/>
                  </a:lnTo>
                  <a:lnTo>
                    <a:pt x="275" y="308"/>
                  </a:lnTo>
                  <a:lnTo>
                    <a:pt x="184" y="458"/>
                  </a:lnTo>
                  <a:lnTo>
                    <a:pt x="184" y="506"/>
                  </a:lnTo>
                  <a:lnTo>
                    <a:pt x="212" y="640"/>
                  </a:lnTo>
                  <a:lnTo>
                    <a:pt x="200" y="656"/>
                  </a:lnTo>
                  <a:lnTo>
                    <a:pt x="161" y="554"/>
                  </a:lnTo>
                  <a:lnTo>
                    <a:pt x="143" y="546"/>
                  </a:lnTo>
                  <a:lnTo>
                    <a:pt x="92" y="656"/>
                  </a:lnTo>
                  <a:lnTo>
                    <a:pt x="75" y="656"/>
                  </a:lnTo>
                  <a:lnTo>
                    <a:pt x="109" y="521"/>
                  </a:lnTo>
                  <a:lnTo>
                    <a:pt x="104" y="506"/>
                  </a:lnTo>
                  <a:lnTo>
                    <a:pt x="6" y="529"/>
                  </a:lnTo>
                  <a:lnTo>
                    <a:pt x="0" y="506"/>
                  </a:lnTo>
                  <a:lnTo>
                    <a:pt x="104" y="467"/>
                  </a:lnTo>
                  <a:lnTo>
                    <a:pt x="104" y="450"/>
                  </a:lnTo>
                  <a:lnTo>
                    <a:pt x="12" y="371"/>
                  </a:lnTo>
                  <a:lnTo>
                    <a:pt x="24" y="348"/>
                  </a:lnTo>
                  <a:lnTo>
                    <a:pt x="127" y="404"/>
                  </a:lnTo>
                  <a:lnTo>
                    <a:pt x="161" y="387"/>
                  </a:lnTo>
                  <a:lnTo>
                    <a:pt x="223" y="316"/>
                  </a:lnTo>
                  <a:lnTo>
                    <a:pt x="315" y="213"/>
                  </a:lnTo>
                  <a:lnTo>
                    <a:pt x="406" y="142"/>
                  </a:lnTo>
                  <a:lnTo>
                    <a:pt x="532" y="71"/>
                  </a:lnTo>
                  <a:lnTo>
                    <a:pt x="623" y="2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3" name="Freeform 32"/>
            <p:cNvSpPr>
              <a:spLocks/>
            </p:cNvSpPr>
            <p:nvPr/>
          </p:nvSpPr>
          <p:spPr bwMode="auto">
            <a:xfrm>
              <a:off x="5076" y="13426"/>
              <a:ext cx="135" cy="172"/>
            </a:xfrm>
            <a:custGeom>
              <a:avLst/>
              <a:gdLst>
                <a:gd name="T0" fmla="*/ 0 w 540"/>
                <a:gd name="T1" fmla="*/ 0 h 858"/>
                <a:gd name="T2" fmla="*/ 0 w 540"/>
                <a:gd name="T3" fmla="*/ 0 h 858"/>
                <a:gd name="T4" fmla="*/ 0 w 540"/>
                <a:gd name="T5" fmla="*/ 0 h 858"/>
                <a:gd name="T6" fmla="*/ 0 w 540"/>
                <a:gd name="T7" fmla="*/ 0 h 858"/>
                <a:gd name="T8" fmla="*/ 0 w 540"/>
                <a:gd name="T9" fmla="*/ 0 h 858"/>
                <a:gd name="T10" fmla="*/ 0 w 540"/>
                <a:gd name="T11" fmla="*/ 0 h 858"/>
                <a:gd name="T12" fmla="*/ 0 w 540"/>
                <a:gd name="T13" fmla="*/ 0 h 858"/>
                <a:gd name="T14" fmla="*/ 0 w 540"/>
                <a:gd name="T15" fmla="*/ 0 h 858"/>
                <a:gd name="T16" fmla="*/ 0 w 540"/>
                <a:gd name="T17" fmla="*/ 0 h 858"/>
                <a:gd name="T18" fmla="*/ 0 w 540"/>
                <a:gd name="T19" fmla="*/ 0 h 858"/>
                <a:gd name="T20" fmla="*/ 0 w 540"/>
                <a:gd name="T21" fmla="*/ 0 h 858"/>
                <a:gd name="T22" fmla="*/ 0 w 540"/>
                <a:gd name="T23" fmla="*/ 0 h 858"/>
                <a:gd name="T24" fmla="*/ 0 w 540"/>
                <a:gd name="T25" fmla="*/ 0 h 858"/>
                <a:gd name="T26" fmla="*/ 0 w 540"/>
                <a:gd name="T27" fmla="*/ 0 h 858"/>
                <a:gd name="T28" fmla="*/ 0 w 540"/>
                <a:gd name="T29" fmla="*/ 0 h 858"/>
                <a:gd name="T30" fmla="*/ 0 w 540"/>
                <a:gd name="T31" fmla="*/ 0 h 858"/>
                <a:gd name="T32" fmla="*/ 0 w 540"/>
                <a:gd name="T33" fmla="*/ 0 h 858"/>
                <a:gd name="T34" fmla="*/ 0 w 540"/>
                <a:gd name="T35" fmla="*/ 0 h 858"/>
                <a:gd name="T36" fmla="*/ 0 w 540"/>
                <a:gd name="T37" fmla="*/ 0 h 858"/>
                <a:gd name="T38" fmla="*/ 0 w 540"/>
                <a:gd name="T39" fmla="*/ 0 h 858"/>
                <a:gd name="T40" fmla="*/ 0 w 540"/>
                <a:gd name="T41" fmla="*/ 0 h 858"/>
                <a:gd name="T42" fmla="*/ 0 w 540"/>
                <a:gd name="T43" fmla="*/ 0 h 858"/>
                <a:gd name="T44" fmla="*/ 0 w 540"/>
                <a:gd name="T45" fmla="*/ 0 h 858"/>
                <a:gd name="T46" fmla="*/ 0 w 540"/>
                <a:gd name="T47" fmla="*/ 0 h 858"/>
                <a:gd name="T48" fmla="*/ 0 w 540"/>
                <a:gd name="T49" fmla="*/ 0 h 858"/>
                <a:gd name="T50" fmla="*/ 0 w 540"/>
                <a:gd name="T51" fmla="*/ 0 h 858"/>
                <a:gd name="T52" fmla="*/ 0 w 540"/>
                <a:gd name="T53" fmla="*/ 0 h 858"/>
                <a:gd name="T54" fmla="*/ 0 w 540"/>
                <a:gd name="T55" fmla="*/ 0 h 858"/>
                <a:gd name="T56" fmla="*/ 0 w 540"/>
                <a:gd name="T57" fmla="*/ 0 h 858"/>
                <a:gd name="T58" fmla="*/ 0 w 540"/>
                <a:gd name="T59" fmla="*/ 0 h 858"/>
                <a:gd name="T60" fmla="*/ 0 w 540"/>
                <a:gd name="T61" fmla="*/ 0 h 858"/>
                <a:gd name="T62" fmla="*/ 0 w 540"/>
                <a:gd name="T63" fmla="*/ 0 h 858"/>
                <a:gd name="T64" fmla="*/ 0 w 540"/>
                <a:gd name="T65" fmla="*/ 0 h 858"/>
                <a:gd name="T66" fmla="*/ 0 w 540"/>
                <a:gd name="T67" fmla="*/ 0 h 858"/>
                <a:gd name="T68" fmla="*/ 0 w 540"/>
                <a:gd name="T69" fmla="*/ 0 h 858"/>
                <a:gd name="T70" fmla="*/ 0 w 540"/>
                <a:gd name="T71" fmla="*/ 0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0"/>
                <a:gd name="T109" fmla="*/ 0 h 858"/>
                <a:gd name="T110" fmla="*/ 540 w 54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0" h="858">
                  <a:moveTo>
                    <a:pt x="65" y="558"/>
                  </a:moveTo>
                  <a:lnTo>
                    <a:pt x="137" y="604"/>
                  </a:lnTo>
                  <a:lnTo>
                    <a:pt x="223" y="716"/>
                  </a:lnTo>
                  <a:lnTo>
                    <a:pt x="285" y="771"/>
                  </a:lnTo>
                  <a:lnTo>
                    <a:pt x="345" y="779"/>
                  </a:lnTo>
                  <a:lnTo>
                    <a:pt x="436" y="726"/>
                  </a:lnTo>
                  <a:lnTo>
                    <a:pt x="464" y="694"/>
                  </a:lnTo>
                  <a:lnTo>
                    <a:pt x="464" y="602"/>
                  </a:lnTo>
                  <a:lnTo>
                    <a:pt x="444" y="504"/>
                  </a:lnTo>
                  <a:lnTo>
                    <a:pt x="390" y="409"/>
                  </a:lnTo>
                  <a:lnTo>
                    <a:pt x="321" y="313"/>
                  </a:lnTo>
                  <a:lnTo>
                    <a:pt x="325" y="272"/>
                  </a:lnTo>
                  <a:lnTo>
                    <a:pt x="360" y="206"/>
                  </a:lnTo>
                  <a:lnTo>
                    <a:pt x="356" y="130"/>
                  </a:lnTo>
                  <a:lnTo>
                    <a:pt x="323" y="76"/>
                  </a:lnTo>
                  <a:lnTo>
                    <a:pt x="293" y="45"/>
                  </a:lnTo>
                  <a:lnTo>
                    <a:pt x="313" y="13"/>
                  </a:lnTo>
                  <a:lnTo>
                    <a:pt x="393" y="0"/>
                  </a:lnTo>
                  <a:lnTo>
                    <a:pt x="423" y="33"/>
                  </a:lnTo>
                  <a:lnTo>
                    <a:pt x="423" y="125"/>
                  </a:lnTo>
                  <a:lnTo>
                    <a:pt x="414" y="193"/>
                  </a:lnTo>
                  <a:lnTo>
                    <a:pt x="382" y="272"/>
                  </a:lnTo>
                  <a:lnTo>
                    <a:pt x="369" y="293"/>
                  </a:lnTo>
                  <a:lnTo>
                    <a:pt x="425" y="364"/>
                  </a:lnTo>
                  <a:lnTo>
                    <a:pt x="490" y="462"/>
                  </a:lnTo>
                  <a:lnTo>
                    <a:pt x="528" y="563"/>
                  </a:lnTo>
                  <a:lnTo>
                    <a:pt x="540" y="667"/>
                  </a:lnTo>
                  <a:lnTo>
                    <a:pt x="522" y="754"/>
                  </a:lnTo>
                  <a:lnTo>
                    <a:pt x="496" y="795"/>
                  </a:lnTo>
                  <a:lnTo>
                    <a:pt x="386" y="846"/>
                  </a:lnTo>
                  <a:lnTo>
                    <a:pt x="289" y="858"/>
                  </a:lnTo>
                  <a:lnTo>
                    <a:pt x="145" y="793"/>
                  </a:lnTo>
                  <a:lnTo>
                    <a:pt x="32" y="691"/>
                  </a:lnTo>
                  <a:lnTo>
                    <a:pt x="0" y="620"/>
                  </a:lnTo>
                  <a:lnTo>
                    <a:pt x="24" y="574"/>
                  </a:lnTo>
                  <a:lnTo>
                    <a:pt x="65" y="5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4043" name="Group 33"/>
          <p:cNvGrpSpPr>
            <a:grpSpLocks/>
          </p:cNvGrpSpPr>
          <p:nvPr/>
        </p:nvGrpSpPr>
        <p:grpSpPr bwMode="auto">
          <a:xfrm rot="347689">
            <a:off x="3081338" y="5141913"/>
            <a:ext cx="454025" cy="828675"/>
            <a:chOff x="5040" y="13223"/>
            <a:chExt cx="487" cy="889"/>
          </a:xfrm>
        </p:grpSpPr>
        <p:sp>
          <p:nvSpPr>
            <p:cNvPr id="44062" name="Freeform 34"/>
            <p:cNvSpPr>
              <a:spLocks/>
            </p:cNvSpPr>
            <p:nvPr/>
          </p:nvSpPr>
          <p:spPr bwMode="auto">
            <a:xfrm>
              <a:off x="5079" y="13379"/>
              <a:ext cx="202" cy="177"/>
            </a:xfrm>
            <a:custGeom>
              <a:avLst/>
              <a:gdLst>
                <a:gd name="T0" fmla="*/ 1 w 403"/>
                <a:gd name="T1" fmla="*/ 0 h 530"/>
                <a:gd name="T2" fmla="*/ 1 w 403"/>
                <a:gd name="T3" fmla="*/ 0 h 530"/>
                <a:gd name="T4" fmla="*/ 1 w 403"/>
                <a:gd name="T5" fmla="*/ 0 h 530"/>
                <a:gd name="T6" fmla="*/ 1 w 403"/>
                <a:gd name="T7" fmla="*/ 0 h 530"/>
                <a:gd name="T8" fmla="*/ 1 w 403"/>
                <a:gd name="T9" fmla="*/ 0 h 530"/>
                <a:gd name="T10" fmla="*/ 1 w 403"/>
                <a:gd name="T11" fmla="*/ 0 h 530"/>
                <a:gd name="T12" fmla="*/ 0 w 403"/>
                <a:gd name="T13" fmla="*/ 0 h 530"/>
                <a:gd name="T14" fmla="*/ 1 w 403"/>
                <a:gd name="T15" fmla="*/ 0 h 530"/>
                <a:gd name="T16" fmla="*/ 1 w 403"/>
                <a:gd name="T17" fmla="*/ 0 h 530"/>
                <a:gd name="T18" fmla="*/ 1 w 403"/>
                <a:gd name="T19" fmla="*/ 0 h 530"/>
                <a:gd name="T20" fmla="*/ 1 w 403"/>
                <a:gd name="T21" fmla="*/ 0 h 530"/>
                <a:gd name="T22" fmla="*/ 1 w 403"/>
                <a:gd name="T23" fmla="*/ 0 h 530"/>
                <a:gd name="T24" fmla="*/ 1 w 403"/>
                <a:gd name="T25" fmla="*/ 0 h 530"/>
                <a:gd name="T26" fmla="*/ 1 w 403"/>
                <a:gd name="T27" fmla="*/ 0 h 530"/>
                <a:gd name="T28" fmla="*/ 1 w 403"/>
                <a:gd name="T29" fmla="*/ 0 h 530"/>
                <a:gd name="T30" fmla="*/ 1 w 403"/>
                <a:gd name="T31" fmla="*/ 0 h 530"/>
                <a:gd name="T32" fmla="*/ 1 w 403"/>
                <a:gd name="T33" fmla="*/ 0 h 530"/>
                <a:gd name="T34" fmla="*/ 1 w 403"/>
                <a:gd name="T35" fmla="*/ 0 h 530"/>
                <a:gd name="T36" fmla="*/ 1 w 403"/>
                <a:gd name="T37" fmla="*/ 0 h 530"/>
                <a:gd name="T38" fmla="*/ 1 w 403"/>
                <a:gd name="T39" fmla="*/ 0 h 530"/>
                <a:gd name="T40" fmla="*/ 1 w 403"/>
                <a:gd name="T41" fmla="*/ 0 h 530"/>
                <a:gd name="T42" fmla="*/ 1 w 403"/>
                <a:gd name="T43" fmla="*/ 0 h 5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3"/>
                <a:gd name="T67" fmla="*/ 0 h 530"/>
                <a:gd name="T68" fmla="*/ 403 w 403"/>
                <a:gd name="T69" fmla="*/ 530 h 5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3" h="530">
                  <a:moveTo>
                    <a:pt x="266" y="132"/>
                  </a:moveTo>
                  <a:lnTo>
                    <a:pt x="235" y="76"/>
                  </a:lnTo>
                  <a:lnTo>
                    <a:pt x="177" y="41"/>
                  </a:lnTo>
                  <a:lnTo>
                    <a:pt x="120" y="35"/>
                  </a:lnTo>
                  <a:lnTo>
                    <a:pt x="62" y="56"/>
                  </a:lnTo>
                  <a:lnTo>
                    <a:pt x="20" y="112"/>
                  </a:lnTo>
                  <a:lnTo>
                    <a:pt x="0" y="209"/>
                  </a:lnTo>
                  <a:lnTo>
                    <a:pt x="15" y="326"/>
                  </a:lnTo>
                  <a:lnTo>
                    <a:pt x="52" y="428"/>
                  </a:lnTo>
                  <a:lnTo>
                    <a:pt x="99" y="484"/>
                  </a:lnTo>
                  <a:lnTo>
                    <a:pt x="162" y="521"/>
                  </a:lnTo>
                  <a:lnTo>
                    <a:pt x="220" y="530"/>
                  </a:lnTo>
                  <a:lnTo>
                    <a:pt x="293" y="504"/>
                  </a:lnTo>
                  <a:lnTo>
                    <a:pt x="319" y="459"/>
                  </a:lnTo>
                  <a:lnTo>
                    <a:pt x="334" y="377"/>
                  </a:lnTo>
                  <a:lnTo>
                    <a:pt x="330" y="270"/>
                  </a:lnTo>
                  <a:lnTo>
                    <a:pt x="303" y="173"/>
                  </a:lnTo>
                  <a:lnTo>
                    <a:pt x="403" y="46"/>
                  </a:lnTo>
                  <a:lnTo>
                    <a:pt x="403" y="20"/>
                  </a:lnTo>
                  <a:lnTo>
                    <a:pt x="382" y="0"/>
                  </a:lnTo>
                  <a:lnTo>
                    <a:pt x="361" y="10"/>
                  </a:lnTo>
                  <a:lnTo>
                    <a:pt x="266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3" name="Freeform 35"/>
            <p:cNvSpPr>
              <a:spLocks/>
            </p:cNvSpPr>
            <p:nvPr/>
          </p:nvSpPr>
          <p:spPr bwMode="auto">
            <a:xfrm>
              <a:off x="5263" y="13223"/>
              <a:ext cx="264" cy="305"/>
            </a:xfrm>
            <a:custGeom>
              <a:avLst/>
              <a:gdLst>
                <a:gd name="T0" fmla="*/ 0 w 529"/>
                <a:gd name="T1" fmla="*/ 0 h 915"/>
                <a:gd name="T2" fmla="*/ 0 w 529"/>
                <a:gd name="T3" fmla="*/ 0 h 915"/>
                <a:gd name="T4" fmla="*/ 0 w 529"/>
                <a:gd name="T5" fmla="*/ 0 h 915"/>
                <a:gd name="T6" fmla="*/ 0 w 529"/>
                <a:gd name="T7" fmla="*/ 0 h 915"/>
                <a:gd name="T8" fmla="*/ 0 w 529"/>
                <a:gd name="T9" fmla="*/ 0 h 915"/>
                <a:gd name="T10" fmla="*/ 0 w 529"/>
                <a:gd name="T11" fmla="*/ 0 h 915"/>
                <a:gd name="T12" fmla="*/ 0 w 529"/>
                <a:gd name="T13" fmla="*/ 0 h 915"/>
                <a:gd name="T14" fmla="*/ 0 w 529"/>
                <a:gd name="T15" fmla="*/ 0 h 915"/>
                <a:gd name="T16" fmla="*/ 0 w 529"/>
                <a:gd name="T17" fmla="*/ 0 h 915"/>
                <a:gd name="T18" fmla="*/ 0 w 529"/>
                <a:gd name="T19" fmla="*/ 0 h 915"/>
                <a:gd name="T20" fmla="*/ 0 w 529"/>
                <a:gd name="T21" fmla="*/ 0 h 915"/>
                <a:gd name="T22" fmla="*/ 0 w 529"/>
                <a:gd name="T23" fmla="*/ 0 h 915"/>
                <a:gd name="T24" fmla="*/ 0 w 529"/>
                <a:gd name="T25" fmla="*/ 0 h 915"/>
                <a:gd name="T26" fmla="*/ 0 w 529"/>
                <a:gd name="T27" fmla="*/ 0 h 915"/>
                <a:gd name="T28" fmla="*/ 0 w 529"/>
                <a:gd name="T29" fmla="*/ 0 h 915"/>
                <a:gd name="T30" fmla="*/ 0 w 529"/>
                <a:gd name="T31" fmla="*/ 0 h 915"/>
                <a:gd name="T32" fmla="*/ 0 w 529"/>
                <a:gd name="T33" fmla="*/ 0 h 915"/>
                <a:gd name="T34" fmla="*/ 0 w 529"/>
                <a:gd name="T35" fmla="*/ 0 h 915"/>
                <a:gd name="T36" fmla="*/ 0 w 529"/>
                <a:gd name="T37" fmla="*/ 0 h 915"/>
                <a:gd name="T38" fmla="*/ 0 w 529"/>
                <a:gd name="T39" fmla="*/ 0 h 915"/>
                <a:gd name="T40" fmla="*/ 0 w 529"/>
                <a:gd name="T41" fmla="*/ 0 h 915"/>
                <a:gd name="T42" fmla="*/ 0 w 529"/>
                <a:gd name="T43" fmla="*/ 0 h 915"/>
                <a:gd name="T44" fmla="*/ 0 w 529"/>
                <a:gd name="T45" fmla="*/ 0 h 915"/>
                <a:gd name="T46" fmla="*/ 0 w 529"/>
                <a:gd name="T47" fmla="*/ 0 h 915"/>
                <a:gd name="T48" fmla="*/ 0 w 529"/>
                <a:gd name="T49" fmla="*/ 0 h 9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9"/>
                <a:gd name="T76" fmla="*/ 0 h 915"/>
                <a:gd name="T77" fmla="*/ 529 w 529"/>
                <a:gd name="T78" fmla="*/ 915 h 9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9" h="915">
                  <a:moveTo>
                    <a:pt x="53" y="915"/>
                  </a:moveTo>
                  <a:lnTo>
                    <a:pt x="10" y="904"/>
                  </a:lnTo>
                  <a:lnTo>
                    <a:pt x="0" y="848"/>
                  </a:lnTo>
                  <a:lnTo>
                    <a:pt x="68" y="742"/>
                  </a:lnTo>
                  <a:lnTo>
                    <a:pt x="162" y="569"/>
                  </a:lnTo>
                  <a:lnTo>
                    <a:pt x="241" y="431"/>
                  </a:lnTo>
                  <a:lnTo>
                    <a:pt x="303" y="264"/>
                  </a:lnTo>
                  <a:lnTo>
                    <a:pt x="388" y="162"/>
                  </a:lnTo>
                  <a:lnTo>
                    <a:pt x="477" y="15"/>
                  </a:lnTo>
                  <a:lnTo>
                    <a:pt x="492" y="0"/>
                  </a:lnTo>
                  <a:lnTo>
                    <a:pt x="523" y="4"/>
                  </a:lnTo>
                  <a:lnTo>
                    <a:pt x="529" y="30"/>
                  </a:lnTo>
                  <a:lnTo>
                    <a:pt x="419" y="162"/>
                  </a:lnTo>
                  <a:lnTo>
                    <a:pt x="413" y="218"/>
                  </a:lnTo>
                  <a:lnTo>
                    <a:pt x="446" y="274"/>
                  </a:lnTo>
                  <a:lnTo>
                    <a:pt x="446" y="324"/>
                  </a:lnTo>
                  <a:lnTo>
                    <a:pt x="413" y="356"/>
                  </a:lnTo>
                  <a:lnTo>
                    <a:pt x="336" y="396"/>
                  </a:lnTo>
                  <a:lnTo>
                    <a:pt x="299" y="406"/>
                  </a:lnTo>
                  <a:lnTo>
                    <a:pt x="282" y="437"/>
                  </a:lnTo>
                  <a:lnTo>
                    <a:pt x="241" y="558"/>
                  </a:lnTo>
                  <a:lnTo>
                    <a:pt x="199" y="671"/>
                  </a:lnTo>
                  <a:lnTo>
                    <a:pt x="147" y="803"/>
                  </a:lnTo>
                  <a:lnTo>
                    <a:pt x="79" y="915"/>
                  </a:lnTo>
                  <a:lnTo>
                    <a:pt x="53" y="9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4" name="Freeform 36"/>
            <p:cNvSpPr>
              <a:spLocks/>
            </p:cNvSpPr>
            <p:nvPr/>
          </p:nvSpPr>
          <p:spPr bwMode="auto">
            <a:xfrm>
              <a:off x="5040" y="13582"/>
              <a:ext cx="155" cy="276"/>
            </a:xfrm>
            <a:custGeom>
              <a:avLst/>
              <a:gdLst>
                <a:gd name="T0" fmla="*/ 0 w 311"/>
                <a:gd name="T1" fmla="*/ 0 h 826"/>
                <a:gd name="T2" fmla="*/ 0 w 311"/>
                <a:gd name="T3" fmla="*/ 0 h 826"/>
                <a:gd name="T4" fmla="*/ 0 w 311"/>
                <a:gd name="T5" fmla="*/ 0 h 826"/>
                <a:gd name="T6" fmla="*/ 0 w 311"/>
                <a:gd name="T7" fmla="*/ 0 h 826"/>
                <a:gd name="T8" fmla="*/ 0 w 311"/>
                <a:gd name="T9" fmla="*/ 0 h 826"/>
                <a:gd name="T10" fmla="*/ 0 w 311"/>
                <a:gd name="T11" fmla="*/ 0 h 826"/>
                <a:gd name="T12" fmla="*/ 0 w 311"/>
                <a:gd name="T13" fmla="*/ 0 h 826"/>
                <a:gd name="T14" fmla="*/ 0 w 311"/>
                <a:gd name="T15" fmla="*/ 0 h 826"/>
                <a:gd name="T16" fmla="*/ 0 w 311"/>
                <a:gd name="T17" fmla="*/ 0 h 826"/>
                <a:gd name="T18" fmla="*/ 0 w 311"/>
                <a:gd name="T19" fmla="*/ 0 h 826"/>
                <a:gd name="T20" fmla="*/ 0 w 311"/>
                <a:gd name="T21" fmla="*/ 0 h 826"/>
                <a:gd name="T22" fmla="*/ 0 w 311"/>
                <a:gd name="T23" fmla="*/ 0 h 826"/>
                <a:gd name="T24" fmla="*/ 0 w 311"/>
                <a:gd name="T25" fmla="*/ 0 h 826"/>
                <a:gd name="T26" fmla="*/ 0 w 311"/>
                <a:gd name="T27" fmla="*/ 0 h 826"/>
                <a:gd name="T28" fmla="*/ 0 w 311"/>
                <a:gd name="T29" fmla="*/ 0 h 826"/>
                <a:gd name="T30" fmla="*/ 0 w 311"/>
                <a:gd name="T31" fmla="*/ 0 h 826"/>
                <a:gd name="T32" fmla="*/ 0 w 311"/>
                <a:gd name="T33" fmla="*/ 0 h 826"/>
                <a:gd name="T34" fmla="*/ 0 w 311"/>
                <a:gd name="T35" fmla="*/ 0 h 826"/>
                <a:gd name="T36" fmla="*/ 0 w 311"/>
                <a:gd name="T37" fmla="*/ 0 h 826"/>
                <a:gd name="T38" fmla="*/ 0 w 311"/>
                <a:gd name="T39" fmla="*/ 0 h 826"/>
                <a:gd name="T40" fmla="*/ 0 w 311"/>
                <a:gd name="T41" fmla="*/ 0 h 826"/>
                <a:gd name="T42" fmla="*/ 0 w 311"/>
                <a:gd name="T43" fmla="*/ 0 h 826"/>
                <a:gd name="T44" fmla="*/ 0 w 311"/>
                <a:gd name="T45" fmla="*/ 0 h 826"/>
                <a:gd name="T46" fmla="*/ 0 w 311"/>
                <a:gd name="T47" fmla="*/ 0 h 826"/>
                <a:gd name="T48" fmla="*/ 0 w 311"/>
                <a:gd name="T49" fmla="*/ 0 h 826"/>
                <a:gd name="T50" fmla="*/ 0 w 311"/>
                <a:gd name="T51" fmla="*/ 0 h 826"/>
                <a:gd name="T52" fmla="*/ 0 w 311"/>
                <a:gd name="T53" fmla="*/ 0 h 826"/>
                <a:gd name="T54" fmla="*/ 0 w 311"/>
                <a:gd name="T55" fmla="*/ 0 h 826"/>
                <a:gd name="T56" fmla="*/ 0 w 311"/>
                <a:gd name="T57" fmla="*/ 0 h 826"/>
                <a:gd name="T58" fmla="*/ 0 w 311"/>
                <a:gd name="T59" fmla="*/ 0 h 826"/>
                <a:gd name="T60" fmla="*/ 0 w 311"/>
                <a:gd name="T61" fmla="*/ 0 h 826"/>
                <a:gd name="T62" fmla="*/ 0 w 311"/>
                <a:gd name="T63" fmla="*/ 0 h 826"/>
                <a:gd name="T64" fmla="*/ 0 w 311"/>
                <a:gd name="T65" fmla="*/ 0 h 826"/>
                <a:gd name="T66" fmla="*/ 0 w 311"/>
                <a:gd name="T67" fmla="*/ 0 h 826"/>
                <a:gd name="T68" fmla="*/ 0 w 311"/>
                <a:gd name="T69" fmla="*/ 0 h 826"/>
                <a:gd name="T70" fmla="*/ 0 w 311"/>
                <a:gd name="T71" fmla="*/ 0 h 8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1"/>
                <a:gd name="T109" fmla="*/ 0 h 826"/>
                <a:gd name="T110" fmla="*/ 311 w 311"/>
                <a:gd name="T111" fmla="*/ 826 h 8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1" h="826">
                  <a:moveTo>
                    <a:pt x="142" y="66"/>
                  </a:moveTo>
                  <a:lnTo>
                    <a:pt x="200" y="15"/>
                  </a:lnTo>
                  <a:lnTo>
                    <a:pt x="263" y="0"/>
                  </a:lnTo>
                  <a:lnTo>
                    <a:pt x="305" y="15"/>
                  </a:lnTo>
                  <a:lnTo>
                    <a:pt x="311" y="46"/>
                  </a:lnTo>
                  <a:lnTo>
                    <a:pt x="274" y="112"/>
                  </a:lnTo>
                  <a:lnTo>
                    <a:pt x="227" y="112"/>
                  </a:lnTo>
                  <a:lnTo>
                    <a:pt x="179" y="142"/>
                  </a:lnTo>
                  <a:lnTo>
                    <a:pt x="115" y="230"/>
                  </a:lnTo>
                  <a:lnTo>
                    <a:pt x="73" y="327"/>
                  </a:lnTo>
                  <a:lnTo>
                    <a:pt x="73" y="367"/>
                  </a:lnTo>
                  <a:lnTo>
                    <a:pt x="100" y="413"/>
                  </a:lnTo>
                  <a:lnTo>
                    <a:pt x="169" y="454"/>
                  </a:lnTo>
                  <a:lnTo>
                    <a:pt x="232" y="489"/>
                  </a:lnTo>
                  <a:lnTo>
                    <a:pt x="301" y="555"/>
                  </a:lnTo>
                  <a:lnTo>
                    <a:pt x="305" y="611"/>
                  </a:lnTo>
                  <a:lnTo>
                    <a:pt x="242" y="648"/>
                  </a:lnTo>
                  <a:lnTo>
                    <a:pt x="195" y="688"/>
                  </a:lnTo>
                  <a:lnTo>
                    <a:pt x="179" y="723"/>
                  </a:lnTo>
                  <a:lnTo>
                    <a:pt x="190" y="760"/>
                  </a:lnTo>
                  <a:lnTo>
                    <a:pt x="169" y="811"/>
                  </a:lnTo>
                  <a:lnTo>
                    <a:pt x="137" y="826"/>
                  </a:lnTo>
                  <a:lnTo>
                    <a:pt x="121" y="816"/>
                  </a:lnTo>
                  <a:lnTo>
                    <a:pt x="127" y="729"/>
                  </a:lnTo>
                  <a:lnTo>
                    <a:pt x="158" y="667"/>
                  </a:lnTo>
                  <a:lnTo>
                    <a:pt x="217" y="617"/>
                  </a:lnTo>
                  <a:lnTo>
                    <a:pt x="248" y="602"/>
                  </a:lnTo>
                  <a:lnTo>
                    <a:pt x="221" y="525"/>
                  </a:lnTo>
                  <a:lnTo>
                    <a:pt x="174" y="495"/>
                  </a:lnTo>
                  <a:lnTo>
                    <a:pt x="90" y="464"/>
                  </a:lnTo>
                  <a:lnTo>
                    <a:pt x="31" y="418"/>
                  </a:lnTo>
                  <a:lnTo>
                    <a:pt x="0" y="347"/>
                  </a:lnTo>
                  <a:lnTo>
                    <a:pt x="21" y="280"/>
                  </a:lnTo>
                  <a:lnTo>
                    <a:pt x="79" y="178"/>
                  </a:lnTo>
                  <a:lnTo>
                    <a:pt x="127" y="97"/>
                  </a:lnTo>
                  <a:lnTo>
                    <a:pt x="14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5" name="Freeform 37"/>
            <p:cNvSpPr>
              <a:spLocks/>
            </p:cNvSpPr>
            <p:nvPr/>
          </p:nvSpPr>
          <p:spPr bwMode="auto">
            <a:xfrm>
              <a:off x="5200" y="13560"/>
              <a:ext cx="163" cy="247"/>
            </a:xfrm>
            <a:custGeom>
              <a:avLst/>
              <a:gdLst>
                <a:gd name="T0" fmla="*/ 1 w 325"/>
                <a:gd name="T1" fmla="*/ 0 h 739"/>
                <a:gd name="T2" fmla="*/ 1 w 325"/>
                <a:gd name="T3" fmla="*/ 0 h 739"/>
                <a:gd name="T4" fmla="*/ 1 w 325"/>
                <a:gd name="T5" fmla="*/ 0 h 739"/>
                <a:gd name="T6" fmla="*/ 1 w 325"/>
                <a:gd name="T7" fmla="*/ 0 h 739"/>
                <a:gd name="T8" fmla="*/ 1 w 325"/>
                <a:gd name="T9" fmla="*/ 0 h 739"/>
                <a:gd name="T10" fmla="*/ 1 w 325"/>
                <a:gd name="T11" fmla="*/ 0 h 739"/>
                <a:gd name="T12" fmla="*/ 1 w 325"/>
                <a:gd name="T13" fmla="*/ 0 h 739"/>
                <a:gd name="T14" fmla="*/ 1 w 325"/>
                <a:gd name="T15" fmla="*/ 0 h 739"/>
                <a:gd name="T16" fmla="*/ 1 w 325"/>
                <a:gd name="T17" fmla="*/ 0 h 739"/>
                <a:gd name="T18" fmla="*/ 1 w 325"/>
                <a:gd name="T19" fmla="*/ 0 h 739"/>
                <a:gd name="T20" fmla="*/ 1 w 325"/>
                <a:gd name="T21" fmla="*/ 0 h 739"/>
                <a:gd name="T22" fmla="*/ 1 w 325"/>
                <a:gd name="T23" fmla="*/ 0 h 739"/>
                <a:gd name="T24" fmla="*/ 1 w 325"/>
                <a:gd name="T25" fmla="*/ 0 h 739"/>
                <a:gd name="T26" fmla="*/ 1 w 325"/>
                <a:gd name="T27" fmla="*/ 0 h 739"/>
                <a:gd name="T28" fmla="*/ 1 w 325"/>
                <a:gd name="T29" fmla="*/ 0 h 739"/>
                <a:gd name="T30" fmla="*/ 1 w 325"/>
                <a:gd name="T31" fmla="*/ 0 h 739"/>
                <a:gd name="T32" fmla="*/ 1 w 325"/>
                <a:gd name="T33" fmla="*/ 0 h 739"/>
                <a:gd name="T34" fmla="*/ 1 w 325"/>
                <a:gd name="T35" fmla="*/ 0 h 739"/>
                <a:gd name="T36" fmla="*/ 1 w 325"/>
                <a:gd name="T37" fmla="*/ 0 h 739"/>
                <a:gd name="T38" fmla="*/ 1 w 325"/>
                <a:gd name="T39" fmla="*/ 0 h 739"/>
                <a:gd name="T40" fmla="*/ 1 w 325"/>
                <a:gd name="T41" fmla="*/ 0 h 739"/>
                <a:gd name="T42" fmla="*/ 1 w 325"/>
                <a:gd name="T43" fmla="*/ 0 h 739"/>
                <a:gd name="T44" fmla="*/ 0 w 325"/>
                <a:gd name="T45" fmla="*/ 0 h 739"/>
                <a:gd name="T46" fmla="*/ 0 w 325"/>
                <a:gd name="T47" fmla="*/ 0 h 739"/>
                <a:gd name="T48" fmla="*/ 1 w 325"/>
                <a:gd name="T49" fmla="*/ 0 h 739"/>
                <a:gd name="T50" fmla="*/ 1 w 325"/>
                <a:gd name="T51" fmla="*/ 0 h 7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739"/>
                <a:gd name="T80" fmla="*/ 325 w 325"/>
                <a:gd name="T81" fmla="*/ 739 h 7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739">
                  <a:moveTo>
                    <a:pt x="26" y="30"/>
                  </a:moveTo>
                  <a:lnTo>
                    <a:pt x="79" y="5"/>
                  </a:lnTo>
                  <a:lnTo>
                    <a:pt x="121" y="0"/>
                  </a:lnTo>
                  <a:lnTo>
                    <a:pt x="194" y="46"/>
                  </a:lnTo>
                  <a:lnTo>
                    <a:pt x="236" y="92"/>
                  </a:lnTo>
                  <a:lnTo>
                    <a:pt x="268" y="158"/>
                  </a:lnTo>
                  <a:lnTo>
                    <a:pt x="294" y="244"/>
                  </a:lnTo>
                  <a:lnTo>
                    <a:pt x="321" y="376"/>
                  </a:lnTo>
                  <a:lnTo>
                    <a:pt x="325" y="524"/>
                  </a:lnTo>
                  <a:lnTo>
                    <a:pt x="310" y="621"/>
                  </a:lnTo>
                  <a:lnTo>
                    <a:pt x="284" y="666"/>
                  </a:lnTo>
                  <a:lnTo>
                    <a:pt x="215" y="713"/>
                  </a:lnTo>
                  <a:lnTo>
                    <a:pt x="142" y="739"/>
                  </a:lnTo>
                  <a:lnTo>
                    <a:pt x="95" y="739"/>
                  </a:lnTo>
                  <a:lnTo>
                    <a:pt x="53" y="728"/>
                  </a:lnTo>
                  <a:lnTo>
                    <a:pt x="26" y="666"/>
                  </a:lnTo>
                  <a:lnTo>
                    <a:pt x="16" y="591"/>
                  </a:lnTo>
                  <a:lnTo>
                    <a:pt x="38" y="539"/>
                  </a:lnTo>
                  <a:lnTo>
                    <a:pt x="63" y="494"/>
                  </a:lnTo>
                  <a:lnTo>
                    <a:pt x="58" y="433"/>
                  </a:lnTo>
                  <a:lnTo>
                    <a:pt x="48" y="356"/>
                  </a:lnTo>
                  <a:lnTo>
                    <a:pt x="26" y="279"/>
                  </a:lnTo>
                  <a:lnTo>
                    <a:pt x="0" y="199"/>
                  </a:lnTo>
                  <a:lnTo>
                    <a:pt x="0" y="137"/>
                  </a:lnTo>
                  <a:lnTo>
                    <a:pt x="16" y="71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6" name="Freeform 38"/>
            <p:cNvSpPr>
              <a:spLocks/>
            </p:cNvSpPr>
            <p:nvPr/>
          </p:nvSpPr>
          <p:spPr bwMode="auto">
            <a:xfrm>
              <a:off x="5294" y="13757"/>
              <a:ext cx="212" cy="315"/>
            </a:xfrm>
            <a:custGeom>
              <a:avLst/>
              <a:gdLst>
                <a:gd name="T0" fmla="*/ 0 w 425"/>
                <a:gd name="T1" fmla="*/ 0 h 946"/>
                <a:gd name="T2" fmla="*/ 0 w 425"/>
                <a:gd name="T3" fmla="*/ 0 h 946"/>
                <a:gd name="T4" fmla="*/ 0 w 425"/>
                <a:gd name="T5" fmla="*/ 0 h 946"/>
                <a:gd name="T6" fmla="*/ 0 w 425"/>
                <a:gd name="T7" fmla="*/ 0 h 946"/>
                <a:gd name="T8" fmla="*/ 0 w 425"/>
                <a:gd name="T9" fmla="*/ 0 h 946"/>
                <a:gd name="T10" fmla="*/ 0 w 425"/>
                <a:gd name="T11" fmla="*/ 0 h 946"/>
                <a:gd name="T12" fmla="*/ 0 w 425"/>
                <a:gd name="T13" fmla="*/ 0 h 946"/>
                <a:gd name="T14" fmla="*/ 0 w 425"/>
                <a:gd name="T15" fmla="*/ 0 h 946"/>
                <a:gd name="T16" fmla="*/ 0 w 425"/>
                <a:gd name="T17" fmla="*/ 0 h 946"/>
                <a:gd name="T18" fmla="*/ 0 w 425"/>
                <a:gd name="T19" fmla="*/ 0 h 946"/>
                <a:gd name="T20" fmla="*/ 0 w 425"/>
                <a:gd name="T21" fmla="*/ 0 h 946"/>
                <a:gd name="T22" fmla="*/ 0 w 425"/>
                <a:gd name="T23" fmla="*/ 0 h 946"/>
                <a:gd name="T24" fmla="*/ 0 w 425"/>
                <a:gd name="T25" fmla="*/ 0 h 946"/>
                <a:gd name="T26" fmla="*/ 0 w 425"/>
                <a:gd name="T27" fmla="*/ 0 h 946"/>
                <a:gd name="T28" fmla="*/ 0 w 425"/>
                <a:gd name="T29" fmla="*/ 0 h 946"/>
                <a:gd name="T30" fmla="*/ 0 w 425"/>
                <a:gd name="T31" fmla="*/ 0 h 946"/>
                <a:gd name="T32" fmla="*/ 0 w 425"/>
                <a:gd name="T33" fmla="*/ 0 h 946"/>
                <a:gd name="T34" fmla="*/ 0 w 425"/>
                <a:gd name="T35" fmla="*/ 0 h 946"/>
                <a:gd name="T36" fmla="*/ 0 w 425"/>
                <a:gd name="T37" fmla="*/ 0 h 946"/>
                <a:gd name="T38" fmla="*/ 0 w 425"/>
                <a:gd name="T39" fmla="*/ 0 h 946"/>
                <a:gd name="T40" fmla="*/ 0 w 425"/>
                <a:gd name="T41" fmla="*/ 0 h 946"/>
                <a:gd name="T42" fmla="*/ 0 w 425"/>
                <a:gd name="T43" fmla="*/ 0 h 946"/>
                <a:gd name="T44" fmla="*/ 0 w 425"/>
                <a:gd name="T45" fmla="*/ 0 h 946"/>
                <a:gd name="T46" fmla="*/ 0 w 425"/>
                <a:gd name="T47" fmla="*/ 0 h 946"/>
                <a:gd name="T48" fmla="*/ 0 w 425"/>
                <a:gd name="T49" fmla="*/ 0 h 946"/>
                <a:gd name="T50" fmla="*/ 0 w 425"/>
                <a:gd name="T51" fmla="*/ 0 h 946"/>
                <a:gd name="T52" fmla="*/ 0 w 425"/>
                <a:gd name="T53" fmla="*/ 0 h 946"/>
                <a:gd name="T54" fmla="*/ 0 w 425"/>
                <a:gd name="T55" fmla="*/ 0 h 946"/>
                <a:gd name="T56" fmla="*/ 0 w 425"/>
                <a:gd name="T57" fmla="*/ 0 h 946"/>
                <a:gd name="T58" fmla="*/ 0 w 425"/>
                <a:gd name="T59" fmla="*/ 0 h 946"/>
                <a:gd name="T60" fmla="*/ 0 w 425"/>
                <a:gd name="T61" fmla="*/ 0 h 946"/>
                <a:gd name="T62" fmla="*/ 0 w 425"/>
                <a:gd name="T63" fmla="*/ 0 h 946"/>
                <a:gd name="T64" fmla="*/ 0 w 425"/>
                <a:gd name="T65" fmla="*/ 0 h 946"/>
                <a:gd name="T66" fmla="*/ 0 w 425"/>
                <a:gd name="T67" fmla="*/ 0 h 946"/>
                <a:gd name="T68" fmla="*/ 0 w 425"/>
                <a:gd name="T69" fmla="*/ 0 h 946"/>
                <a:gd name="T70" fmla="*/ 0 w 425"/>
                <a:gd name="T71" fmla="*/ 0 h 946"/>
                <a:gd name="T72" fmla="*/ 0 w 425"/>
                <a:gd name="T73" fmla="*/ 0 h 9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5"/>
                <a:gd name="T112" fmla="*/ 0 h 946"/>
                <a:gd name="T113" fmla="*/ 425 w 425"/>
                <a:gd name="T114" fmla="*/ 946 h 9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5" h="946">
                  <a:moveTo>
                    <a:pt x="0" y="82"/>
                  </a:moveTo>
                  <a:lnTo>
                    <a:pt x="0" y="41"/>
                  </a:lnTo>
                  <a:lnTo>
                    <a:pt x="37" y="0"/>
                  </a:lnTo>
                  <a:lnTo>
                    <a:pt x="64" y="15"/>
                  </a:lnTo>
                  <a:lnTo>
                    <a:pt x="189" y="178"/>
                  </a:lnTo>
                  <a:lnTo>
                    <a:pt x="251" y="269"/>
                  </a:lnTo>
                  <a:lnTo>
                    <a:pt x="268" y="351"/>
                  </a:lnTo>
                  <a:lnTo>
                    <a:pt x="272" y="438"/>
                  </a:lnTo>
                  <a:lnTo>
                    <a:pt x="262" y="555"/>
                  </a:lnTo>
                  <a:lnTo>
                    <a:pt x="226" y="682"/>
                  </a:lnTo>
                  <a:lnTo>
                    <a:pt x="189" y="758"/>
                  </a:lnTo>
                  <a:lnTo>
                    <a:pt x="174" y="834"/>
                  </a:lnTo>
                  <a:lnTo>
                    <a:pt x="178" y="870"/>
                  </a:lnTo>
                  <a:lnTo>
                    <a:pt x="199" y="881"/>
                  </a:lnTo>
                  <a:lnTo>
                    <a:pt x="325" y="875"/>
                  </a:lnTo>
                  <a:lnTo>
                    <a:pt x="409" y="890"/>
                  </a:lnTo>
                  <a:lnTo>
                    <a:pt x="425" y="911"/>
                  </a:lnTo>
                  <a:lnTo>
                    <a:pt x="425" y="926"/>
                  </a:lnTo>
                  <a:lnTo>
                    <a:pt x="357" y="946"/>
                  </a:lnTo>
                  <a:lnTo>
                    <a:pt x="341" y="941"/>
                  </a:lnTo>
                  <a:lnTo>
                    <a:pt x="284" y="916"/>
                  </a:lnTo>
                  <a:lnTo>
                    <a:pt x="226" y="916"/>
                  </a:lnTo>
                  <a:lnTo>
                    <a:pt x="147" y="916"/>
                  </a:lnTo>
                  <a:lnTo>
                    <a:pt x="120" y="921"/>
                  </a:lnTo>
                  <a:lnTo>
                    <a:pt x="110" y="901"/>
                  </a:lnTo>
                  <a:lnTo>
                    <a:pt x="110" y="870"/>
                  </a:lnTo>
                  <a:lnTo>
                    <a:pt x="137" y="774"/>
                  </a:lnTo>
                  <a:lnTo>
                    <a:pt x="184" y="672"/>
                  </a:lnTo>
                  <a:lnTo>
                    <a:pt x="215" y="570"/>
                  </a:lnTo>
                  <a:lnTo>
                    <a:pt x="220" y="494"/>
                  </a:lnTo>
                  <a:lnTo>
                    <a:pt x="215" y="387"/>
                  </a:lnTo>
                  <a:lnTo>
                    <a:pt x="194" y="325"/>
                  </a:lnTo>
                  <a:lnTo>
                    <a:pt x="141" y="249"/>
                  </a:lnTo>
                  <a:lnTo>
                    <a:pt x="68" y="178"/>
                  </a:lnTo>
                  <a:lnTo>
                    <a:pt x="16" y="137"/>
                  </a:lnTo>
                  <a:lnTo>
                    <a:pt x="0" y="11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7" name="Freeform 39"/>
            <p:cNvSpPr>
              <a:spLocks/>
            </p:cNvSpPr>
            <p:nvPr/>
          </p:nvSpPr>
          <p:spPr bwMode="auto">
            <a:xfrm>
              <a:off x="5102" y="13774"/>
              <a:ext cx="178" cy="338"/>
            </a:xfrm>
            <a:custGeom>
              <a:avLst/>
              <a:gdLst>
                <a:gd name="T0" fmla="*/ 0 w 357"/>
                <a:gd name="T1" fmla="*/ 0 h 1012"/>
                <a:gd name="T2" fmla="*/ 0 w 357"/>
                <a:gd name="T3" fmla="*/ 0 h 1012"/>
                <a:gd name="T4" fmla="*/ 0 w 357"/>
                <a:gd name="T5" fmla="*/ 0 h 1012"/>
                <a:gd name="T6" fmla="*/ 0 w 357"/>
                <a:gd name="T7" fmla="*/ 0 h 1012"/>
                <a:gd name="T8" fmla="*/ 0 w 357"/>
                <a:gd name="T9" fmla="*/ 0 h 1012"/>
                <a:gd name="T10" fmla="*/ 0 w 357"/>
                <a:gd name="T11" fmla="*/ 0 h 1012"/>
                <a:gd name="T12" fmla="*/ 0 w 357"/>
                <a:gd name="T13" fmla="*/ 0 h 1012"/>
                <a:gd name="T14" fmla="*/ 0 w 357"/>
                <a:gd name="T15" fmla="*/ 0 h 1012"/>
                <a:gd name="T16" fmla="*/ 0 w 357"/>
                <a:gd name="T17" fmla="*/ 0 h 1012"/>
                <a:gd name="T18" fmla="*/ 0 w 357"/>
                <a:gd name="T19" fmla="*/ 0 h 1012"/>
                <a:gd name="T20" fmla="*/ 0 w 357"/>
                <a:gd name="T21" fmla="*/ 0 h 1012"/>
                <a:gd name="T22" fmla="*/ 0 w 357"/>
                <a:gd name="T23" fmla="*/ 0 h 1012"/>
                <a:gd name="T24" fmla="*/ 0 w 357"/>
                <a:gd name="T25" fmla="*/ 0 h 1012"/>
                <a:gd name="T26" fmla="*/ 0 w 357"/>
                <a:gd name="T27" fmla="*/ 0 h 1012"/>
                <a:gd name="T28" fmla="*/ 0 w 357"/>
                <a:gd name="T29" fmla="*/ 0 h 1012"/>
                <a:gd name="T30" fmla="*/ 0 w 357"/>
                <a:gd name="T31" fmla="*/ 0 h 1012"/>
                <a:gd name="T32" fmla="*/ 0 w 357"/>
                <a:gd name="T33" fmla="*/ 0 h 1012"/>
                <a:gd name="T34" fmla="*/ 0 w 357"/>
                <a:gd name="T35" fmla="*/ 0 h 1012"/>
                <a:gd name="T36" fmla="*/ 0 w 357"/>
                <a:gd name="T37" fmla="*/ 0 h 1012"/>
                <a:gd name="T38" fmla="*/ 0 w 357"/>
                <a:gd name="T39" fmla="*/ 0 h 1012"/>
                <a:gd name="T40" fmla="*/ 0 w 357"/>
                <a:gd name="T41" fmla="*/ 0 h 1012"/>
                <a:gd name="T42" fmla="*/ 0 w 357"/>
                <a:gd name="T43" fmla="*/ 0 h 1012"/>
                <a:gd name="T44" fmla="*/ 0 w 357"/>
                <a:gd name="T45" fmla="*/ 0 h 1012"/>
                <a:gd name="T46" fmla="*/ 0 w 357"/>
                <a:gd name="T47" fmla="*/ 0 h 1012"/>
                <a:gd name="T48" fmla="*/ 0 w 357"/>
                <a:gd name="T49" fmla="*/ 0 h 1012"/>
                <a:gd name="T50" fmla="*/ 0 w 357"/>
                <a:gd name="T51" fmla="*/ 0 h 1012"/>
                <a:gd name="T52" fmla="*/ 0 w 357"/>
                <a:gd name="T53" fmla="*/ 0 h 1012"/>
                <a:gd name="T54" fmla="*/ 0 w 357"/>
                <a:gd name="T55" fmla="*/ 0 h 1012"/>
                <a:gd name="T56" fmla="*/ 0 w 357"/>
                <a:gd name="T57" fmla="*/ 0 h 1012"/>
                <a:gd name="T58" fmla="*/ 0 w 357"/>
                <a:gd name="T59" fmla="*/ 0 h 1012"/>
                <a:gd name="T60" fmla="*/ 0 w 357"/>
                <a:gd name="T61" fmla="*/ 0 h 10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7"/>
                <a:gd name="T94" fmla="*/ 0 h 1012"/>
                <a:gd name="T95" fmla="*/ 357 w 357"/>
                <a:gd name="T96" fmla="*/ 1012 h 10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7" h="1012">
                  <a:moveTo>
                    <a:pt x="252" y="24"/>
                  </a:moveTo>
                  <a:lnTo>
                    <a:pt x="283" y="0"/>
                  </a:lnTo>
                  <a:lnTo>
                    <a:pt x="347" y="0"/>
                  </a:lnTo>
                  <a:lnTo>
                    <a:pt x="357" y="30"/>
                  </a:lnTo>
                  <a:lnTo>
                    <a:pt x="347" y="111"/>
                  </a:lnTo>
                  <a:lnTo>
                    <a:pt x="289" y="213"/>
                  </a:lnTo>
                  <a:lnTo>
                    <a:pt x="264" y="324"/>
                  </a:lnTo>
                  <a:lnTo>
                    <a:pt x="252" y="462"/>
                  </a:lnTo>
                  <a:lnTo>
                    <a:pt x="289" y="620"/>
                  </a:lnTo>
                  <a:lnTo>
                    <a:pt x="337" y="773"/>
                  </a:lnTo>
                  <a:lnTo>
                    <a:pt x="341" y="833"/>
                  </a:lnTo>
                  <a:lnTo>
                    <a:pt x="320" y="853"/>
                  </a:lnTo>
                  <a:lnTo>
                    <a:pt x="247" y="853"/>
                  </a:lnTo>
                  <a:lnTo>
                    <a:pt x="174" y="879"/>
                  </a:lnTo>
                  <a:lnTo>
                    <a:pt x="127" y="945"/>
                  </a:lnTo>
                  <a:lnTo>
                    <a:pt x="85" y="1007"/>
                  </a:lnTo>
                  <a:lnTo>
                    <a:pt x="64" y="1012"/>
                  </a:lnTo>
                  <a:lnTo>
                    <a:pt x="0" y="975"/>
                  </a:lnTo>
                  <a:lnTo>
                    <a:pt x="0" y="950"/>
                  </a:lnTo>
                  <a:lnTo>
                    <a:pt x="85" y="879"/>
                  </a:lnTo>
                  <a:lnTo>
                    <a:pt x="185" y="833"/>
                  </a:lnTo>
                  <a:lnTo>
                    <a:pt x="264" y="808"/>
                  </a:lnTo>
                  <a:lnTo>
                    <a:pt x="279" y="797"/>
                  </a:lnTo>
                  <a:lnTo>
                    <a:pt x="274" y="752"/>
                  </a:lnTo>
                  <a:lnTo>
                    <a:pt x="247" y="640"/>
                  </a:lnTo>
                  <a:lnTo>
                    <a:pt x="216" y="513"/>
                  </a:lnTo>
                  <a:lnTo>
                    <a:pt x="200" y="447"/>
                  </a:lnTo>
                  <a:lnTo>
                    <a:pt x="195" y="371"/>
                  </a:lnTo>
                  <a:lnTo>
                    <a:pt x="206" y="284"/>
                  </a:lnTo>
                  <a:lnTo>
                    <a:pt x="226" y="142"/>
                  </a:lnTo>
                  <a:lnTo>
                    <a:pt x="25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3089634">
            <a:off x="4959351" y="4964112"/>
            <a:ext cx="588962" cy="887413"/>
            <a:chOff x="2059" y="1152"/>
            <a:chExt cx="632" cy="951"/>
          </a:xfrm>
        </p:grpSpPr>
        <p:sp>
          <p:nvSpPr>
            <p:cNvPr id="44052" name="Freeform 41"/>
            <p:cNvSpPr>
              <a:spLocks/>
            </p:cNvSpPr>
            <p:nvPr/>
          </p:nvSpPr>
          <p:spPr bwMode="auto">
            <a:xfrm>
              <a:off x="2282" y="1714"/>
              <a:ext cx="108" cy="389"/>
            </a:xfrm>
            <a:custGeom>
              <a:avLst/>
              <a:gdLst>
                <a:gd name="T0" fmla="*/ 0 w 217"/>
                <a:gd name="T1" fmla="*/ 0 h 779"/>
                <a:gd name="T2" fmla="*/ 0 w 217"/>
                <a:gd name="T3" fmla="*/ 0 h 779"/>
                <a:gd name="T4" fmla="*/ 0 w 217"/>
                <a:gd name="T5" fmla="*/ 0 h 779"/>
                <a:gd name="T6" fmla="*/ 0 w 217"/>
                <a:gd name="T7" fmla="*/ 0 h 779"/>
                <a:gd name="T8" fmla="*/ 0 w 217"/>
                <a:gd name="T9" fmla="*/ 0 h 779"/>
                <a:gd name="T10" fmla="*/ 0 w 217"/>
                <a:gd name="T11" fmla="*/ 0 h 779"/>
                <a:gd name="T12" fmla="*/ 0 w 217"/>
                <a:gd name="T13" fmla="*/ 0 h 779"/>
                <a:gd name="T14" fmla="*/ 0 w 217"/>
                <a:gd name="T15" fmla="*/ 0 h 779"/>
                <a:gd name="T16" fmla="*/ 0 w 217"/>
                <a:gd name="T17" fmla="*/ 0 h 779"/>
                <a:gd name="T18" fmla="*/ 0 w 217"/>
                <a:gd name="T19" fmla="*/ 0 h 779"/>
                <a:gd name="T20" fmla="*/ 0 w 217"/>
                <a:gd name="T21" fmla="*/ 0 h 779"/>
                <a:gd name="T22" fmla="*/ 0 w 217"/>
                <a:gd name="T23" fmla="*/ 0 h 779"/>
                <a:gd name="T24" fmla="*/ 0 w 217"/>
                <a:gd name="T25" fmla="*/ 0 h 779"/>
                <a:gd name="T26" fmla="*/ 0 w 217"/>
                <a:gd name="T27" fmla="*/ 0 h 779"/>
                <a:gd name="T28" fmla="*/ 0 w 217"/>
                <a:gd name="T29" fmla="*/ 0 h 779"/>
                <a:gd name="T30" fmla="*/ 0 w 217"/>
                <a:gd name="T31" fmla="*/ 0 h 779"/>
                <a:gd name="T32" fmla="*/ 0 w 217"/>
                <a:gd name="T33" fmla="*/ 0 h 779"/>
                <a:gd name="T34" fmla="*/ 0 w 217"/>
                <a:gd name="T35" fmla="*/ 0 h 779"/>
                <a:gd name="T36" fmla="*/ 0 w 217"/>
                <a:gd name="T37" fmla="*/ 0 h 779"/>
                <a:gd name="T38" fmla="*/ 0 w 217"/>
                <a:gd name="T39" fmla="*/ 0 h 779"/>
                <a:gd name="T40" fmla="*/ 0 w 217"/>
                <a:gd name="T41" fmla="*/ 0 h 779"/>
                <a:gd name="T42" fmla="*/ 0 w 217"/>
                <a:gd name="T43" fmla="*/ 0 h 779"/>
                <a:gd name="T44" fmla="*/ 0 w 217"/>
                <a:gd name="T45" fmla="*/ 0 h 779"/>
                <a:gd name="T46" fmla="*/ 0 w 217"/>
                <a:gd name="T47" fmla="*/ 0 h 779"/>
                <a:gd name="T48" fmla="*/ 0 w 217"/>
                <a:gd name="T49" fmla="*/ 0 h 779"/>
                <a:gd name="T50" fmla="*/ 0 w 217"/>
                <a:gd name="T51" fmla="*/ 0 h 779"/>
                <a:gd name="T52" fmla="*/ 0 w 217"/>
                <a:gd name="T53" fmla="*/ 0 h 779"/>
                <a:gd name="T54" fmla="*/ 0 w 217"/>
                <a:gd name="T55" fmla="*/ 0 h 779"/>
                <a:gd name="T56" fmla="*/ 0 w 217"/>
                <a:gd name="T57" fmla="*/ 0 h 779"/>
                <a:gd name="T58" fmla="*/ 0 w 217"/>
                <a:gd name="T59" fmla="*/ 0 h 779"/>
                <a:gd name="T60" fmla="*/ 0 w 217"/>
                <a:gd name="T61" fmla="*/ 0 h 779"/>
                <a:gd name="T62" fmla="*/ 0 w 217"/>
                <a:gd name="T63" fmla="*/ 0 h 779"/>
                <a:gd name="T64" fmla="*/ 0 w 217"/>
                <a:gd name="T65" fmla="*/ 0 h 779"/>
                <a:gd name="T66" fmla="*/ 0 w 217"/>
                <a:gd name="T67" fmla="*/ 0 h 779"/>
                <a:gd name="T68" fmla="*/ 0 w 217"/>
                <a:gd name="T69" fmla="*/ 0 h 779"/>
                <a:gd name="T70" fmla="*/ 0 w 217"/>
                <a:gd name="T71" fmla="*/ 0 h 779"/>
                <a:gd name="T72" fmla="*/ 0 w 217"/>
                <a:gd name="T73" fmla="*/ 0 h 779"/>
                <a:gd name="T74" fmla="*/ 0 w 217"/>
                <a:gd name="T75" fmla="*/ 0 h 779"/>
                <a:gd name="T76" fmla="*/ 0 w 217"/>
                <a:gd name="T77" fmla="*/ 0 h 779"/>
                <a:gd name="T78" fmla="*/ 0 w 217"/>
                <a:gd name="T79" fmla="*/ 0 h 779"/>
                <a:gd name="T80" fmla="*/ 0 w 217"/>
                <a:gd name="T81" fmla="*/ 0 h 779"/>
                <a:gd name="T82" fmla="*/ 0 w 217"/>
                <a:gd name="T83" fmla="*/ 0 h 779"/>
                <a:gd name="T84" fmla="*/ 0 w 217"/>
                <a:gd name="T85" fmla="*/ 0 h 779"/>
                <a:gd name="T86" fmla="*/ 0 w 217"/>
                <a:gd name="T87" fmla="*/ 0 h 779"/>
                <a:gd name="T88" fmla="*/ 0 w 217"/>
                <a:gd name="T89" fmla="*/ 0 h 7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7"/>
                <a:gd name="T136" fmla="*/ 0 h 779"/>
                <a:gd name="T137" fmla="*/ 217 w 217"/>
                <a:gd name="T138" fmla="*/ 779 h 7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7" h="779">
                  <a:moveTo>
                    <a:pt x="147" y="0"/>
                  </a:moveTo>
                  <a:lnTo>
                    <a:pt x="156" y="3"/>
                  </a:lnTo>
                  <a:lnTo>
                    <a:pt x="183" y="27"/>
                  </a:lnTo>
                  <a:lnTo>
                    <a:pt x="187" y="35"/>
                  </a:lnTo>
                  <a:lnTo>
                    <a:pt x="197" y="79"/>
                  </a:lnTo>
                  <a:lnTo>
                    <a:pt x="202" y="119"/>
                  </a:lnTo>
                  <a:lnTo>
                    <a:pt x="198" y="174"/>
                  </a:lnTo>
                  <a:lnTo>
                    <a:pt x="187" y="226"/>
                  </a:lnTo>
                  <a:lnTo>
                    <a:pt x="174" y="305"/>
                  </a:lnTo>
                  <a:lnTo>
                    <a:pt x="167" y="363"/>
                  </a:lnTo>
                  <a:lnTo>
                    <a:pt x="161" y="415"/>
                  </a:lnTo>
                  <a:lnTo>
                    <a:pt x="165" y="462"/>
                  </a:lnTo>
                  <a:lnTo>
                    <a:pt x="172" y="514"/>
                  </a:lnTo>
                  <a:lnTo>
                    <a:pt x="172" y="522"/>
                  </a:lnTo>
                  <a:lnTo>
                    <a:pt x="189" y="563"/>
                  </a:lnTo>
                  <a:lnTo>
                    <a:pt x="205" y="606"/>
                  </a:lnTo>
                  <a:lnTo>
                    <a:pt x="217" y="633"/>
                  </a:lnTo>
                  <a:lnTo>
                    <a:pt x="212" y="665"/>
                  </a:lnTo>
                  <a:lnTo>
                    <a:pt x="197" y="681"/>
                  </a:lnTo>
                  <a:lnTo>
                    <a:pt x="168" y="695"/>
                  </a:lnTo>
                  <a:lnTo>
                    <a:pt x="120" y="707"/>
                  </a:lnTo>
                  <a:lnTo>
                    <a:pt x="94" y="727"/>
                  </a:lnTo>
                  <a:lnTo>
                    <a:pt x="77" y="762"/>
                  </a:lnTo>
                  <a:lnTo>
                    <a:pt x="61" y="779"/>
                  </a:lnTo>
                  <a:lnTo>
                    <a:pt x="40" y="771"/>
                  </a:lnTo>
                  <a:lnTo>
                    <a:pt x="14" y="749"/>
                  </a:lnTo>
                  <a:lnTo>
                    <a:pt x="0" y="709"/>
                  </a:lnTo>
                  <a:lnTo>
                    <a:pt x="7" y="691"/>
                  </a:lnTo>
                  <a:lnTo>
                    <a:pt x="20" y="672"/>
                  </a:lnTo>
                  <a:lnTo>
                    <a:pt x="56" y="655"/>
                  </a:lnTo>
                  <a:lnTo>
                    <a:pt x="91" y="641"/>
                  </a:lnTo>
                  <a:lnTo>
                    <a:pt x="129" y="629"/>
                  </a:lnTo>
                  <a:lnTo>
                    <a:pt x="139" y="614"/>
                  </a:lnTo>
                  <a:lnTo>
                    <a:pt x="150" y="589"/>
                  </a:lnTo>
                  <a:lnTo>
                    <a:pt x="147" y="546"/>
                  </a:lnTo>
                  <a:lnTo>
                    <a:pt x="135" y="491"/>
                  </a:lnTo>
                  <a:lnTo>
                    <a:pt x="117" y="430"/>
                  </a:lnTo>
                  <a:lnTo>
                    <a:pt x="106" y="373"/>
                  </a:lnTo>
                  <a:lnTo>
                    <a:pt x="106" y="305"/>
                  </a:lnTo>
                  <a:lnTo>
                    <a:pt x="102" y="226"/>
                  </a:lnTo>
                  <a:lnTo>
                    <a:pt x="95" y="145"/>
                  </a:lnTo>
                  <a:lnTo>
                    <a:pt x="95" y="92"/>
                  </a:lnTo>
                  <a:lnTo>
                    <a:pt x="102" y="35"/>
                  </a:lnTo>
                  <a:lnTo>
                    <a:pt x="115" y="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3" name="Freeform 42"/>
            <p:cNvSpPr>
              <a:spLocks/>
            </p:cNvSpPr>
            <p:nvPr/>
          </p:nvSpPr>
          <p:spPr bwMode="auto">
            <a:xfrm>
              <a:off x="2153" y="1718"/>
              <a:ext cx="149" cy="333"/>
            </a:xfrm>
            <a:custGeom>
              <a:avLst/>
              <a:gdLst>
                <a:gd name="T0" fmla="*/ 1 w 297"/>
                <a:gd name="T1" fmla="*/ 1 h 664"/>
                <a:gd name="T2" fmla="*/ 1 w 297"/>
                <a:gd name="T3" fmla="*/ 1 h 664"/>
                <a:gd name="T4" fmla="*/ 1 w 297"/>
                <a:gd name="T5" fmla="*/ 1 h 664"/>
                <a:gd name="T6" fmla="*/ 1 w 297"/>
                <a:gd name="T7" fmla="*/ 1 h 664"/>
                <a:gd name="T8" fmla="*/ 1 w 297"/>
                <a:gd name="T9" fmla="*/ 0 h 664"/>
                <a:gd name="T10" fmla="*/ 1 w 297"/>
                <a:gd name="T11" fmla="*/ 1 h 664"/>
                <a:gd name="T12" fmla="*/ 1 w 297"/>
                <a:gd name="T13" fmla="*/ 1 h 664"/>
                <a:gd name="T14" fmla="*/ 1 w 297"/>
                <a:gd name="T15" fmla="*/ 1 h 664"/>
                <a:gd name="T16" fmla="*/ 1 w 297"/>
                <a:gd name="T17" fmla="*/ 1 h 664"/>
                <a:gd name="T18" fmla="*/ 1 w 297"/>
                <a:gd name="T19" fmla="*/ 1 h 664"/>
                <a:gd name="T20" fmla="*/ 1 w 297"/>
                <a:gd name="T21" fmla="*/ 1 h 664"/>
                <a:gd name="T22" fmla="*/ 1 w 297"/>
                <a:gd name="T23" fmla="*/ 1 h 664"/>
                <a:gd name="T24" fmla="*/ 1 w 297"/>
                <a:gd name="T25" fmla="*/ 1 h 664"/>
                <a:gd name="T26" fmla="*/ 1 w 297"/>
                <a:gd name="T27" fmla="*/ 1 h 664"/>
                <a:gd name="T28" fmla="*/ 1 w 297"/>
                <a:gd name="T29" fmla="*/ 1 h 664"/>
                <a:gd name="T30" fmla="*/ 1 w 297"/>
                <a:gd name="T31" fmla="*/ 1 h 664"/>
                <a:gd name="T32" fmla="*/ 1 w 297"/>
                <a:gd name="T33" fmla="*/ 1 h 664"/>
                <a:gd name="T34" fmla="*/ 1 w 297"/>
                <a:gd name="T35" fmla="*/ 1 h 664"/>
                <a:gd name="T36" fmla="*/ 1 w 297"/>
                <a:gd name="T37" fmla="*/ 1 h 664"/>
                <a:gd name="T38" fmla="*/ 1 w 297"/>
                <a:gd name="T39" fmla="*/ 1 h 664"/>
                <a:gd name="T40" fmla="*/ 1 w 297"/>
                <a:gd name="T41" fmla="*/ 1 h 664"/>
                <a:gd name="T42" fmla="*/ 1 w 297"/>
                <a:gd name="T43" fmla="*/ 1 h 664"/>
                <a:gd name="T44" fmla="*/ 1 w 297"/>
                <a:gd name="T45" fmla="*/ 1 h 664"/>
                <a:gd name="T46" fmla="*/ 1 w 297"/>
                <a:gd name="T47" fmla="*/ 1 h 664"/>
                <a:gd name="T48" fmla="*/ 1 w 297"/>
                <a:gd name="T49" fmla="*/ 1 h 664"/>
                <a:gd name="T50" fmla="*/ 1 w 297"/>
                <a:gd name="T51" fmla="*/ 1 h 664"/>
                <a:gd name="T52" fmla="*/ 1 w 297"/>
                <a:gd name="T53" fmla="*/ 1 h 664"/>
                <a:gd name="T54" fmla="*/ 1 w 297"/>
                <a:gd name="T55" fmla="*/ 1 h 664"/>
                <a:gd name="T56" fmla="*/ 0 w 297"/>
                <a:gd name="T57" fmla="*/ 1 h 664"/>
                <a:gd name="T58" fmla="*/ 0 w 297"/>
                <a:gd name="T59" fmla="*/ 1 h 664"/>
                <a:gd name="T60" fmla="*/ 1 w 297"/>
                <a:gd name="T61" fmla="*/ 1 h 664"/>
                <a:gd name="T62" fmla="*/ 1 w 297"/>
                <a:gd name="T63" fmla="*/ 1 h 664"/>
                <a:gd name="T64" fmla="*/ 1 w 297"/>
                <a:gd name="T65" fmla="*/ 1 h 664"/>
                <a:gd name="T66" fmla="*/ 1 w 297"/>
                <a:gd name="T67" fmla="*/ 1 h 664"/>
                <a:gd name="T68" fmla="*/ 1 w 297"/>
                <a:gd name="T69" fmla="*/ 1 h 664"/>
                <a:gd name="T70" fmla="*/ 1 w 297"/>
                <a:gd name="T71" fmla="*/ 1 h 664"/>
                <a:gd name="T72" fmla="*/ 1 w 297"/>
                <a:gd name="T73" fmla="*/ 1 h 664"/>
                <a:gd name="T74" fmla="*/ 1 w 297"/>
                <a:gd name="T75" fmla="*/ 1 h 664"/>
                <a:gd name="T76" fmla="*/ 1 w 297"/>
                <a:gd name="T77" fmla="*/ 1 h 664"/>
                <a:gd name="T78" fmla="*/ 1 w 297"/>
                <a:gd name="T79" fmla="*/ 1 h 664"/>
                <a:gd name="T80" fmla="*/ 1 w 297"/>
                <a:gd name="T81" fmla="*/ 1 h 664"/>
                <a:gd name="T82" fmla="*/ 1 w 297"/>
                <a:gd name="T83" fmla="*/ 1 h 6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7"/>
                <a:gd name="T127" fmla="*/ 0 h 664"/>
                <a:gd name="T128" fmla="*/ 297 w 297"/>
                <a:gd name="T129" fmla="*/ 664 h 6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7" h="664">
                  <a:moveTo>
                    <a:pt x="183" y="182"/>
                  </a:moveTo>
                  <a:lnTo>
                    <a:pt x="178" y="91"/>
                  </a:lnTo>
                  <a:lnTo>
                    <a:pt x="191" y="28"/>
                  </a:lnTo>
                  <a:lnTo>
                    <a:pt x="219" y="13"/>
                  </a:lnTo>
                  <a:lnTo>
                    <a:pt x="249" y="0"/>
                  </a:lnTo>
                  <a:lnTo>
                    <a:pt x="253" y="7"/>
                  </a:lnTo>
                  <a:lnTo>
                    <a:pt x="278" y="23"/>
                  </a:lnTo>
                  <a:lnTo>
                    <a:pt x="297" y="77"/>
                  </a:lnTo>
                  <a:lnTo>
                    <a:pt x="297" y="143"/>
                  </a:lnTo>
                  <a:lnTo>
                    <a:pt x="293" y="151"/>
                  </a:lnTo>
                  <a:lnTo>
                    <a:pt x="283" y="208"/>
                  </a:lnTo>
                  <a:lnTo>
                    <a:pt x="263" y="271"/>
                  </a:lnTo>
                  <a:lnTo>
                    <a:pt x="245" y="358"/>
                  </a:lnTo>
                  <a:lnTo>
                    <a:pt x="245" y="365"/>
                  </a:lnTo>
                  <a:lnTo>
                    <a:pt x="242" y="421"/>
                  </a:lnTo>
                  <a:lnTo>
                    <a:pt x="241" y="483"/>
                  </a:lnTo>
                  <a:lnTo>
                    <a:pt x="244" y="537"/>
                  </a:lnTo>
                  <a:lnTo>
                    <a:pt x="249" y="575"/>
                  </a:lnTo>
                  <a:lnTo>
                    <a:pt x="248" y="598"/>
                  </a:lnTo>
                  <a:lnTo>
                    <a:pt x="241" y="612"/>
                  </a:lnTo>
                  <a:lnTo>
                    <a:pt x="226" y="616"/>
                  </a:lnTo>
                  <a:lnTo>
                    <a:pt x="194" y="620"/>
                  </a:lnTo>
                  <a:lnTo>
                    <a:pt x="154" y="620"/>
                  </a:lnTo>
                  <a:lnTo>
                    <a:pt x="117" y="625"/>
                  </a:lnTo>
                  <a:lnTo>
                    <a:pt x="84" y="641"/>
                  </a:lnTo>
                  <a:lnTo>
                    <a:pt x="70" y="664"/>
                  </a:lnTo>
                  <a:lnTo>
                    <a:pt x="50" y="664"/>
                  </a:lnTo>
                  <a:lnTo>
                    <a:pt x="13" y="632"/>
                  </a:lnTo>
                  <a:lnTo>
                    <a:pt x="0" y="595"/>
                  </a:lnTo>
                  <a:lnTo>
                    <a:pt x="0" y="580"/>
                  </a:lnTo>
                  <a:lnTo>
                    <a:pt x="18" y="566"/>
                  </a:lnTo>
                  <a:lnTo>
                    <a:pt x="70" y="562"/>
                  </a:lnTo>
                  <a:lnTo>
                    <a:pt x="129" y="559"/>
                  </a:lnTo>
                  <a:lnTo>
                    <a:pt x="176" y="553"/>
                  </a:lnTo>
                  <a:lnTo>
                    <a:pt x="190" y="540"/>
                  </a:lnTo>
                  <a:lnTo>
                    <a:pt x="201" y="508"/>
                  </a:lnTo>
                  <a:lnTo>
                    <a:pt x="206" y="453"/>
                  </a:lnTo>
                  <a:lnTo>
                    <a:pt x="202" y="391"/>
                  </a:lnTo>
                  <a:lnTo>
                    <a:pt x="195" y="318"/>
                  </a:lnTo>
                  <a:lnTo>
                    <a:pt x="190" y="261"/>
                  </a:lnTo>
                  <a:lnTo>
                    <a:pt x="183" y="218"/>
                  </a:lnTo>
                  <a:lnTo>
                    <a:pt x="183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4" name="Freeform 43"/>
            <p:cNvSpPr>
              <a:spLocks/>
            </p:cNvSpPr>
            <p:nvPr/>
          </p:nvSpPr>
          <p:spPr bwMode="auto">
            <a:xfrm>
              <a:off x="2364" y="1411"/>
              <a:ext cx="327" cy="168"/>
            </a:xfrm>
            <a:custGeom>
              <a:avLst/>
              <a:gdLst>
                <a:gd name="T0" fmla="*/ 0 w 655"/>
                <a:gd name="T1" fmla="*/ 1 h 335"/>
                <a:gd name="T2" fmla="*/ 0 w 655"/>
                <a:gd name="T3" fmla="*/ 1 h 335"/>
                <a:gd name="T4" fmla="*/ 0 w 655"/>
                <a:gd name="T5" fmla="*/ 1 h 335"/>
                <a:gd name="T6" fmla="*/ 0 w 655"/>
                <a:gd name="T7" fmla="*/ 1 h 335"/>
                <a:gd name="T8" fmla="*/ 0 w 655"/>
                <a:gd name="T9" fmla="*/ 1 h 335"/>
                <a:gd name="T10" fmla="*/ 0 w 655"/>
                <a:gd name="T11" fmla="*/ 1 h 335"/>
                <a:gd name="T12" fmla="*/ 0 w 655"/>
                <a:gd name="T13" fmla="*/ 1 h 335"/>
                <a:gd name="T14" fmla="*/ 0 w 655"/>
                <a:gd name="T15" fmla="*/ 1 h 335"/>
                <a:gd name="T16" fmla="*/ 0 w 655"/>
                <a:gd name="T17" fmla="*/ 1 h 335"/>
                <a:gd name="T18" fmla="*/ 0 w 655"/>
                <a:gd name="T19" fmla="*/ 1 h 335"/>
                <a:gd name="T20" fmla="*/ 0 w 655"/>
                <a:gd name="T21" fmla="*/ 1 h 335"/>
                <a:gd name="T22" fmla="*/ 0 w 655"/>
                <a:gd name="T23" fmla="*/ 1 h 335"/>
                <a:gd name="T24" fmla="*/ 0 w 655"/>
                <a:gd name="T25" fmla="*/ 1 h 335"/>
                <a:gd name="T26" fmla="*/ 0 w 655"/>
                <a:gd name="T27" fmla="*/ 1 h 335"/>
                <a:gd name="T28" fmla="*/ 0 w 655"/>
                <a:gd name="T29" fmla="*/ 1 h 335"/>
                <a:gd name="T30" fmla="*/ 0 w 655"/>
                <a:gd name="T31" fmla="*/ 1 h 335"/>
                <a:gd name="T32" fmla="*/ 0 w 655"/>
                <a:gd name="T33" fmla="*/ 1 h 335"/>
                <a:gd name="T34" fmla="*/ 0 w 655"/>
                <a:gd name="T35" fmla="*/ 1 h 335"/>
                <a:gd name="T36" fmla="*/ 0 w 655"/>
                <a:gd name="T37" fmla="*/ 1 h 335"/>
                <a:gd name="T38" fmla="*/ 0 w 655"/>
                <a:gd name="T39" fmla="*/ 1 h 335"/>
                <a:gd name="T40" fmla="*/ 0 w 655"/>
                <a:gd name="T41" fmla="*/ 1 h 335"/>
                <a:gd name="T42" fmla="*/ 0 w 655"/>
                <a:gd name="T43" fmla="*/ 1 h 335"/>
                <a:gd name="T44" fmla="*/ 0 w 655"/>
                <a:gd name="T45" fmla="*/ 1 h 335"/>
                <a:gd name="T46" fmla="*/ 0 w 655"/>
                <a:gd name="T47" fmla="*/ 1 h 335"/>
                <a:gd name="T48" fmla="*/ 0 w 655"/>
                <a:gd name="T49" fmla="*/ 1 h 335"/>
                <a:gd name="T50" fmla="*/ 0 w 655"/>
                <a:gd name="T51" fmla="*/ 1 h 335"/>
                <a:gd name="T52" fmla="*/ 0 w 655"/>
                <a:gd name="T53" fmla="*/ 1 h 335"/>
                <a:gd name="T54" fmla="*/ 0 w 655"/>
                <a:gd name="T55" fmla="*/ 1 h 335"/>
                <a:gd name="T56" fmla="*/ 0 w 655"/>
                <a:gd name="T57" fmla="*/ 1 h 335"/>
                <a:gd name="T58" fmla="*/ 0 w 655"/>
                <a:gd name="T59" fmla="*/ 1 h 335"/>
                <a:gd name="T60" fmla="*/ 0 w 655"/>
                <a:gd name="T61" fmla="*/ 1 h 335"/>
                <a:gd name="T62" fmla="*/ 0 w 655"/>
                <a:gd name="T63" fmla="*/ 1 h 335"/>
                <a:gd name="T64" fmla="*/ 0 w 655"/>
                <a:gd name="T65" fmla="*/ 1 h 335"/>
                <a:gd name="T66" fmla="*/ 0 w 655"/>
                <a:gd name="T67" fmla="*/ 1 h 335"/>
                <a:gd name="T68" fmla="*/ 0 w 655"/>
                <a:gd name="T69" fmla="*/ 1 h 335"/>
                <a:gd name="T70" fmla="*/ 0 w 655"/>
                <a:gd name="T71" fmla="*/ 1 h 335"/>
                <a:gd name="T72" fmla="*/ 0 w 655"/>
                <a:gd name="T73" fmla="*/ 1 h 335"/>
                <a:gd name="T74" fmla="*/ 0 w 655"/>
                <a:gd name="T75" fmla="*/ 1 h 335"/>
                <a:gd name="T76" fmla="*/ 0 w 655"/>
                <a:gd name="T77" fmla="*/ 1 h 335"/>
                <a:gd name="T78" fmla="*/ 0 w 655"/>
                <a:gd name="T79" fmla="*/ 1 h 335"/>
                <a:gd name="T80" fmla="*/ 0 w 655"/>
                <a:gd name="T81" fmla="*/ 1 h 335"/>
                <a:gd name="T82" fmla="*/ 0 w 655"/>
                <a:gd name="T83" fmla="*/ 1 h 335"/>
                <a:gd name="T84" fmla="*/ 0 w 655"/>
                <a:gd name="T85" fmla="*/ 1 h 335"/>
                <a:gd name="T86" fmla="*/ 0 w 655"/>
                <a:gd name="T87" fmla="*/ 0 h 335"/>
                <a:gd name="T88" fmla="*/ 0 w 655"/>
                <a:gd name="T89" fmla="*/ 0 h 335"/>
                <a:gd name="T90" fmla="*/ 0 w 655"/>
                <a:gd name="T91" fmla="*/ 1 h 335"/>
                <a:gd name="T92" fmla="*/ 0 w 655"/>
                <a:gd name="T93" fmla="*/ 1 h 335"/>
                <a:gd name="T94" fmla="*/ 0 w 655"/>
                <a:gd name="T95" fmla="*/ 1 h 335"/>
                <a:gd name="T96" fmla="*/ 0 w 655"/>
                <a:gd name="T97" fmla="*/ 1 h 335"/>
                <a:gd name="T98" fmla="*/ 0 w 655"/>
                <a:gd name="T99" fmla="*/ 1 h 335"/>
                <a:gd name="T100" fmla="*/ 0 w 655"/>
                <a:gd name="T101" fmla="*/ 1 h 335"/>
                <a:gd name="T102" fmla="*/ 0 w 655"/>
                <a:gd name="T103" fmla="*/ 1 h 335"/>
                <a:gd name="T104" fmla="*/ 0 w 655"/>
                <a:gd name="T105" fmla="*/ 1 h 335"/>
                <a:gd name="T106" fmla="*/ 0 w 655"/>
                <a:gd name="T107" fmla="*/ 1 h 335"/>
                <a:gd name="T108" fmla="*/ 0 w 655"/>
                <a:gd name="T109" fmla="*/ 1 h 335"/>
                <a:gd name="T110" fmla="*/ 0 w 655"/>
                <a:gd name="T111" fmla="*/ 1 h 335"/>
                <a:gd name="T112" fmla="*/ 0 w 655"/>
                <a:gd name="T113" fmla="*/ 1 h 335"/>
                <a:gd name="T114" fmla="*/ 0 w 655"/>
                <a:gd name="T115" fmla="*/ 1 h 335"/>
                <a:gd name="T116" fmla="*/ 0 w 655"/>
                <a:gd name="T117" fmla="*/ 1 h 335"/>
                <a:gd name="T118" fmla="*/ 0 w 655"/>
                <a:gd name="T119" fmla="*/ 1 h 335"/>
                <a:gd name="T120" fmla="*/ 0 w 655"/>
                <a:gd name="T121" fmla="*/ 1 h 335"/>
                <a:gd name="T122" fmla="*/ 0 w 655"/>
                <a:gd name="T123" fmla="*/ 1 h 335"/>
                <a:gd name="T124" fmla="*/ 0 w 655"/>
                <a:gd name="T125" fmla="*/ 1 h 3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5"/>
                <a:gd name="T190" fmla="*/ 0 h 335"/>
                <a:gd name="T191" fmla="*/ 655 w 655"/>
                <a:gd name="T192" fmla="*/ 335 h 3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5" h="335">
                  <a:moveTo>
                    <a:pt x="146" y="233"/>
                  </a:moveTo>
                  <a:lnTo>
                    <a:pt x="84" y="193"/>
                  </a:lnTo>
                  <a:lnTo>
                    <a:pt x="44" y="176"/>
                  </a:lnTo>
                  <a:lnTo>
                    <a:pt x="14" y="183"/>
                  </a:lnTo>
                  <a:lnTo>
                    <a:pt x="0" y="218"/>
                  </a:lnTo>
                  <a:lnTo>
                    <a:pt x="7" y="256"/>
                  </a:lnTo>
                  <a:lnTo>
                    <a:pt x="33" y="281"/>
                  </a:lnTo>
                  <a:lnTo>
                    <a:pt x="87" y="302"/>
                  </a:lnTo>
                  <a:lnTo>
                    <a:pt x="157" y="322"/>
                  </a:lnTo>
                  <a:lnTo>
                    <a:pt x="234" y="331"/>
                  </a:lnTo>
                  <a:lnTo>
                    <a:pt x="275" y="335"/>
                  </a:lnTo>
                  <a:lnTo>
                    <a:pt x="298" y="328"/>
                  </a:lnTo>
                  <a:lnTo>
                    <a:pt x="316" y="308"/>
                  </a:lnTo>
                  <a:lnTo>
                    <a:pt x="349" y="268"/>
                  </a:lnTo>
                  <a:lnTo>
                    <a:pt x="381" y="232"/>
                  </a:lnTo>
                  <a:lnTo>
                    <a:pt x="408" y="202"/>
                  </a:lnTo>
                  <a:lnTo>
                    <a:pt x="441" y="178"/>
                  </a:lnTo>
                  <a:lnTo>
                    <a:pt x="470" y="162"/>
                  </a:lnTo>
                  <a:lnTo>
                    <a:pt x="506" y="161"/>
                  </a:lnTo>
                  <a:lnTo>
                    <a:pt x="511" y="161"/>
                  </a:lnTo>
                  <a:lnTo>
                    <a:pt x="551" y="171"/>
                  </a:lnTo>
                  <a:lnTo>
                    <a:pt x="585" y="202"/>
                  </a:lnTo>
                  <a:lnTo>
                    <a:pt x="606" y="224"/>
                  </a:lnTo>
                  <a:lnTo>
                    <a:pt x="628" y="228"/>
                  </a:lnTo>
                  <a:lnTo>
                    <a:pt x="640" y="218"/>
                  </a:lnTo>
                  <a:lnTo>
                    <a:pt x="644" y="201"/>
                  </a:lnTo>
                  <a:lnTo>
                    <a:pt x="635" y="183"/>
                  </a:lnTo>
                  <a:lnTo>
                    <a:pt x="596" y="161"/>
                  </a:lnTo>
                  <a:lnTo>
                    <a:pt x="559" y="148"/>
                  </a:lnTo>
                  <a:lnTo>
                    <a:pt x="555" y="135"/>
                  </a:lnTo>
                  <a:lnTo>
                    <a:pt x="574" y="122"/>
                  </a:lnTo>
                  <a:lnTo>
                    <a:pt x="603" y="122"/>
                  </a:lnTo>
                  <a:lnTo>
                    <a:pt x="644" y="113"/>
                  </a:lnTo>
                  <a:lnTo>
                    <a:pt x="655" y="96"/>
                  </a:lnTo>
                  <a:lnTo>
                    <a:pt x="651" y="82"/>
                  </a:lnTo>
                  <a:lnTo>
                    <a:pt x="640" y="72"/>
                  </a:lnTo>
                  <a:lnTo>
                    <a:pt x="612" y="70"/>
                  </a:lnTo>
                  <a:lnTo>
                    <a:pt x="580" y="83"/>
                  </a:lnTo>
                  <a:lnTo>
                    <a:pt x="544" y="105"/>
                  </a:lnTo>
                  <a:lnTo>
                    <a:pt x="529" y="103"/>
                  </a:lnTo>
                  <a:lnTo>
                    <a:pt x="517" y="91"/>
                  </a:lnTo>
                  <a:lnTo>
                    <a:pt x="500" y="57"/>
                  </a:lnTo>
                  <a:lnTo>
                    <a:pt x="493" y="17"/>
                  </a:lnTo>
                  <a:lnTo>
                    <a:pt x="478" y="0"/>
                  </a:lnTo>
                  <a:lnTo>
                    <a:pt x="462" y="0"/>
                  </a:lnTo>
                  <a:lnTo>
                    <a:pt x="449" y="20"/>
                  </a:lnTo>
                  <a:lnTo>
                    <a:pt x="452" y="42"/>
                  </a:lnTo>
                  <a:lnTo>
                    <a:pt x="469" y="66"/>
                  </a:lnTo>
                  <a:lnTo>
                    <a:pt x="495" y="99"/>
                  </a:lnTo>
                  <a:lnTo>
                    <a:pt x="495" y="113"/>
                  </a:lnTo>
                  <a:lnTo>
                    <a:pt x="493" y="121"/>
                  </a:lnTo>
                  <a:lnTo>
                    <a:pt x="487" y="126"/>
                  </a:lnTo>
                  <a:lnTo>
                    <a:pt x="481" y="126"/>
                  </a:lnTo>
                  <a:lnTo>
                    <a:pt x="474" y="130"/>
                  </a:lnTo>
                  <a:lnTo>
                    <a:pt x="438" y="141"/>
                  </a:lnTo>
                  <a:lnTo>
                    <a:pt x="400" y="161"/>
                  </a:lnTo>
                  <a:lnTo>
                    <a:pt x="356" y="192"/>
                  </a:lnTo>
                  <a:lnTo>
                    <a:pt x="313" y="227"/>
                  </a:lnTo>
                  <a:lnTo>
                    <a:pt x="272" y="256"/>
                  </a:lnTo>
                  <a:lnTo>
                    <a:pt x="246" y="258"/>
                  </a:lnTo>
                  <a:lnTo>
                    <a:pt x="195" y="253"/>
                  </a:lnTo>
                  <a:lnTo>
                    <a:pt x="168" y="245"/>
                  </a:lnTo>
                  <a:lnTo>
                    <a:pt x="146" y="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5" name="Freeform 44"/>
            <p:cNvSpPr>
              <a:spLocks/>
            </p:cNvSpPr>
            <p:nvPr/>
          </p:nvSpPr>
          <p:spPr bwMode="auto">
            <a:xfrm>
              <a:off x="2059" y="1307"/>
              <a:ext cx="293" cy="243"/>
            </a:xfrm>
            <a:custGeom>
              <a:avLst/>
              <a:gdLst>
                <a:gd name="T0" fmla="*/ 1 w 585"/>
                <a:gd name="T1" fmla="*/ 0 h 487"/>
                <a:gd name="T2" fmla="*/ 1 w 585"/>
                <a:gd name="T3" fmla="*/ 0 h 487"/>
                <a:gd name="T4" fmla="*/ 1 w 585"/>
                <a:gd name="T5" fmla="*/ 0 h 487"/>
                <a:gd name="T6" fmla="*/ 1 w 585"/>
                <a:gd name="T7" fmla="*/ 0 h 487"/>
                <a:gd name="T8" fmla="*/ 1 w 585"/>
                <a:gd name="T9" fmla="*/ 0 h 487"/>
                <a:gd name="T10" fmla="*/ 1 w 585"/>
                <a:gd name="T11" fmla="*/ 0 h 487"/>
                <a:gd name="T12" fmla="*/ 1 w 585"/>
                <a:gd name="T13" fmla="*/ 0 h 487"/>
                <a:gd name="T14" fmla="*/ 1 w 585"/>
                <a:gd name="T15" fmla="*/ 0 h 487"/>
                <a:gd name="T16" fmla="*/ 1 w 585"/>
                <a:gd name="T17" fmla="*/ 0 h 487"/>
                <a:gd name="T18" fmla="*/ 1 w 585"/>
                <a:gd name="T19" fmla="*/ 0 h 487"/>
                <a:gd name="T20" fmla="*/ 1 w 585"/>
                <a:gd name="T21" fmla="*/ 0 h 487"/>
                <a:gd name="T22" fmla="*/ 1 w 585"/>
                <a:gd name="T23" fmla="*/ 0 h 487"/>
                <a:gd name="T24" fmla="*/ 1 w 585"/>
                <a:gd name="T25" fmla="*/ 0 h 487"/>
                <a:gd name="T26" fmla="*/ 1 w 585"/>
                <a:gd name="T27" fmla="*/ 0 h 487"/>
                <a:gd name="T28" fmla="*/ 1 w 585"/>
                <a:gd name="T29" fmla="*/ 0 h 487"/>
                <a:gd name="T30" fmla="*/ 1 w 585"/>
                <a:gd name="T31" fmla="*/ 0 h 487"/>
                <a:gd name="T32" fmla="*/ 1 w 585"/>
                <a:gd name="T33" fmla="*/ 0 h 487"/>
                <a:gd name="T34" fmla="*/ 1 w 585"/>
                <a:gd name="T35" fmla="*/ 0 h 487"/>
                <a:gd name="T36" fmla="*/ 1 w 585"/>
                <a:gd name="T37" fmla="*/ 0 h 487"/>
                <a:gd name="T38" fmla="*/ 1 w 585"/>
                <a:gd name="T39" fmla="*/ 0 h 487"/>
                <a:gd name="T40" fmla="*/ 1 w 585"/>
                <a:gd name="T41" fmla="*/ 0 h 487"/>
                <a:gd name="T42" fmla="*/ 1 w 585"/>
                <a:gd name="T43" fmla="*/ 0 h 487"/>
                <a:gd name="T44" fmla="*/ 1 w 585"/>
                <a:gd name="T45" fmla="*/ 0 h 487"/>
                <a:gd name="T46" fmla="*/ 1 w 585"/>
                <a:gd name="T47" fmla="*/ 0 h 487"/>
                <a:gd name="T48" fmla="*/ 0 w 585"/>
                <a:gd name="T49" fmla="*/ 0 h 487"/>
                <a:gd name="T50" fmla="*/ 1 w 585"/>
                <a:gd name="T51" fmla="*/ 0 h 487"/>
                <a:gd name="T52" fmla="*/ 1 w 585"/>
                <a:gd name="T53" fmla="*/ 0 h 487"/>
                <a:gd name="T54" fmla="*/ 1 w 585"/>
                <a:gd name="T55" fmla="*/ 0 h 487"/>
                <a:gd name="T56" fmla="*/ 1 w 585"/>
                <a:gd name="T57" fmla="*/ 0 h 487"/>
                <a:gd name="T58" fmla="*/ 1 w 585"/>
                <a:gd name="T59" fmla="*/ 0 h 487"/>
                <a:gd name="T60" fmla="*/ 1 w 585"/>
                <a:gd name="T61" fmla="*/ 0 h 487"/>
                <a:gd name="T62" fmla="*/ 1 w 585"/>
                <a:gd name="T63" fmla="*/ 0 h 487"/>
                <a:gd name="T64" fmla="*/ 1 w 585"/>
                <a:gd name="T65" fmla="*/ 0 h 487"/>
                <a:gd name="T66" fmla="*/ 1 w 585"/>
                <a:gd name="T67" fmla="*/ 0 h 487"/>
                <a:gd name="T68" fmla="*/ 1 w 585"/>
                <a:gd name="T69" fmla="*/ 0 h 487"/>
                <a:gd name="T70" fmla="*/ 1 w 585"/>
                <a:gd name="T71" fmla="*/ 0 h 487"/>
                <a:gd name="T72" fmla="*/ 1 w 585"/>
                <a:gd name="T73" fmla="*/ 0 h 487"/>
                <a:gd name="T74" fmla="*/ 1 w 585"/>
                <a:gd name="T75" fmla="*/ 0 h 487"/>
                <a:gd name="T76" fmla="*/ 1 w 585"/>
                <a:gd name="T77" fmla="*/ 0 h 487"/>
                <a:gd name="T78" fmla="*/ 1 w 585"/>
                <a:gd name="T79" fmla="*/ 0 h 487"/>
                <a:gd name="T80" fmla="*/ 1 w 585"/>
                <a:gd name="T81" fmla="*/ 0 h 487"/>
                <a:gd name="T82" fmla="*/ 1 w 585"/>
                <a:gd name="T83" fmla="*/ 0 h 487"/>
                <a:gd name="T84" fmla="*/ 1 w 585"/>
                <a:gd name="T85" fmla="*/ 0 h 487"/>
                <a:gd name="T86" fmla="*/ 1 w 585"/>
                <a:gd name="T87" fmla="*/ 0 h 487"/>
                <a:gd name="T88" fmla="*/ 1 w 585"/>
                <a:gd name="T89" fmla="*/ 0 h 487"/>
                <a:gd name="T90" fmla="*/ 1 w 585"/>
                <a:gd name="T91" fmla="*/ 0 h 487"/>
                <a:gd name="T92" fmla="*/ 1 w 585"/>
                <a:gd name="T93" fmla="*/ 0 h 487"/>
                <a:gd name="T94" fmla="*/ 1 w 585"/>
                <a:gd name="T95" fmla="*/ 0 h 487"/>
                <a:gd name="T96" fmla="*/ 1 w 585"/>
                <a:gd name="T97" fmla="*/ 0 h 487"/>
                <a:gd name="T98" fmla="*/ 1 w 585"/>
                <a:gd name="T99" fmla="*/ 0 h 487"/>
                <a:gd name="T100" fmla="*/ 1 w 585"/>
                <a:gd name="T101" fmla="*/ 0 h 487"/>
                <a:gd name="T102" fmla="*/ 1 w 585"/>
                <a:gd name="T103" fmla="*/ 0 h 487"/>
                <a:gd name="T104" fmla="*/ 1 w 585"/>
                <a:gd name="T105" fmla="*/ 0 h 487"/>
                <a:gd name="T106" fmla="*/ 1 w 585"/>
                <a:gd name="T107" fmla="*/ 0 h 487"/>
                <a:gd name="T108" fmla="*/ 1 w 585"/>
                <a:gd name="T109" fmla="*/ 0 h 487"/>
                <a:gd name="T110" fmla="*/ 1 w 585"/>
                <a:gd name="T111" fmla="*/ 0 h 487"/>
                <a:gd name="T112" fmla="*/ 1 w 585"/>
                <a:gd name="T113" fmla="*/ 0 h 487"/>
                <a:gd name="T114" fmla="*/ 1 w 585"/>
                <a:gd name="T115" fmla="*/ 0 h 487"/>
                <a:gd name="T116" fmla="*/ 1 w 585"/>
                <a:gd name="T117" fmla="*/ 0 h 487"/>
                <a:gd name="T118" fmla="*/ 1 w 585"/>
                <a:gd name="T119" fmla="*/ 0 h 487"/>
                <a:gd name="T120" fmla="*/ 1 w 585"/>
                <a:gd name="T121" fmla="*/ 0 h 487"/>
                <a:gd name="T122" fmla="*/ 1 w 585"/>
                <a:gd name="T123" fmla="*/ 0 h 487"/>
                <a:gd name="T124" fmla="*/ 1 w 585"/>
                <a:gd name="T125" fmla="*/ 0 h 4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"/>
                <a:gd name="T190" fmla="*/ 0 h 487"/>
                <a:gd name="T191" fmla="*/ 585 w 585"/>
                <a:gd name="T192" fmla="*/ 487 h 4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" h="487">
                  <a:moveTo>
                    <a:pt x="445" y="388"/>
                  </a:moveTo>
                  <a:lnTo>
                    <a:pt x="516" y="383"/>
                  </a:lnTo>
                  <a:lnTo>
                    <a:pt x="558" y="385"/>
                  </a:lnTo>
                  <a:lnTo>
                    <a:pt x="582" y="408"/>
                  </a:lnTo>
                  <a:lnTo>
                    <a:pt x="585" y="447"/>
                  </a:lnTo>
                  <a:lnTo>
                    <a:pt x="564" y="476"/>
                  </a:lnTo>
                  <a:lnTo>
                    <a:pt x="533" y="487"/>
                  </a:lnTo>
                  <a:lnTo>
                    <a:pt x="475" y="479"/>
                  </a:lnTo>
                  <a:lnTo>
                    <a:pt x="404" y="463"/>
                  </a:lnTo>
                  <a:lnTo>
                    <a:pt x="332" y="434"/>
                  </a:lnTo>
                  <a:lnTo>
                    <a:pt x="292" y="418"/>
                  </a:lnTo>
                  <a:lnTo>
                    <a:pt x="274" y="401"/>
                  </a:lnTo>
                  <a:lnTo>
                    <a:pt x="264" y="373"/>
                  </a:lnTo>
                  <a:lnTo>
                    <a:pt x="248" y="322"/>
                  </a:lnTo>
                  <a:lnTo>
                    <a:pt x="231" y="272"/>
                  </a:lnTo>
                  <a:lnTo>
                    <a:pt x="216" y="232"/>
                  </a:lnTo>
                  <a:lnTo>
                    <a:pt x="195" y="194"/>
                  </a:lnTo>
                  <a:lnTo>
                    <a:pt x="172" y="165"/>
                  </a:lnTo>
                  <a:lnTo>
                    <a:pt x="140" y="147"/>
                  </a:lnTo>
                  <a:lnTo>
                    <a:pt x="137" y="144"/>
                  </a:lnTo>
                  <a:lnTo>
                    <a:pt x="96" y="133"/>
                  </a:lnTo>
                  <a:lnTo>
                    <a:pt x="55" y="147"/>
                  </a:lnTo>
                  <a:lnTo>
                    <a:pt x="27" y="155"/>
                  </a:lnTo>
                  <a:lnTo>
                    <a:pt x="7" y="149"/>
                  </a:lnTo>
                  <a:lnTo>
                    <a:pt x="0" y="133"/>
                  </a:lnTo>
                  <a:lnTo>
                    <a:pt x="2" y="115"/>
                  </a:lnTo>
                  <a:lnTo>
                    <a:pt x="15" y="104"/>
                  </a:lnTo>
                  <a:lnTo>
                    <a:pt x="60" y="103"/>
                  </a:lnTo>
                  <a:lnTo>
                    <a:pt x="97" y="108"/>
                  </a:lnTo>
                  <a:lnTo>
                    <a:pt x="104" y="98"/>
                  </a:lnTo>
                  <a:lnTo>
                    <a:pt x="92" y="79"/>
                  </a:lnTo>
                  <a:lnTo>
                    <a:pt x="66" y="64"/>
                  </a:lnTo>
                  <a:lnTo>
                    <a:pt x="31" y="37"/>
                  </a:lnTo>
                  <a:lnTo>
                    <a:pt x="27" y="15"/>
                  </a:lnTo>
                  <a:lnTo>
                    <a:pt x="35" y="4"/>
                  </a:lnTo>
                  <a:lnTo>
                    <a:pt x="49" y="0"/>
                  </a:lnTo>
                  <a:lnTo>
                    <a:pt x="74" y="12"/>
                  </a:lnTo>
                  <a:lnTo>
                    <a:pt x="100" y="39"/>
                  </a:lnTo>
                  <a:lnTo>
                    <a:pt x="125" y="78"/>
                  </a:lnTo>
                  <a:lnTo>
                    <a:pt x="139" y="83"/>
                  </a:lnTo>
                  <a:lnTo>
                    <a:pt x="155" y="75"/>
                  </a:lnTo>
                  <a:lnTo>
                    <a:pt x="183" y="54"/>
                  </a:lnTo>
                  <a:lnTo>
                    <a:pt x="202" y="22"/>
                  </a:lnTo>
                  <a:lnTo>
                    <a:pt x="221" y="13"/>
                  </a:lnTo>
                  <a:lnTo>
                    <a:pt x="236" y="20"/>
                  </a:lnTo>
                  <a:lnTo>
                    <a:pt x="240" y="45"/>
                  </a:lnTo>
                  <a:lnTo>
                    <a:pt x="230" y="64"/>
                  </a:lnTo>
                  <a:lnTo>
                    <a:pt x="207" y="78"/>
                  </a:lnTo>
                  <a:lnTo>
                    <a:pt x="172" y="95"/>
                  </a:lnTo>
                  <a:lnTo>
                    <a:pt x="166" y="108"/>
                  </a:lnTo>
                  <a:lnTo>
                    <a:pt x="166" y="118"/>
                  </a:lnTo>
                  <a:lnTo>
                    <a:pt x="169" y="123"/>
                  </a:lnTo>
                  <a:lnTo>
                    <a:pt x="174" y="125"/>
                  </a:lnTo>
                  <a:lnTo>
                    <a:pt x="181" y="133"/>
                  </a:lnTo>
                  <a:lnTo>
                    <a:pt x="210" y="162"/>
                  </a:lnTo>
                  <a:lnTo>
                    <a:pt x="237" y="198"/>
                  </a:lnTo>
                  <a:lnTo>
                    <a:pt x="267" y="248"/>
                  </a:lnTo>
                  <a:lnTo>
                    <a:pt x="295" y="301"/>
                  </a:lnTo>
                  <a:lnTo>
                    <a:pt x="323" y="347"/>
                  </a:lnTo>
                  <a:lnTo>
                    <a:pt x="345" y="362"/>
                  </a:lnTo>
                  <a:lnTo>
                    <a:pt x="394" y="384"/>
                  </a:lnTo>
                  <a:lnTo>
                    <a:pt x="421" y="388"/>
                  </a:lnTo>
                  <a:lnTo>
                    <a:pt x="445" y="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6" name="Freeform 45"/>
            <p:cNvSpPr>
              <a:spLocks/>
            </p:cNvSpPr>
            <p:nvPr/>
          </p:nvSpPr>
          <p:spPr bwMode="auto">
            <a:xfrm>
              <a:off x="2263" y="1290"/>
              <a:ext cx="156" cy="169"/>
            </a:xfrm>
            <a:custGeom>
              <a:avLst/>
              <a:gdLst>
                <a:gd name="T0" fmla="*/ 1 w 311"/>
                <a:gd name="T1" fmla="*/ 1 h 337"/>
                <a:gd name="T2" fmla="*/ 1 w 311"/>
                <a:gd name="T3" fmla="*/ 1 h 337"/>
                <a:gd name="T4" fmla="*/ 1 w 311"/>
                <a:gd name="T5" fmla="*/ 1 h 337"/>
                <a:gd name="T6" fmla="*/ 1 w 311"/>
                <a:gd name="T7" fmla="*/ 1 h 337"/>
                <a:gd name="T8" fmla="*/ 1 w 311"/>
                <a:gd name="T9" fmla="*/ 1 h 337"/>
                <a:gd name="T10" fmla="*/ 1 w 311"/>
                <a:gd name="T11" fmla="*/ 1 h 337"/>
                <a:gd name="T12" fmla="*/ 1 w 311"/>
                <a:gd name="T13" fmla="*/ 0 h 337"/>
                <a:gd name="T14" fmla="*/ 1 w 311"/>
                <a:gd name="T15" fmla="*/ 1 h 337"/>
                <a:gd name="T16" fmla="*/ 1 w 311"/>
                <a:gd name="T17" fmla="*/ 1 h 337"/>
                <a:gd name="T18" fmla="*/ 1 w 311"/>
                <a:gd name="T19" fmla="*/ 1 h 337"/>
                <a:gd name="T20" fmla="*/ 1 w 311"/>
                <a:gd name="T21" fmla="*/ 1 h 337"/>
                <a:gd name="T22" fmla="*/ 1 w 311"/>
                <a:gd name="T23" fmla="*/ 1 h 337"/>
                <a:gd name="T24" fmla="*/ 1 w 311"/>
                <a:gd name="T25" fmla="*/ 1 h 337"/>
                <a:gd name="T26" fmla="*/ 1 w 311"/>
                <a:gd name="T27" fmla="*/ 1 h 337"/>
                <a:gd name="T28" fmla="*/ 1 w 311"/>
                <a:gd name="T29" fmla="*/ 1 h 337"/>
                <a:gd name="T30" fmla="*/ 1 w 311"/>
                <a:gd name="T31" fmla="*/ 1 h 337"/>
                <a:gd name="T32" fmla="*/ 1 w 311"/>
                <a:gd name="T33" fmla="*/ 1 h 337"/>
                <a:gd name="T34" fmla="*/ 1 w 311"/>
                <a:gd name="T35" fmla="*/ 1 h 337"/>
                <a:gd name="T36" fmla="*/ 1 w 311"/>
                <a:gd name="T37" fmla="*/ 1 h 337"/>
                <a:gd name="T38" fmla="*/ 1 w 311"/>
                <a:gd name="T39" fmla="*/ 1 h 337"/>
                <a:gd name="T40" fmla="*/ 1 w 311"/>
                <a:gd name="T41" fmla="*/ 1 h 337"/>
                <a:gd name="T42" fmla="*/ 1 w 311"/>
                <a:gd name="T43" fmla="*/ 1 h 337"/>
                <a:gd name="T44" fmla="*/ 1 w 311"/>
                <a:gd name="T45" fmla="*/ 1 h 337"/>
                <a:gd name="T46" fmla="*/ 1 w 311"/>
                <a:gd name="T47" fmla="*/ 1 h 337"/>
                <a:gd name="T48" fmla="*/ 1 w 311"/>
                <a:gd name="T49" fmla="*/ 1 h 337"/>
                <a:gd name="T50" fmla="*/ 1 w 311"/>
                <a:gd name="T51" fmla="*/ 1 h 337"/>
                <a:gd name="T52" fmla="*/ 1 w 311"/>
                <a:gd name="T53" fmla="*/ 1 h 337"/>
                <a:gd name="T54" fmla="*/ 1 w 311"/>
                <a:gd name="T55" fmla="*/ 1 h 337"/>
                <a:gd name="T56" fmla="*/ 1 w 311"/>
                <a:gd name="T57" fmla="*/ 1 h 337"/>
                <a:gd name="T58" fmla="*/ 1 w 311"/>
                <a:gd name="T59" fmla="*/ 1 h 337"/>
                <a:gd name="T60" fmla="*/ 0 w 311"/>
                <a:gd name="T61" fmla="*/ 1 h 337"/>
                <a:gd name="T62" fmla="*/ 1 w 311"/>
                <a:gd name="T63" fmla="*/ 1 h 337"/>
                <a:gd name="T64" fmla="*/ 1 w 311"/>
                <a:gd name="T65" fmla="*/ 1 h 337"/>
                <a:gd name="T66" fmla="*/ 1 w 311"/>
                <a:gd name="T67" fmla="*/ 1 h 337"/>
                <a:gd name="T68" fmla="*/ 1 w 311"/>
                <a:gd name="T69" fmla="*/ 1 h 337"/>
                <a:gd name="T70" fmla="*/ 1 w 311"/>
                <a:gd name="T71" fmla="*/ 1 h 3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1"/>
                <a:gd name="T109" fmla="*/ 0 h 337"/>
                <a:gd name="T110" fmla="*/ 311 w 311"/>
                <a:gd name="T111" fmla="*/ 337 h 3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1" h="337">
                  <a:moveTo>
                    <a:pt x="104" y="193"/>
                  </a:moveTo>
                  <a:lnTo>
                    <a:pt x="111" y="140"/>
                  </a:lnTo>
                  <a:lnTo>
                    <a:pt x="128" y="93"/>
                  </a:lnTo>
                  <a:lnTo>
                    <a:pt x="152" y="54"/>
                  </a:lnTo>
                  <a:lnTo>
                    <a:pt x="180" y="25"/>
                  </a:lnTo>
                  <a:lnTo>
                    <a:pt x="216" y="8"/>
                  </a:lnTo>
                  <a:lnTo>
                    <a:pt x="241" y="0"/>
                  </a:lnTo>
                  <a:lnTo>
                    <a:pt x="266" y="9"/>
                  </a:lnTo>
                  <a:lnTo>
                    <a:pt x="283" y="22"/>
                  </a:lnTo>
                  <a:lnTo>
                    <a:pt x="296" y="53"/>
                  </a:lnTo>
                  <a:lnTo>
                    <a:pt x="305" y="96"/>
                  </a:lnTo>
                  <a:lnTo>
                    <a:pt x="311" y="143"/>
                  </a:lnTo>
                  <a:lnTo>
                    <a:pt x="310" y="179"/>
                  </a:lnTo>
                  <a:lnTo>
                    <a:pt x="301" y="215"/>
                  </a:lnTo>
                  <a:lnTo>
                    <a:pt x="288" y="252"/>
                  </a:lnTo>
                  <a:lnTo>
                    <a:pt x="271" y="284"/>
                  </a:lnTo>
                  <a:lnTo>
                    <a:pt x="254" y="307"/>
                  </a:lnTo>
                  <a:lnTo>
                    <a:pt x="228" y="327"/>
                  </a:lnTo>
                  <a:lnTo>
                    <a:pt x="204" y="334"/>
                  </a:lnTo>
                  <a:lnTo>
                    <a:pt x="185" y="337"/>
                  </a:lnTo>
                  <a:lnTo>
                    <a:pt x="161" y="331"/>
                  </a:lnTo>
                  <a:lnTo>
                    <a:pt x="140" y="313"/>
                  </a:lnTo>
                  <a:lnTo>
                    <a:pt x="127" y="287"/>
                  </a:lnTo>
                  <a:lnTo>
                    <a:pt x="114" y="263"/>
                  </a:lnTo>
                  <a:lnTo>
                    <a:pt x="107" y="244"/>
                  </a:lnTo>
                  <a:lnTo>
                    <a:pt x="104" y="230"/>
                  </a:lnTo>
                  <a:lnTo>
                    <a:pt x="64" y="251"/>
                  </a:lnTo>
                  <a:lnTo>
                    <a:pt x="39" y="273"/>
                  </a:lnTo>
                  <a:lnTo>
                    <a:pt x="20" y="274"/>
                  </a:lnTo>
                  <a:lnTo>
                    <a:pt x="6" y="262"/>
                  </a:lnTo>
                  <a:lnTo>
                    <a:pt x="0" y="244"/>
                  </a:lnTo>
                  <a:lnTo>
                    <a:pt x="10" y="228"/>
                  </a:lnTo>
                  <a:lnTo>
                    <a:pt x="25" y="214"/>
                  </a:lnTo>
                  <a:lnTo>
                    <a:pt x="54" y="206"/>
                  </a:lnTo>
                  <a:lnTo>
                    <a:pt x="80" y="199"/>
                  </a:lnTo>
                  <a:lnTo>
                    <a:pt x="104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7" name="Freeform 46"/>
            <p:cNvSpPr>
              <a:spLocks/>
            </p:cNvSpPr>
            <p:nvPr/>
          </p:nvSpPr>
          <p:spPr bwMode="auto">
            <a:xfrm>
              <a:off x="2402" y="1152"/>
              <a:ext cx="30" cy="78"/>
            </a:xfrm>
            <a:custGeom>
              <a:avLst/>
              <a:gdLst>
                <a:gd name="T0" fmla="*/ 0 w 60"/>
                <a:gd name="T1" fmla="*/ 0 h 157"/>
                <a:gd name="T2" fmla="*/ 1 w 60"/>
                <a:gd name="T3" fmla="*/ 0 h 157"/>
                <a:gd name="T4" fmla="*/ 1 w 60"/>
                <a:gd name="T5" fmla="*/ 0 h 157"/>
                <a:gd name="T6" fmla="*/ 0 w 60"/>
                <a:gd name="T7" fmla="*/ 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57"/>
                <a:gd name="T14" fmla="*/ 60 w 60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57">
                  <a:moveTo>
                    <a:pt x="0" y="157"/>
                  </a:moveTo>
                  <a:lnTo>
                    <a:pt x="4" y="0"/>
                  </a:lnTo>
                  <a:lnTo>
                    <a:pt x="60" y="1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8" name="Freeform 47"/>
            <p:cNvSpPr>
              <a:spLocks/>
            </p:cNvSpPr>
            <p:nvPr/>
          </p:nvSpPr>
          <p:spPr bwMode="auto">
            <a:xfrm>
              <a:off x="2453" y="1261"/>
              <a:ext cx="69" cy="37"/>
            </a:xfrm>
            <a:custGeom>
              <a:avLst/>
              <a:gdLst>
                <a:gd name="T0" fmla="*/ 0 w 137"/>
                <a:gd name="T1" fmla="*/ 0 h 75"/>
                <a:gd name="T2" fmla="*/ 1 w 137"/>
                <a:gd name="T3" fmla="*/ 0 h 75"/>
                <a:gd name="T4" fmla="*/ 1 w 137"/>
                <a:gd name="T5" fmla="*/ 0 h 75"/>
                <a:gd name="T6" fmla="*/ 0 w 137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75"/>
                <a:gd name="T14" fmla="*/ 137 w 137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75">
                  <a:moveTo>
                    <a:pt x="0" y="58"/>
                  </a:moveTo>
                  <a:lnTo>
                    <a:pt x="117" y="0"/>
                  </a:lnTo>
                  <a:lnTo>
                    <a:pt x="137" y="75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9" name="Freeform 48"/>
            <p:cNvSpPr>
              <a:spLocks/>
            </p:cNvSpPr>
            <p:nvPr/>
          </p:nvSpPr>
          <p:spPr bwMode="auto">
            <a:xfrm>
              <a:off x="2457" y="1376"/>
              <a:ext cx="59" cy="47"/>
            </a:xfrm>
            <a:custGeom>
              <a:avLst/>
              <a:gdLst>
                <a:gd name="T0" fmla="*/ 0 w 119"/>
                <a:gd name="T1" fmla="*/ 0 h 95"/>
                <a:gd name="T2" fmla="*/ 0 w 119"/>
                <a:gd name="T3" fmla="*/ 0 h 95"/>
                <a:gd name="T4" fmla="*/ 0 w 119"/>
                <a:gd name="T5" fmla="*/ 0 h 95"/>
                <a:gd name="T6" fmla="*/ 0 w 119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95"/>
                <a:gd name="T14" fmla="*/ 119 w 119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95">
                  <a:moveTo>
                    <a:pt x="0" y="0"/>
                  </a:moveTo>
                  <a:lnTo>
                    <a:pt x="119" y="41"/>
                  </a:lnTo>
                  <a:lnTo>
                    <a:pt x="95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0" name="Freeform 49"/>
            <p:cNvSpPr>
              <a:spLocks/>
            </p:cNvSpPr>
            <p:nvPr/>
          </p:nvSpPr>
          <p:spPr bwMode="auto">
            <a:xfrm>
              <a:off x="2269" y="1197"/>
              <a:ext cx="47" cy="70"/>
            </a:xfrm>
            <a:custGeom>
              <a:avLst/>
              <a:gdLst>
                <a:gd name="T0" fmla="*/ 0 w 95"/>
                <a:gd name="T1" fmla="*/ 0 h 141"/>
                <a:gd name="T2" fmla="*/ 0 w 95"/>
                <a:gd name="T3" fmla="*/ 0 h 141"/>
                <a:gd name="T4" fmla="*/ 0 w 95"/>
                <a:gd name="T5" fmla="*/ 0 h 141"/>
                <a:gd name="T6" fmla="*/ 0 w 95"/>
                <a:gd name="T7" fmla="*/ 0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41"/>
                <a:gd name="T14" fmla="*/ 95 w 95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41">
                  <a:moveTo>
                    <a:pt x="95" y="141"/>
                  </a:moveTo>
                  <a:lnTo>
                    <a:pt x="46" y="0"/>
                  </a:lnTo>
                  <a:lnTo>
                    <a:pt x="0" y="35"/>
                  </a:lnTo>
                  <a:lnTo>
                    <a:pt x="95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1" name="Freeform 50"/>
            <p:cNvSpPr>
              <a:spLocks/>
            </p:cNvSpPr>
            <p:nvPr/>
          </p:nvSpPr>
          <p:spPr bwMode="auto">
            <a:xfrm>
              <a:off x="2241" y="1482"/>
              <a:ext cx="157" cy="315"/>
            </a:xfrm>
            <a:custGeom>
              <a:avLst/>
              <a:gdLst>
                <a:gd name="T0" fmla="*/ 1 w 313"/>
                <a:gd name="T1" fmla="*/ 1 h 630"/>
                <a:gd name="T2" fmla="*/ 1 w 313"/>
                <a:gd name="T3" fmla="*/ 1 h 630"/>
                <a:gd name="T4" fmla="*/ 1 w 313"/>
                <a:gd name="T5" fmla="*/ 1 h 630"/>
                <a:gd name="T6" fmla="*/ 1 w 313"/>
                <a:gd name="T7" fmla="*/ 0 h 630"/>
                <a:gd name="T8" fmla="*/ 1 w 313"/>
                <a:gd name="T9" fmla="*/ 0 h 630"/>
                <a:gd name="T10" fmla="*/ 1 w 313"/>
                <a:gd name="T11" fmla="*/ 1 h 630"/>
                <a:gd name="T12" fmla="*/ 1 w 313"/>
                <a:gd name="T13" fmla="*/ 1 h 630"/>
                <a:gd name="T14" fmla="*/ 1 w 313"/>
                <a:gd name="T15" fmla="*/ 1 h 630"/>
                <a:gd name="T16" fmla="*/ 1 w 313"/>
                <a:gd name="T17" fmla="*/ 1 h 630"/>
                <a:gd name="T18" fmla="*/ 1 w 313"/>
                <a:gd name="T19" fmla="*/ 1 h 630"/>
                <a:gd name="T20" fmla="*/ 1 w 313"/>
                <a:gd name="T21" fmla="*/ 1 h 630"/>
                <a:gd name="T22" fmla="*/ 1 w 313"/>
                <a:gd name="T23" fmla="*/ 1 h 630"/>
                <a:gd name="T24" fmla="*/ 1 w 313"/>
                <a:gd name="T25" fmla="*/ 1 h 630"/>
                <a:gd name="T26" fmla="*/ 1 w 313"/>
                <a:gd name="T27" fmla="*/ 1 h 630"/>
                <a:gd name="T28" fmla="*/ 1 w 313"/>
                <a:gd name="T29" fmla="*/ 1 h 630"/>
                <a:gd name="T30" fmla="*/ 1 w 313"/>
                <a:gd name="T31" fmla="*/ 1 h 630"/>
                <a:gd name="T32" fmla="*/ 1 w 313"/>
                <a:gd name="T33" fmla="*/ 1 h 630"/>
                <a:gd name="T34" fmla="*/ 1 w 313"/>
                <a:gd name="T35" fmla="*/ 1 h 630"/>
                <a:gd name="T36" fmla="*/ 1 w 313"/>
                <a:gd name="T37" fmla="*/ 1 h 630"/>
                <a:gd name="T38" fmla="*/ 1 w 313"/>
                <a:gd name="T39" fmla="*/ 1 h 630"/>
                <a:gd name="T40" fmla="*/ 1 w 313"/>
                <a:gd name="T41" fmla="*/ 1 h 630"/>
                <a:gd name="T42" fmla="*/ 1 w 313"/>
                <a:gd name="T43" fmla="*/ 1 h 630"/>
                <a:gd name="T44" fmla="*/ 1 w 313"/>
                <a:gd name="T45" fmla="*/ 1 h 630"/>
                <a:gd name="T46" fmla="*/ 1 w 313"/>
                <a:gd name="T47" fmla="*/ 1 h 630"/>
                <a:gd name="T48" fmla="*/ 1 w 313"/>
                <a:gd name="T49" fmla="*/ 1 h 630"/>
                <a:gd name="T50" fmla="*/ 1 w 313"/>
                <a:gd name="T51" fmla="*/ 1 h 630"/>
                <a:gd name="T52" fmla="*/ 1 w 313"/>
                <a:gd name="T53" fmla="*/ 1 h 630"/>
                <a:gd name="T54" fmla="*/ 1 w 313"/>
                <a:gd name="T55" fmla="*/ 1 h 630"/>
                <a:gd name="T56" fmla="*/ 1 w 313"/>
                <a:gd name="T57" fmla="*/ 1 h 630"/>
                <a:gd name="T58" fmla="*/ 1 w 313"/>
                <a:gd name="T59" fmla="*/ 1 h 630"/>
                <a:gd name="T60" fmla="*/ 1 w 313"/>
                <a:gd name="T61" fmla="*/ 1 h 630"/>
                <a:gd name="T62" fmla="*/ 1 w 313"/>
                <a:gd name="T63" fmla="*/ 1 h 630"/>
                <a:gd name="T64" fmla="*/ 1 w 313"/>
                <a:gd name="T65" fmla="*/ 1 h 630"/>
                <a:gd name="T66" fmla="*/ 1 w 313"/>
                <a:gd name="T67" fmla="*/ 1 h 630"/>
                <a:gd name="T68" fmla="*/ 1 w 313"/>
                <a:gd name="T69" fmla="*/ 1 h 630"/>
                <a:gd name="T70" fmla="*/ 1 w 313"/>
                <a:gd name="T71" fmla="*/ 1 h 630"/>
                <a:gd name="T72" fmla="*/ 1 w 313"/>
                <a:gd name="T73" fmla="*/ 1 h 630"/>
                <a:gd name="T74" fmla="*/ 1 w 313"/>
                <a:gd name="T75" fmla="*/ 1 h 630"/>
                <a:gd name="T76" fmla="*/ 1 w 313"/>
                <a:gd name="T77" fmla="*/ 1 h 630"/>
                <a:gd name="T78" fmla="*/ 0 w 313"/>
                <a:gd name="T79" fmla="*/ 1 h 630"/>
                <a:gd name="T80" fmla="*/ 1 w 313"/>
                <a:gd name="T81" fmla="*/ 1 h 630"/>
                <a:gd name="T82" fmla="*/ 1 w 313"/>
                <a:gd name="T83" fmla="*/ 1 h 630"/>
                <a:gd name="T84" fmla="*/ 1 w 313"/>
                <a:gd name="T85" fmla="*/ 1 h 630"/>
                <a:gd name="T86" fmla="*/ 1 w 313"/>
                <a:gd name="T87" fmla="*/ 1 h 630"/>
                <a:gd name="T88" fmla="*/ 1 w 313"/>
                <a:gd name="T89" fmla="*/ 1 h 630"/>
                <a:gd name="T90" fmla="*/ 1 w 313"/>
                <a:gd name="T91" fmla="*/ 1 h 630"/>
                <a:gd name="T92" fmla="*/ 1 w 313"/>
                <a:gd name="T93" fmla="*/ 1 h 630"/>
                <a:gd name="T94" fmla="*/ 1 w 313"/>
                <a:gd name="T95" fmla="*/ 1 h 6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3"/>
                <a:gd name="T145" fmla="*/ 0 h 630"/>
                <a:gd name="T146" fmla="*/ 313 w 313"/>
                <a:gd name="T147" fmla="*/ 630 h 6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3" h="630">
                  <a:moveTo>
                    <a:pt x="99" y="53"/>
                  </a:moveTo>
                  <a:lnTo>
                    <a:pt x="131" y="19"/>
                  </a:lnTo>
                  <a:lnTo>
                    <a:pt x="164" y="5"/>
                  </a:lnTo>
                  <a:lnTo>
                    <a:pt x="190" y="0"/>
                  </a:lnTo>
                  <a:lnTo>
                    <a:pt x="226" y="0"/>
                  </a:lnTo>
                  <a:lnTo>
                    <a:pt x="251" y="3"/>
                  </a:lnTo>
                  <a:lnTo>
                    <a:pt x="273" y="20"/>
                  </a:lnTo>
                  <a:lnTo>
                    <a:pt x="291" y="37"/>
                  </a:lnTo>
                  <a:lnTo>
                    <a:pt x="304" y="66"/>
                  </a:lnTo>
                  <a:lnTo>
                    <a:pt x="308" y="93"/>
                  </a:lnTo>
                  <a:lnTo>
                    <a:pt x="307" y="127"/>
                  </a:lnTo>
                  <a:lnTo>
                    <a:pt x="299" y="157"/>
                  </a:lnTo>
                  <a:lnTo>
                    <a:pt x="282" y="185"/>
                  </a:lnTo>
                  <a:lnTo>
                    <a:pt x="261" y="223"/>
                  </a:lnTo>
                  <a:lnTo>
                    <a:pt x="252" y="250"/>
                  </a:lnTo>
                  <a:lnTo>
                    <a:pt x="247" y="276"/>
                  </a:lnTo>
                  <a:lnTo>
                    <a:pt x="247" y="306"/>
                  </a:lnTo>
                  <a:lnTo>
                    <a:pt x="256" y="332"/>
                  </a:lnTo>
                  <a:lnTo>
                    <a:pt x="268" y="348"/>
                  </a:lnTo>
                  <a:lnTo>
                    <a:pt x="291" y="382"/>
                  </a:lnTo>
                  <a:lnTo>
                    <a:pt x="302" y="411"/>
                  </a:lnTo>
                  <a:lnTo>
                    <a:pt x="310" y="447"/>
                  </a:lnTo>
                  <a:lnTo>
                    <a:pt x="313" y="481"/>
                  </a:lnTo>
                  <a:lnTo>
                    <a:pt x="305" y="522"/>
                  </a:lnTo>
                  <a:lnTo>
                    <a:pt x="295" y="548"/>
                  </a:lnTo>
                  <a:lnTo>
                    <a:pt x="280" y="572"/>
                  </a:lnTo>
                  <a:lnTo>
                    <a:pt x="262" y="591"/>
                  </a:lnTo>
                  <a:lnTo>
                    <a:pt x="239" y="610"/>
                  </a:lnTo>
                  <a:lnTo>
                    <a:pt x="213" y="621"/>
                  </a:lnTo>
                  <a:lnTo>
                    <a:pt x="180" y="628"/>
                  </a:lnTo>
                  <a:lnTo>
                    <a:pt x="140" y="630"/>
                  </a:lnTo>
                  <a:lnTo>
                    <a:pt x="111" y="626"/>
                  </a:lnTo>
                  <a:lnTo>
                    <a:pt x="76" y="617"/>
                  </a:lnTo>
                  <a:lnTo>
                    <a:pt x="47" y="601"/>
                  </a:lnTo>
                  <a:lnTo>
                    <a:pt x="31" y="588"/>
                  </a:lnTo>
                  <a:lnTo>
                    <a:pt x="22" y="568"/>
                  </a:lnTo>
                  <a:lnTo>
                    <a:pt x="13" y="548"/>
                  </a:lnTo>
                  <a:lnTo>
                    <a:pt x="7" y="519"/>
                  </a:lnTo>
                  <a:lnTo>
                    <a:pt x="1" y="481"/>
                  </a:lnTo>
                  <a:lnTo>
                    <a:pt x="0" y="417"/>
                  </a:lnTo>
                  <a:lnTo>
                    <a:pt x="2" y="372"/>
                  </a:lnTo>
                  <a:lnTo>
                    <a:pt x="8" y="324"/>
                  </a:lnTo>
                  <a:lnTo>
                    <a:pt x="17" y="281"/>
                  </a:lnTo>
                  <a:lnTo>
                    <a:pt x="28" y="232"/>
                  </a:lnTo>
                  <a:lnTo>
                    <a:pt x="40" y="183"/>
                  </a:lnTo>
                  <a:lnTo>
                    <a:pt x="58" y="135"/>
                  </a:lnTo>
                  <a:lnTo>
                    <a:pt x="74" y="93"/>
                  </a:lnTo>
                  <a:lnTo>
                    <a:pt x="99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8389" name="Rectangle 53"/>
          <p:cNvSpPr>
            <a:spLocks noChangeArrowheads="1"/>
          </p:cNvSpPr>
          <p:nvPr/>
        </p:nvSpPr>
        <p:spPr bwMode="auto">
          <a:xfrm>
            <a:off x="374650" y="2811463"/>
            <a:ext cx="4087813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caused by high-pressure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air, NOT roaring engine </a:t>
            </a: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465388" y="3754438"/>
            <a:ext cx="2595562" cy="1463675"/>
            <a:chOff x="1553" y="2365"/>
            <a:chExt cx="1635" cy="922"/>
          </a:xfrm>
        </p:grpSpPr>
        <p:sp>
          <p:nvSpPr>
            <p:cNvPr id="44050" name="Line 52"/>
            <p:cNvSpPr>
              <a:spLocks noChangeShapeType="1"/>
            </p:cNvSpPr>
            <p:nvPr/>
          </p:nvSpPr>
          <p:spPr bwMode="auto">
            <a:xfrm>
              <a:off x="1651" y="2685"/>
              <a:ext cx="1537" cy="60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1" name="Line 57"/>
            <p:cNvSpPr>
              <a:spLocks noChangeShapeType="1"/>
            </p:cNvSpPr>
            <p:nvPr/>
          </p:nvSpPr>
          <p:spPr bwMode="auto">
            <a:xfrm flipH="1" flipV="1">
              <a:off x="1553" y="2365"/>
              <a:ext cx="101" cy="32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8394" name="Text Box 58"/>
          <p:cNvSpPr txBox="1">
            <a:spLocks noChangeArrowheads="1"/>
          </p:cNvSpPr>
          <p:nvPr/>
        </p:nvSpPr>
        <p:spPr bwMode="auto">
          <a:xfrm>
            <a:off x="444500" y="4949825"/>
            <a:ext cx="2640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cracking bullets</a:t>
            </a:r>
          </a:p>
        </p:txBody>
      </p:sp>
      <p:sp>
        <p:nvSpPr>
          <p:cNvPr id="398395" name="Text Box 59"/>
          <p:cNvSpPr txBox="1">
            <a:spLocks noChangeArrowheads="1"/>
          </p:cNvSpPr>
          <p:nvPr/>
        </p:nvSpPr>
        <p:spPr bwMode="auto">
          <a:xfrm>
            <a:off x="444500" y="4486275"/>
            <a:ext cx="2838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lion tamer’s whip</a:t>
            </a:r>
          </a:p>
        </p:txBody>
      </p:sp>
      <p:sp>
        <p:nvSpPr>
          <p:cNvPr id="398396" name="Text Box 60"/>
          <p:cNvSpPr txBox="1">
            <a:spLocks noChangeArrowheads="1"/>
          </p:cNvSpPr>
          <p:nvPr/>
        </p:nvSpPr>
        <p:spPr bwMode="auto">
          <a:xfrm>
            <a:off x="444500" y="5410200"/>
            <a:ext cx="1866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i="1">
                <a:solidFill>
                  <a:srgbClr val="000000"/>
                </a:solidFill>
              </a:rPr>
              <a:t>The Matrix</a:t>
            </a:r>
          </a:p>
        </p:txBody>
      </p:sp>
    </p:spTree>
    <p:extLst>
      <p:ext uri="{BB962C8B-B14F-4D97-AF65-F5344CB8AC3E}">
        <p14:creationId xmlns:p14="http://schemas.microsoft.com/office/powerpoint/2010/main" val="87908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8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7" grpId="0"/>
      <p:bldP spid="398389" grpId="0"/>
      <p:bldP spid="398394" grpId="0"/>
      <p:bldP spid="398395" grpId="0"/>
      <p:bldP spid="39839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ntradayfun.com/wp-content/uploads/2011/01/sonic_boom_Blue_Ang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90500"/>
            <a:ext cx="444341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http://www.click4information.net/wp-content/uploads/2010/08/sonic-b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3467100"/>
            <a:ext cx="441325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http://4.bp.blogspot.com/_xJRQ2fueXbY/TGuDboHc6HI/AAAAAAAAC_w/JGcYcRrqjw0/s400/sonic-b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663" y="204788"/>
            <a:ext cx="42084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 descr="http://www.worldculturepictorial.com/images/content_2/concorde_sonic-boo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425" y="3473450"/>
            <a:ext cx="419258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 bwMode="auto">
          <a:xfrm>
            <a:off x="-1751" y="6645019"/>
            <a:ext cx="218364" cy="188244"/>
          </a:xfrm>
          <a:prstGeom prst="triangle">
            <a:avLst/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9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2933389" y="1420020"/>
            <a:ext cx="1792287" cy="12176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5" name="Picture 18" descr="http://www.dimensionsguide.com/wp-content/uploads/2010/02/Grand-Pi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0" y="177800"/>
            <a:ext cx="29813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6497638" y="4367213"/>
            <a:ext cx="2165350" cy="54927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3031814" y="1513682"/>
            <a:ext cx="1611312" cy="10429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6059488" y="4398963"/>
            <a:ext cx="2543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0.024 W/m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86057" name="Rectangle 9"/>
          <p:cNvSpPr>
            <a:spLocks noChangeArrowheads="1"/>
          </p:cNvSpPr>
          <p:nvPr/>
        </p:nvSpPr>
        <p:spPr bwMode="auto">
          <a:xfrm>
            <a:off x="506413" y="2901950"/>
            <a:ext cx="6794500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If a piano’s power output is 0.302 W,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find the sound intensity at a distance of… </a:t>
            </a:r>
          </a:p>
        </p:txBody>
      </p:sp>
      <p:sp>
        <p:nvSpPr>
          <p:cNvPr id="386060" name="Rectangle 12"/>
          <p:cNvSpPr>
            <a:spLocks noChangeArrowheads="1"/>
          </p:cNvSpPr>
          <p:nvPr/>
        </p:nvSpPr>
        <p:spPr bwMode="auto">
          <a:xfrm>
            <a:off x="498475" y="3886200"/>
            <a:ext cx="19621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A. …1.0 m </a:t>
            </a:r>
          </a:p>
        </p:txBody>
      </p:sp>
      <p:sp>
        <p:nvSpPr>
          <p:cNvPr id="386061" name="Rectangle 13"/>
          <p:cNvSpPr>
            <a:spLocks noChangeArrowheads="1"/>
          </p:cNvSpPr>
          <p:nvPr/>
        </p:nvSpPr>
        <p:spPr bwMode="auto">
          <a:xfrm>
            <a:off x="484188" y="5137150"/>
            <a:ext cx="19621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B. …2.0 m </a:t>
            </a:r>
          </a:p>
        </p:txBody>
      </p:sp>
      <p:graphicFrame>
        <p:nvGraphicFramePr>
          <p:cNvPr id="386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26456"/>
              </p:ext>
            </p:extLst>
          </p:nvPr>
        </p:nvGraphicFramePr>
        <p:xfrm>
          <a:off x="3235014" y="1602582"/>
          <a:ext cx="1362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9" name="Equation" r:id="rId4" imgW="1358640" imgH="838080" progId="Equation.3">
                  <p:embed/>
                </p:oleObj>
              </mc:Choice>
              <mc:Fallback>
                <p:oleObj name="Equation" r:id="rId4" imgW="13586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014" y="1602582"/>
                        <a:ext cx="13620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01946"/>
              </p:ext>
            </p:extLst>
          </p:nvPr>
        </p:nvGraphicFramePr>
        <p:xfrm>
          <a:off x="2597150" y="4203700"/>
          <a:ext cx="12557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0" name="Equation" r:id="rId6" imgW="1257120" imgH="838080" progId="Equation.3">
                  <p:embed/>
                </p:oleObj>
              </mc:Choice>
              <mc:Fallback>
                <p:oleObj name="Equation" r:id="rId6" imgW="12571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4203700"/>
                        <a:ext cx="125571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6" name="Object 18"/>
          <p:cNvGraphicFramePr>
            <a:graphicFrameLocks noChangeAspect="1"/>
          </p:cNvGraphicFramePr>
          <p:nvPr/>
        </p:nvGraphicFramePr>
        <p:xfrm>
          <a:off x="3951288" y="4203700"/>
          <a:ext cx="208121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1" name="Equation" r:id="rId8" imgW="2082600" imgH="914400" progId="Equation.3">
                  <p:embed/>
                </p:oleObj>
              </mc:Choice>
              <mc:Fallback>
                <p:oleObj name="Equation" r:id="rId8" imgW="2082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4203700"/>
                        <a:ext cx="2081212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68" name="Rectangle 20"/>
          <p:cNvSpPr>
            <a:spLocks noChangeArrowheads="1"/>
          </p:cNvSpPr>
          <p:nvPr/>
        </p:nvSpPr>
        <p:spPr bwMode="auto">
          <a:xfrm>
            <a:off x="6492875" y="5805488"/>
            <a:ext cx="2339975" cy="54927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6069" name="Text Box 21"/>
          <p:cNvSpPr txBox="1">
            <a:spLocks noChangeArrowheads="1"/>
          </p:cNvSpPr>
          <p:nvPr/>
        </p:nvSpPr>
        <p:spPr bwMode="auto">
          <a:xfrm>
            <a:off x="6054725" y="5837238"/>
            <a:ext cx="2741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0.0060 W/m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386071" name="Object 23"/>
          <p:cNvGraphicFramePr>
            <a:graphicFrameLocks noChangeAspect="1"/>
          </p:cNvGraphicFramePr>
          <p:nvPr/>
        </p:nvGraphicFramePr>
        <p:xfrm>
          <a:off x="3946525" y="5641975"/>
          <a:ext cx="20812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2" name="Equation" r:id="rId10" imgW="2082600" imgH="914400" progId="Equation.3">
                  <p:embed/>
                </p:oleObj>
              </mc:Choice>
              <mc:Fallback>
                <p:oleObj name="Equation" r:id="rId10" imgW="2082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5641975"/>
                        <a:ext cx="2081213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65721" y="1720311"/>
            <a:ext cx="1704313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Equation: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013469"/>
              </p:ext>
            </p:extLst>
          </p:nvPr>
        </p:nvGraphicFramePr>
        <p:xfrm>
          <a:off x="2597150" y="5636715"/>
          <a:ext cx="12557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3" name="Equation" r:id="rId12" imgW="1257120" imgH="838080" progId="Equation.3">
                  <p:embed/>
                </p:oleObj>
              </mc:Choice>
              <mc:Fallback>
                <p:oleObj name="Equation" r:id="rId12" imgW="12571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5636715"/>
                        <a:ext cx="125571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465263" y="426425"/>
            <a:ext cx="3256020" cy="5847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Sound Intensity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9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8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8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6054" grpId="0" animBg="1" autoUpdateAnimBg="0"/>
      <p:bldP spid="386053" grpId="0" animBg="1" autoUpdateAnimBg="0"/>
      <p:bldP spid="386050" grpId="0" autoUpdateAnimBg="0"/>
      <p:bldP spid="386057" grpId="0" autoUpdateAnimBg="0"/>
      <p:bldP spid="386060" grpId="0" autoUpdateAnimBg="0"/>
      <p:bldP spid="386061" grpId="0" autoUpdateAnimBg="0"/>
      <p:bldP spid="386068" grpId="0" animBg="1" autoUpdateAnimBg="0"/>
      <p:bldP spid="386069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6978" y="99058"/>
            <a:ext cx="2710999" cy="63709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 intensity (in this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case of sound) is the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power divided by the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area over which that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energy-per-second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is distributed. The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area through which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 power must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travel is a sphere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having the area </a:t>
            </a:r>
          </a:p>
          <a:p>
            <a:pPr algn="l"/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4</a:t>
            </a:r>
            <a:r>
              <a:rPr lang="en-US" sz="2400" b="1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r</a:t>
            </a:r>
            <a:r>
              <a:rPr lang="en-US" sz="2400" b="1" baseline="30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As the distance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from the source, say,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doubles, the radius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of the sphere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doubles…and the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intensity drops to </a:t>
            </a:r>
          </a:p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¼ of what it was. 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373" y="200165"/>
            <a:ext cx="6169245" cy="645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68038" y="300065"/>
            <a:ext cx="1611312" cy="10429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41471"/>
              </p:ext>
            </p:extLst>
          </p:nvPr>
        </p:nvGraphicFramePr>
        <p:xfrm>
          <a:off x="3071238" y="388965"/>
          <a:ext cx="1362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4" imgW="1358640" imgH="838080" progId="Equation.3">
                  <p:embed/>
                </p:oleObj>
              </mc:Choice>
              <mc:Fallback>
                <p:oleObj name="Equation" r:id="rId4" imgW="13586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238" y="388965"/>
                        <a:ext cx="13620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47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98899" y="1704755"/>
            <a:ext cx="6718506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The measured </a:t>
            </a:r>
            <a:r>
              <a:rPr lang="en-US" sz="3200" u="sng" dirty="0" smtClean="0">
                <a:solidFill>
                  <a:srgbClr val="FFFFFF"/>
                </a:solidFill>
              </a:rPr>
              <a:t>intensity</a:t>
            </a:r>
            <a:r>
              <a:rPr lang="en-US" sz="3200" dirty="0" smtClean="0">
                <a:solidFill>
                  <a:srgbClr val="FFFFFF"/>
                </a:solidFill>
              </a:rPr>
              <a:t> of a sound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depends on the power of the sound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source and the distance the source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is from the observer: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16122" y="572165"/>
            <a:ext cx="69792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srgbClr val="FFFF00"/>
                </a:solidFill>
              </a:rPr>
              <a:t>REVIEW: </a:t>
            </a:r>
            <a:r>
              <a:rPr lang="en-US" sz="4400" b="1" u="sng" dirty="0" smtClean="0">
                <a:solidFill>
                  <a:srgbClr val="FFFF00"/>
                </a:solidFill>
              </a:rPr>
              <a:t>Sound Intensity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97589" y="3766602"/>
            <a:ext cx="1611312" cy="1042988"/>
            <a:chOff x="6566585" y="3302570"/>
            <a:chExt cx="1611312" cy="104298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566585" y="3302570"/>
              <a:ext cx="1611312" cy="104298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2335356"/>
                </p:ext>
              </p:extLst>
            </p:nvPr>
          </p:nvGraphicFramePr>
          <p:xfrm>
            <a:off x="6769785" y="3391470"/>
            <a:ext cx="136207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3" name="Equation" r:id="rId3" imgW="1358640" imgH="838080" progId="Equation.3">
                    <p:embed/>
                  </p:oleObj>
                </mc:Choice>
                <mc:Fallback>
                  <p:oleObj name="Equation" r:id="rId3" imgW="1358640" imgH="838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9785" y="3391470"/>
                          <a:ext cx="1362075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002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427038" y="539750"/>
            <a:ext cx="820102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Intensity is related to </a:t>
            </a:r>
            <a:r>
              <a:rPr lang="en-US" u="sng">
                <a:solidFill>
                  <a:srgbClr val="FF0000"/>
                </a:solidFill>
              </a:rPr>
              <a:t>volume</a:t>
            </a:r>
            <a:r>
              <a:rPr lang="en-US">
                <a:solidFill>
                  <a:srgbClr val="FF0000"/>
                </a:solidFill>
              </a:rPr>
              <a:t> (or </a:t>
            </a:r>
            <a:r>
              <a:rPr lang="en-US" u="sng">
                <a:solidFill>
                  <a:srgbClr val="FF0000"/>
                </a:solidFill>
              </a:rPr>
              <a:t>relative intensity</a:t>
            </a:r>
            <a:r>
              <a:rPr lang="en-US">
                <a:solidFill>
                  <a:srgbClr val="FF0000"/>
                </a:solidFill>
              </a:rPr>
              <a:t>): </a:t>
            </a:r>
          </a:p>
        </p:txBody>
      </p:sp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973138" y="1093788"/>
            <a:ext cx="52070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</a:t>
            </a:r>
          </a:p>
        </p:txBody>
      </p:sp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971550" y="1671638"/>
            <a:ext cx="475932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measured in decibels (dB) </a:t>
            </a:r>
          </a:p>
        </p:txBody>
      </p:sp>
      <p:sp>
        <p:nvSpPr>
          <p:cNvPr id="387083" name="Rectangle 11"/>
          <p:cNvSpPr>
            <a:spLocks noChangeArrowheads="1"/>
          </p:cNvSpPr>
          <p:nvPr/>
        </p:nvSpPr>
        <p:spPr bwMode="auto">
          <a:xfrm>
            <a:off x="492125" y="2570163"/>
            <a:ext cx="4954588" cy="1800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 difference of 10 dB changes</a:t>
            </a:r>
          </a:p>
          <a:p>
            <a:r>
              <a:rPr lang="en-US">
                <a:solidFill>
                  <a:srgbClr val="FF0000"/>
                </a:solidFill>
              </a:rPr>
              <a:t>the sound intensity</a:t>
            </a:r>
          </a:p>
          <a:p>
            <a:r>
              <a:rPr lang="en-US">
                <a:solidFill>
                  <a:srgbClr val="FF0000"/>
                </a:solidFill>
              </a:rPr>
              <a:t>by a factor of 10 and</a:t>
            </a:r>
          </a:p>
          <a:p>
            <a:r>
              <a:rPr lang="en-US">
                <a:solidFill>
                  <a:srgbClr val="FF0000"/>
                </a:solidFill>
              </a:rPr>
              <a:t>the volume by a factor of 2. </a:t>
            </a:r>
          </a:p>
        </p:txBody>
      </p:sp>
      <p:sp>
        <p:nvSpPr>
          <p:cNvPr id="387086" name="Rectangle 14"/>
          <p:cNvSpPr>
            <a:spLocks noChangeArrowheads="1"/>
          </p:cNvSpPr>
          <p:nvPr/>
        </p:nvSpPr>
        <p:spPr bwMode="auto">
          <a:xfrm>
            <a:off x="615950" y="4784725"/>
            <a:ext cx="29908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50 dB</a:t>
            </a:r>
            <a:r>
              <a:rPr lang="en-US">
                <a:solidFill>
                  <a:srgbClr val="FF0000"/>
                </a:solidFill>
              </a:rPr>
              <a:t>  vs.  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40 dB </a:t>
            </a:r>
          </a:p>
        </p:txBody>
      </p:sp>
      <p:sp>
        <p:nvSpPr>
          <p:cNvPr id="387087" name="Rectangle 15"/>
          <p:cNvSpPr>
            <a:spLocks noChangeArrowheads="1"/>
          </p:cNvSpPr>
          <p:nvPr/>
        </p:nvSpPr>
        <p:spPr bwMode="auto">
          <a:xfrm>
            <a:off x="4273550" y="4797425"/>
            <a:ext cx="29908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60 dB</a:t>
            </a:r>
            <a:r>
              <a:rPr lang="en-US">
                <a:solidFill>
                  <a:srgbClr val="FF0000"/>
                </a:solidFill>
              </a:rPr>
              <a:t>  vs.  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90 dB </a:t>
            </a:r>
          </a:p>
        </p:txBody>
      </p:sp>
      <p:sp>
        <p:nvSpPr>
          <p:cNvPr id="387088" name="Rectangle 16"/>
          <p:cNvSpPr>
            <a:spLocks noChangeArrowheads="1"/>
          </p:cNvSpPr>
          <p:nvPr/>
        </p:nvSpPr>
        <p:spPr bwMode="auto">
          <a:xfrm>
            <a:off x="1312863" y="1135063"/>
            <a:ext cx="5967412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how loud we perceive a sound to be </a:t>
            </a:r>
          </a:p>
        </p:txBody>
      </p:sp>
      <p:sp>
        <p:nvSpPr>
          <p:cNvPr id="387089" name="Rectangle 17"/>
          <p:cNvSpPr>
            <a:spLocks noChangeArrowheads="1"/>
          </p:cNvSpPr>
          <p:nvPr/>
        </p:nvSpPr>
        <p:spPr bwMode="auto">
          <a:xfrm>
            <a:off x="2336800" y="5416550"/>
            <a:ext cx="210502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half as loud </a:t>
            </a:r>
          </a:p>
        </p:txBody>
      </p:sp>
      <p:sp>
        <p:nvSpPr>
          <p:cNvPr id="387090" name="Rectangle 18"/>
          <p:cNvSpPr>
            <a:spLocks noChangeArrowheads="1"/>
          </p:cNvSpPr>
          <p:nvPr/>
        </p:nvSpPr>
        <p:spPr bwMode="auto">
          <a:xfrm>
            <a:off x="2424113" y="5926138"/>
            <a:ext cx="25082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aseline="30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/</a:t>
            </a:r>
            <a:r>
              <a:rPr lang="en-US" baseline="-25000">
                <a:solidFill>
                  <a:srgbClr val="000000"/>
                </a:solidFill>
              </a:rPr>
              <a:t>10</a:t>
            </a:r>
            <a:r>
              <a:rPr lang="en-US">
                <a:solidFill>
                  <a:srgbClr val="000000"/>
                </a:solidFill>
              </a:rPr>
              <a:t> as intense </a:t>
            </a:r>
          </a:p>
        </p:txBody>
      </p:sp>
      <p:sp>
        <p:nvSpPr>
          <p:cNvPr id="387091" name="Rectangle 19"/>
          <p:cNvSpPr>
            <a:spLocks noChangeArrowheads="1"/>
          </p:cNvSpPr>
          <p:nvPr/>
        </p:nvSpPr>
        <p:spPr bwMode="auto">
          <a:xfrm>
            <a:off x="5969000" y="5411788"/>
            <a:ext cx="180816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8X louder </a:t>
            </a:r>
          </a:p>
        </p:txBody>
      </p:sp>
      <p:sp>
        <p:nvSpPr>
          <p:cNvPr id="387092" name="Rectangle 20"/>
          <p:cNvSpPr>
            <a:spLocks noChangeArrowheads="1"/>
          </p:cNvSpPr>
          <p:nvPr/>
        </p:nvSpPr>
        <p:spPr bwMode="auto">
          <a:xfrm>
            <a:off x="5380038" y="5927725"/>
            <a:ext cx="3471862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1000X more intense </a:t>
            </a:r>
          </a:p>
        </p:txBody>
      </p:sp>
      <p:pic>
        <p:nvPicPr>
          <p:cNvPr id="387096" name="Picture 24" descr="j0423800[1]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263" y="1917700"/>
            <a:ext cx="22066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35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7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7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7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7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3" grpId="0"/>
      <p:bldP spid="387086" grpId="0"/>
      <p:bldP spid="387087" grpId="0"/>
      <p:bldP spid="387088" grpId="0"/>
      <p:bldP spid="387089" grpId="0"/>
      <p:bldP spid="387090" grpId="0"/>
      <p:bldP spid="387091" grpId="0"/>
      <p:bldP spid="3870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2631958" y="1655460"/>
            <a:ext cx="847725" cy="6858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372946" y="3192920"/>
            <a:ext cx="5648325" cy="1485900"/>
            <a:chOff x="973" y="1304"/>
            <a:chExt cx="3558" cy="936"/>
          </a:xfrm>
        </p:grpSpPr>
        <p:grpSp>
          <p:nvGrpSpPr>
            <p:cNvPr id="2137" name="Group 59"/>
            <p:cNvGrpSpPr>
              <a:grpSpLocks/>
            </p:cNvGrpSpPr>
            <p:nvPr/>
          </p:nvGrpSpPr>
          <p:grpSpPr bwMode="auto">
            <a:xfrm>
              <a:off x="973" y="1304"/>
              <a:ext cx="89" cy="504"/>
              <a:chOff x="973" y="1304"/>
              <a:chExt cx="89" cy="504"/>
            </a:xfrm>
          </p:grpSpPr>
          <p:sp>
            <p:nvSpPr>
              <p:cNvPr id="2146" name="Line 21"/>
              <p:cNvSpPr>
                <a:spLocks noChangeShapeType="1"/>
              </p:cNvSpPr>
              <p:nvPr/>
            </p:nvSpPr>
            <p:spPr bwMode="auto">
              <a:xfrm flipV="1">
                <a:off x="1062" y="1304"/>
                <a:ext cx="0" cy="50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7" name="Line 23"/>
              <p:cNvSpPr>
                <a:spLocks noChangeShapeType="1"/>
              </p:cNvSpPr>
              <p:nvPr/>
            </p:nvSpPr>
            <p:spPr bwMode="auto">
              <a:xfrm flipH="1" flipV="1">
                <a:off x="973" y="1376"/>
                <a:ext cx="89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8" name="Line 24"/>
              <p:cNvSpPr>
                <a:spLocks noChangeShapeType="1"/>
              </p:cNvSpPr>
              <p:nvPr/>
            </p:nvSpPr>
            <p:spPr bwMode="auto">
              <a:xfrm flipH="1" flipV="1">
                <a:off x="973" y="1448"/>
                <a:ext cx="89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9" name="Line 25"/>
              <p:cNvSpPr>
                <a:spLocks noChangeShapeType="1"/>
              </p:cNvSpPr>
              <p:nvPr/>
            </p:nvSpPr>
            <p:spPr bwMode="auto">
              <a:xfrm flipH="1" flipV="1">
                <a:off x="973" y="1520"/>
                <a:ext cx="89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0" name="Line 26"/>
              <p:cNvSpPr>
                <a:spLocks noChangeShapeType="1"/>
              </p:cNvSpPr>
              <p:nvPr/>
            </p:nvSpPr>
            <p:spPr bwMode="auto">
              <a:xfrm flipH="1" flipV="1">
                <a:off x="973" y="1592"/>
                <a:ext cx="89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" name="Line 27"/>
              <p:cNvSpPr>
                <a:spLocks noChangeShapeType="1"/>
              </p:cNvSpPr>
              <p:nvPr/>
            </p:nvSpPr>
            <p:spPr bwMode="auto">
              <a:xfrm flipH="1" flipV="1">
                <a:off x="973" y="1664"/>
                <a:ext cx="89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" name="Line 28"/>
              <p:cNvSpPr>
                <a:spLocks noChangeShapeType="1"/>
              </p:cNvSpPr>
              <p:nvPr/>
            </p:nvSpPr>
            <p:spPr bwMode="auto">
              <a:xfrm flipH="1" flipV="1">
                <a:off x="973" y="1304"/>
                <a:ext cx="89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38" name="Group 57"/>
            <p:cNvGrpSpPr>
              <a:grpSpLocks/>
            </p:cNvGrpSpPr>
            <p:nvPr/>
          </p:nvGrpSpPr>
          <p:grpSpPr bwMode="auto">
            <a:xfrm>
              <a:off x="1062" y="1376"/>
              <a:ext cx="3469" cy="864"/>
              <a:chOff x="1062" y="1376"/>
              <a:chExt cx="3469" cy="864"/>
            </a:xfrm>
          </p:grpSpPr>
          <p:sp>
            <p:nvSpPr>
              <p:cNvPr id="2141" name="Rectangle 29"/>
              <p:cNvSpPr>
                <a:spLocks noChangeArrowheads="1"/>
              </p:cNvSpPr>
              <p:nvPr/>
            </p:nvSpPr>
            <p:spPr bwMode="auto">
              <a:xfrm>
                <a:off x="3286" y="1376"/>
                <a:ext cx="533" cy="432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9" name="Line 20"/>
              <p:cNvSpPr>
                <a:spLocks noChangeShapeType="1"/>
              </p:cNvSpPr>
              <p:nvPr/>
            </p:nvSpPr>
            <p:spPr bwMode="auto">
              <a:xfrm>
                <a:off x="1062" y="1808"/>
                <a:ext cx="346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0" name="Rectangle 22"/>
              <p:cNvSpPr>
                <a:spLocks noChangeArrowheads="1"/>
              </p:cNvSpPr>
              <p:nvPr/>
            </p:nvSpPr>
            <p:spPr bwMode="auto">
              <a:xfrm>
                <a:off x="2396" y="1376"/>
                <a:ext cx="534" cy="4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2" name="Line 30"/>
              <p:cNvSpPr>
                <a:spLocks noChangeShapeType="1"/>
              </p:cNvSpPr>
              <p:nvPr/>
            </p:nvSpPr>
            <p:spPr bwMode="auto">
              <a:xfrm>
                <a:off x="2663" y="1688"/>
                <a:ext cx="0" cy="55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3" name="Line 31"/>
              <p:cNvSpPr>
                <a:spLocks noChangeShapeType="1"/>
              </p:cNvSpPr>
              <p:nvPr/>
            </p:nvSpPr>
            <p:spPr bwMode="auto">
              <a:xfrm>
                <a:off x="3553" y="1679"/>
                <a:ext cx="0" cy="56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4" name="Line 32"/>
              <p:cNvSpPr>
                <a:spLocks noChangeShapeType="1"/>
              </p:cNvSpPr>
              <p:nvPr/>
            </p:nvSpPr>
            <p:spPr bwMode="auto">
              <a:xfrm>
                <a:off x="3108" y="2168"/>
                <a:ext cx="44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5" name="Line 33"/>
              <p:cNvSpPr>
                <a:spLocks noChangeShapeType="1"/>
              </p:cNvSpPr>
              <p:nvPr/>
            </p:nvSpPr>
            <p:spPr bwMode="auto">
              <a:xfrm flipH="1">
                <a:off x="2663" y="2168"/>
                <a:ext cx="44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514233" y="2341260"/>
            <a:ext cx="55070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9" name="Line 9"/>
          <p:cNvSpPr>
            <a:spLocks noChangeShapeType="1"/>
          </p:cNvSpPr>
          <p:nvPr/>
        </p:nvSpPr>
        <p:spPr bwMode="auto">
          <a:xfrm flipH="1">
            <a:off x="629579" y="1239528"/>
            <a:ext cx="346842" cy="409904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 flipV="1">
            <a:off x="514233" y="154116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 flipV="1">
            <a:off x="372946" y="1655460"/>
            <a:ext cx="141287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372946" y="1769760"/>
            <a:ext cx="141287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 flipV="1">
            <a:off x="372946" y="1884060"/>
            <a:ext cx="141287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 flipV="1">
            <a:off x="372946" y="1998360"/>
            <a:ext cx="141287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 flipV="1">
            <a:off x="372946" y="2112660"/>
            <a:ext cx="141287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 flipV="1">
            <a:off x="372946" y="1541160"/>
            <a:ext cx="141287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7" name="Rectangle 51"/>
          <p:cNvSpPr>
            <a:spLocks noChangeArrowheads="1"/>
          </p:cNvSpPr>
          <p:nvPr/>
        </p:nvSpPr>
        <p:spPr bwMode="auto">
          <a:xfrm>
            <a:off x="802883" y="754580"/>
            <a:ext cx="8969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wall </a:t>
            </a:r>
          </a:p>
        </p:txBody>
      </p:sp>
      <p:sp>
        <p:nvSpPr>
          <p:cNvPr id="2068" name="Rectangle 52"/>
          <p:cNvSpPr>
            <a:spLocks noChangeArrowheads="1"/>
          </p:cNvSpPr>
          <p:nvPr/>
        </p:nvSpPr>
        <p:spPr bwMode="auto">
          <a:xfrm>
            <a:off x="2123460" y="734800"/>
            <a:ext cx="192713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equilibrium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9" name="Rectangle 53"/>
          <p:cNvSpPr>
            <a:spLocks noChangeArrowheads="1"/>
          </p:cNvSpPr>
          <p:nvPr/>
        </p:nvSpPr>
        <p:spPr bwMode="auto">
          <a:xfrm>
            <a:off x="3234610" y="1888041"/>
            <a:ext cx="30527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   frictionless floor </a:t>
            </a:r>
          </a:p>
        </p:txBody>
      </p:sp>
      <p:sp>
        <p:nvSpPr>
          <p:cNvPr id="357430" name="Rectangle 54"/>
          <p:cNvSpPr>
            <a:spLocks noChangeArrowheads="1"/>
          </p:cNvSpPr>
          <p:nvPr/>
        </p:nvSpPr>
        <p:spPr bwMode="auto">
          <a:xfrm>
            <a:off x="6598308" y="536590"/>
            <a:ext cx="24897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"/>
              </a:rPr>
              <a:t>If </a:t>
            </a:r>
            <a:r>
              <a:rPr lang="en-US" b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0, then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7431" name="Rectangle 55"/>
          <p:cNvSpPr>
            <a:spLocks noChangeArrowheads="1"/>
          </p:cNvSpPr>
          <p:nvPr/>
        </p:nvSpPr>
        <p:spPr bwMode="auto">
          <a:xfrm>
            <a:off x="5078617" y="1059161"/>
            <a:ext cx="35718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baseline="-25000" dirty="0" err="1">
                <a:solidFill>
                  <a:srgbClr val="000000"/>
                </a:solidFill>
              </a:rPr>
              <a:t>elas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</a:rPr>
              <a:t>net</a:t>
            </a:r>
            <a:r>
              <a:rPr lang="en-US" dirty="0" smtClean="0">
                <a:solidFill>
                  <a:srgbClr val="000000"/>
                </a:solidFill>
              </a:rPr>
              <a:t> on mass =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7432" name="Rectangle 56"/>
          <p:cNvSpPr>
            <a:spLocks noChangeArrowheads="1"/>
          </p:cNvSpPr>
          <p:nvPr/>
        </p:nvSpPr>
        <p:spPr bwMode="auto">
          <a:xfrm>
            <a:off x="3298258" y="4081920"/>
            <a:ext cx="6826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57434" name="Rectangle 58"/>
          <p:cNvSpPr>
            <a:spLocks noChangeArrowheads="1"/>
          </p:cNvSpPr>
          <p:nvPr/>
        </p:nvSpPr>
        <p:spPr bwMode="auto">
          <a:xfrm>
            <a:off x="1725496" y="5689894"/>
            <a:ext cx="8819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372946" y="4736273"/>
            <a:ext cx="5648325" cy="1570037"/>
            <a:chOff x="973" y="2438"/>
            <a:chExt cx="3558" cy="989"/>
          </a:xfrm>
        </p:grpSpPr>
        <p:sp>
          <p:nvSpPr>
            <p:cNvPr id="2131" name="Rectangle 47"/>
            <p:cNvSpPr>
              <a:spLocks noChangeArrowheads="1"/>
            </p:cNvSpPr>
            <p:nvPr/>
          </p:nvSpPr>
          <p:spPr bwMode="auto">
            <a:xfrm>
              <a:off x="1507" y="2510"/>
              <a:ext cx="533" cy="4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2" name="Line 34"/>
            <p:cNvSpPr>
              <a:spLocks noChangeShapeType="1"/>
            </p:cNvSpPr>
            <p:nvPr/>
          </p:nvSpPr>
          <p:spPr bwMode="auto">
            <a:xfrm>
              <a:off x="1062" y="2942"/>
              <a:ext cx="34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3" name="Line 35"/>
            <p:cNvSpPr>
              <a:spLocks noChangeShapeType="1"/>
            </p:cNvSpPr>
            <p:nvPr/>
          </p:nvSpPr>
          <p:spPr bwMode="auto">
            <a:xfrm flipV="1">
              <a:off x="1062" y="2438"/>
              <a:ext cx="0" cy="5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4" name="Rectangle 36"/>
            <p:cNvSpPr>
              <a:spLocks noChangeArrowheads="1"/>
            </p:cNvSpPr>
            <p:nvPr/>
          </p:nvSpPr>
          <p:spPr bwMode="auto">
            <a:xfrm>
              <a:off x="2396" y="2510"/>
              <a:ext cx="534" cy="4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5" name="Line 37"/>
            <p:cNvSpPr>
              <a:spLocks noChangeShapeType="1"/>
            </p:cNvSpPr>
            <p:nvPr/>
          </p:nvSpPr>
          <p:spPr bwMode="auto">
            <a:xfrm flipH="1" flipV="1">
              <a:off x="973" y="2510"/>
              <a:ext cx="89" cy="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6" name="Line 38"/>
            <p:cNvSpPr>
              <a:spLocks noChangeShapeType="1"/>
            </p:cNvSpPr>
            <p:nvPr/>
          </p:nvSpPr>
          <p:spPr bwMode="auto">
            <a:xfrm flipH="1" flipV="1">
              <a:off x="973" y="2582"/>
              <a:ext cx="89" cy="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7" name="Line 39"/>
            <p:cNvSpPr>
              <a:spLocks noChangeShapeType="1"/>
            </p:cNvSpPr>
            <p:nvPr/>
          </p:nvSpPr>
          <p:spPr bwMode="auto">
            <a:xfrm flipH="1" flipV="1">
              <a:off x="973" y="2654"/>
              <a:ext cx="89" cy="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8" name="Line 40"/>
            <p:cNvSpPr>
              <a:spLocks noChangeShapeType="1"/>
            </p:cNvSpPr>
            <p:nvPr/>
          </p:nvSpPr>
          <p:spPr bwMode="auto">
            <a:xfrm flipH="1" flipV="1">
              <a:off x="973" y="2726"/>
              <a:ext cx="89" cy="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9" name="Line 41"/>
            <p:cNvSpPr>
              <a:spLocks noChangeShapeType="1"/>
            </p:cNvSpPr>
            <p:nvPr/>
          </p:nvSpPr>
          <p:spPr bwMode="auto">
            <a:xfrm flipH="1" flipV="1">
              <a:off x="973" y="2798"/>
              <a:ext cx="89" cy="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0" name="Line 42"/>
            <p:cNvSpPr>
              <a:spLocks noChangeShapeType="1"/>
            </p:cNvSpPr>
            <p:nvPr/>
          </p:nvSpPr>
          <p:spPr bwMode="auto">
            <a:xfrm flipH="1" flipV="1">
              <a:off x="973" y="2438"/>
              <a:ext cx="89" cy="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132" name="Group 69"/>
            <p:cNvGrpSpPr>
              <a:grpSpLocks/>
            </p:cNvGrpSpPr>
            <p:nvPr/>
          </p:nvGrpSpPr>
          <p:grpSpPr bwMode="auto">
            <a:xfrm>
              <a:off x="1772" y="2866"/>
              <a:ext cx="890" cy="561"/>
              <a:chOff x="3152" y="4069"/>
              <a:chExt cx="890" cy="561"/>
            </a:xfrm>
          </p:grpSpPr>
          <p:sp>
            <p:nvSpPr>
              <p:cNvPr id="2133" name="Line 64"/>
              <p:cNvSpPr>
                <a:spLocks noChangeShapeType="1"/>
              </p:cNvSpPr>
              <p:nvPr/>
            </p:nvSpPr>
            <p:spPr bwMode="auto">
              <a:xfrm>
                <a:off x="3152" y="4078"/>
                <a:ext cx="0" cy="55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4" name="Line 65"/>
              <p:cNvSpPr>
                <a:spLocks noChangeShapeType="1"/>
              </p:cNvSpPr>
              <p:nvPr/>
            </p:nvSpPr>
            <p:spPr bwMode="auto">
              <a:xfrm>
                <a:off x="4042" y="4069"/>
                <a:ext cx="0" cy="56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5" name="Line 66"/>
              <p:cNvSpPr>
                <a:spLocks noChangeShapeType="1"/>
              </p:cNvSpPr>
              <p:nvPr/>
            </p:nvSpPr>
            <p:spPr bwMode="auto">
              <a:xfrm>
                <a:off x="3597" y="4558"/>
                <a:ext cx="44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6" name="Line 67"/>
              <p:cNvSpPr>
                <a:spLocks noChangeShapeType="1"/>
              </p:cNvSpPr>
              <p:nvPr/>
            </p:nvSpPr>
            <p:spPr bwMode="auto">
              <a:xfrm flipH="1">
                <a:off x="3152" y="4558"/>
                <a:ext cx="44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504708" y="1845960"/>
            <a:ext cx="2133600" cy="304800"/>
            <a:chOff x="1056" y="528"/>
            <a:chExt cx="1344" cy="192"/>
          </a:xfrm>
        </p:grpSpPr>
        <p:sp>
          <p:nvSpPr>
            <p:cNvPr id="2110" name="Line 75"/>
            <p:cNvSpPr>
              <a:spLocks noChangeShapeType="1"/>
            </p:cNvSpPr>
            <p:nvPr/>
          </p:nvSpPr>
          <p:spPr bwMode="auto">
            <a:xfrm flipH="1">
              <a:off x="2160" y="6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1" name="Line 77"/>
            <p:cNvSpPr>
              <a:spLocks noChangeShapeType="1"/>
            </p:cNvSpPr>
            <p:nvPr/>
          </p:nvSpPr>
          <p:spPr bwMode="auto">
            <a:xfrm flipH="1" flipV="1">
              <a:off x="2112" y="52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2" name="Line 78"/>
            <p:cNvSpPr>
              <a:spLocks noChangeShapeType="1"/>
            </p:cNvSpPr>
            <p:nvPr/>
          </p:nvSpPr>
          <p:spPr bwMode="auto">
            <a:xfrm flipH="1">
              <a:off x="2016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3" name="Line 79"/>
            <p:cNvSpPr>
              <a:spLocks noChangeShapeType="1"/>
            </p:cNvSpPr>
            <p:nvPr/>
          </p:nvSpPr>
          <p:spPr bwMode="auto">
            <a:xfrm flipH="1" flipV="1">
              <a:off x="1920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4" name="Line 80"/>
            <p:cNvSpPr>
              <a:spLocks noChangeShapeType="1"/>
            </p:cNvSpPr>
            <p:nvPr/>
          </p:nvSpPr>
          <p:spPr bwMode="auto">
            <a:xfrm flipH="1">
              <a:off x="1824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5" name="Line 81"/>
            <p:cNvSpPr>
              <a:spLocks noChangeShapeType="1"/>
            </p:cNvSpPr>
            <p:nvPr/>
          </p:nvSpPr>
          <p:spPr bwMode="auto">
            <a:xfrm flipH="1">
              <a:off x="1632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6" name="Line 82"/>
            <p:cNvSpPr>
              <a:spLocks noChangeShapeType="1"/>
            </p:cNvSpPr>
            <p:nvPr/>
          </p:nvSpPr>
          <p:spPr bwMode="auto">
            <a:xfrm flipH="1">
              <a:off x="1440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7" name="Line 83"/>
            <p:cNvSpPr>
              <a:spLocks noChangeShapeType="1"/>
            </p:cNvSpPr>
            <p:nvPr/>
          </p:nvSpPr>
          <p:spPr bwMode="auto">
            <a:xfrm flipH="1" flipV="1">
              <a:off x="1728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8" name="Line 84"/>
            <p:cNvSpPr>
              <a:spLocks noChangeShapeType="1"/>
            </p:cNvSpPr>
            <p:nvPr/>
          </p:nvSpPr>
          <p:spPr bwMode="auto">
            <a:xfrm flipH="1" flipV="1">
              <a:off x="1536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9" name="Line 85"/>
            <p:cNvSpPr>
              <a:spLocks noChangeShapeType="1"/>
            </p:cNvSpPr>
            <p:nvPr/>
          </p:nvSpPr>
          <p:spPr bwMode="auto">
            <a:xfrm flipH="1" flipV="1">
              <a:off x="1344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0" name="Line 86"/>
            <p:cNvSpPr>
              <a:spLocks noChangeShapeType="1"/>
            </p:cNvSpPr>
            <p:nvPr/>
          </p:nvSpPr>
          <p:spPr bwMode="auto">
            <a:xfrm flipH="1">
              <a:off x="1296" y="52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1" name="Line 87"/>
            <p:cNvSpPr>
              <a:spLocks noChangeShapeType="1"/>
            </p:cNvSpPr>
            <p:nvPr/>
          </p:nvSpPr>
          <p:spPr bwMode="auto">
            <a:xfrm flipH="1">
              <a:off x="1056" y="6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541221" y="3546932"/>
            <a:ext cx="3497262" cy="276225"/>
            <a:chOff x="1056" y="528"/>
            <a:chExt cx="1344" cy="192"/>
          </a:xfrm>
        </p:grpSpPr>
        <p:sp>
          <p:nvSpPr>
            <p:cNvPr id="2098" name="Line 91"/>
            <p:cNvSpPr>
              <a:spLocks noChangeShapeType="1"/>
            </p:cNvSpPr>
            <p:nvPr/>
          </p:nvSpPr>
          <p:spPr bwMode="auto">
            <a:xfrm flipH="1">
              <a:off x="2160" y="6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9" name="Line 92"/>
            <p:cNvSpPr>
              <a:spLocks noChangeShapeType="1"/>
            </p:cNvSpPr>
            <p:nvPr/>
          </p:nvSpPr>
          <p:spPr bwMode="auto">
            <a:xfrm flipH="1" flipV="1">
              <a:off x="2112" y="52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0" name="Line 93"/>
            <p:cNvSpPr>
              <a:spLocks noChangeShapeType="1"/>
            </p:cNvSpPr>
            <p:nvPr/>
          </p:nvSpPr>
          <p:spPr bwMode="auto">
            <a:xfrm flipH="1">
              <a:off x="2016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1" name="Line 94"/>
            <p:cNvSpPr>
              <a:spLocks noChangeShapeType="1"/>
            </p:cNvSpPr>
            <p:nvPr/>
          </p:nvSpPr>
          <p:spPr bwMode="auto">
            <a:xfrm flipH="1" flipV="1">
              <a:off x="1920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2" name="Line 95"/>
            <p:cNvSpPr>
              <a:spLocks noChangeShapeType="1"/>
            </p:cNvSpPr>
            <p:nvPr/>
          </p:nvSpPr>
          <p:spPr bwMode="auto">
            <a:xfrm flipH="1">
              <a:off x="1824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3" name="Line 96"/>
            <p:cNvSpPr>
              <a:spLocks noChangeShapeType="1"/>
            </p:cNvSpPr>
            <p:nvPr/>
          </p:nvSpPr>
          <p:spPr bwMode="auto">
            <a:xfrm flipH="1">
              <a:off x="1632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4" name="Line 97"/>
            <p:cNvSpPr>
              <a:spLocks noChangeShapeType="1"/>
            </p:cNvSpPr>
            <p:nvPr/>
          </p:nvSpPr>
          <p:spPr bwMode="auto">
            <a:xfrm flipH="1">
              <a:off x="1440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5" name="Line 98"/>
            <p:cNvSpPr>
              <a:spLocks noChangeShapeType="1"/>
            </p:cNvSpPr>
            <p:nvPr/>
          </p:nvSpPr>
          <p:spPr bwMode="auto">
            <a:xfrm flipH="1" flipV="1">
              <a:off x="1728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6" name="Line 99"/>
            <p:cNvSpPr>
              <a:spLocks noChangeShapeType="1"/>
            </p:cNvSpPr>
            <p:nvPr/>
          </p:nvSpPr>
          <p:spPr bwMode="auto">
            <a:xfrm flipH="1" flipV="1">
              <a:off x="1536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7" name="Line 100"/>
            <p:cNvSpPr>
              <a:spLocks noChangeShapeType="1"/>
            </p:cNvSpPr>
            <p:nvPr/>
          </p:nvSpPr>
          <p:spPr bwMode="auto">
            <a:xfrm flipH="1" flipV="1">
              <a:off x="1344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8" name="Line 101"/>
            <p:cNvSpPr>
              <a:spLocks noChangeShapeType="1"/>
            </p:cNvSpPr>
            <p:nvPr/>
          </p:nvSpPr>
          <p:spPr bwMode="auto">
            <a:xfrm flipH="1">
              <a:off x="1296" y="52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9" name="Line 102"/>
            <p:cNvSpPr>
              <a:spLocks noChangeShapeType="1"/>
            </p:cNvSpPr>
            <p:nvPr/>
          </p:nvSpPr>
          <p:spPr bwMode="auto">
            <a:xfrm flipH="1">
              <a:off x="1056" y="6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512646" y="5044248"/>
            <a:ext cx="696912" cy="304800"/>
            <a:chOff x="1056" y="528"/>
            <a:chExt cx="1344" cy="192"/>
          </a:xfrm>
        </p:grpSpPr>
        <p:sp>
          <p:nvSpPr>
            <p:cNvPr id="2086" name="Line 104"/>
            <p:cNvSpPr>
              <a:spLocks noChangeShapeType="1"/>
            </p:cNvSpPr>
            <p:nvPr/>
          </p:nvSpPr>
          <p:spPr bwMode="auto">
            <a:xfrm flipH="1">
              <a:off x="2160" y="6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" name="Line 105"/>
            <p:cNvSpPr>
              <a:spLocks noChangeShapeType="1"/>
            </p:cNvSpPr>
            <p:nvPr/>
          </p:nvSpPr>
          <p:spPr bwMode="auto">
            <a:xfrm flipH="1" flipV="1">
              <a:off x="2112" y="52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" name="Line 106"/>
            <p:cNvSpPr>
              <a:spLocks noChangeShapeType="1"/>
            </p:cNvSpPr>
            <p:nvPr/>
          </p:nvSpPr>
          <p:spPr bwMode="auto">
            <a:xfrm flipH="1">
              <a:off x="2016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9" name="Line 107"/>
            <p:cNvSpPr>
              <a:spLocks noChangeShapeType="1"/>
            </p:cNvSpPr>
            <p:nvPr/>
          </p:nvSpPr>
          <p:spPr bwMode="auto">
            <a:xfrm flipH="1" flipV="1">
              <a:off x="1920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0" name="Line 108"/>
            <p:cNvSpPr>
              <a:spLocks noChangeShapeType="1"/>
            </p:cNvSpPr>
            <p:nvPr/>
          </p:nvSpPr>
          <p:spPr bwMode="auto">
            <a:xfrm flipH="1">
              <a:off x="1824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1" name="Line 109"/>
            <p:cNvSpPr>
              <a:spLocks noChangeShapeType="1"/>
            </p:cNvSpPr>
            <p:nvPr/>
          </p:nvSpPr>
          <p:spPr bwMode="auto">
            <a:xfrm flipH="1">
              <a:off x="1632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2" name="Line 110"/>
            <p:cNvSpPr>
              <a:spLocks noChangeShapeType="1"/>
            </p:cNvSpPr>
            <p:nvPr/>
          </p:nvSpPr>
          <p:spPr bwMode="auto">
            <a:xfrm flipH="1">
              <a:off x="1440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3" name="Line 111"/>
            <p:cNvSpPr>
              <a:spLocks noChangeShapeType="1"/>
            </p:cNvSpPr>
            <p:nvPr/>
          </p:nvSpPr>
          <p:spPr bwMode="auto">
            <a:xfrm flipH="1" flipV="1">
              <a:off x="1728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4" name="Line 112"/>
            <p:cNvSpPr>
              <a:spLocks noChangeShapeType="1"/>
            </p:cNvSpPr>
            <p:nvPr/>
          </p:nvSpPr>
          <p:spPr bwMode="auto">
            <a:xfrm flipH="1" flipV="1">
              <a:off x="1536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5" name="Line 113"/>
            <p:cNvSpPr>
              <a:spLocks noChangeShapeType="1"/>
            </p:cNvSpPr>
            <p:nvPr/>
          </p:nvSpPr>
          <p:spPr bwMode="auto">
            <a:xfrm flipH="1" flipV="1">
              <a:off x="1344" y="5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6" name="Line 114"/>
            <p:cNvSpPr>
              <a:spLocks noChangeShapeType="1"/>
            </p:cNvSpPr>
            <p:nvPr/>
          </p:nvSpPr>
          <p:spPr bwMode="auto">
            <a:xfrm flipH="1">
              <a:off x="1296" y="52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7" name="Line 115"/>
            <p:cNvSpPr>
              <a:spLocks noChangeShapeType="1"/>
            </p:cNvSpPr>
            <p:nvPr/>
          </p:nvSpPr>
          <p:spPr bwMode="auto">
            <a:xfrm flipH="1">
              <a:off x="1056" y="6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7" name="Rectangle 55"/>
          <p:cNvSpPr>
            <a:spLocks noChangeArrowheads="1"/>
          </p:cNvSpPr>
          <p:nvPr/>
        </p:nvSpPr>
        <p:spPr bwMode="auto">
          <a:xfrm>
            <a:off x="7255067" y="1543348"/>
            <a:ext cx="159370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and a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74964" y="2661887"/>
            <a:ext cx="3329758" cy="523220"/>
            <a:chOff x="5768089" y="1832253"/>
            <a:chExt cx="3329758" cy="523220"/>
          </a:xfrm>
        </p:grpSpPr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5768089" y="1832253"/>
              <a:ext cx="3329758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When </a:t>
              </a:r>
              <a:r>
                <a:rPr lang="en-US" b="1" dirty="0" err="1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000000"/>
                  </a:solidFill>
                </a:rPr>
                <a:t>= </a:t>
              </a:r>
              <a:r>
                <a:rPr lang="en-US" dirty="0" smtClean="0">
                  <a:solidFill>
                    <a:srgbClr val="000000"/>
                  </a:solidFill>
                </a:rPr>
                <a:t>0, then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7420216" y="1951630"/>
              <a:ext cx="109182" cy="3002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3" name="Rectangle 55"/>
          <p:cNvSpPr>
            <a:spLocks noChangeArrowheads="1"/>
          </p:cNvSpPr>
          <p:nvPr/>
        </p:nvSpPr>
        <p:spPr bwMode="auto">
          <a:xfrm>
            <a:off x="5114242" y="3184458"/>
            <a:ext cx="336181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baseline="-25000" dirty="0" err="1">
                <a:solidFill>
                  <a:srgbClr val="000000"/>
                </a:solidFill>
              </a:rPr>
              <a:t>elas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</a:rPr>
              <a:t>net</a:t>
            </a:r>
            <a:r>
              <a:rPr lang="en-US" dirty="0" smtClean="0">
                <a:solidFill>
                  <a:srgbClr val="000000"/>
                </a:solidFill>
              </a:rPr>
              <a:t> on mass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" name="Rectangle 55"/>
          <p:cNvSpPr>
            <a:spLocks noChangeArrowheads="1"/>
          </p:cNvSpPr>
          <p:nvPr/>
        </p:nvSpPr>
        <p:spPr bwMode="auto">
          <a:xfrm>
            <a:off x="7282363" y="3668645"/>
            <a:ext cx="108555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and 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4" name="Line 67"/>
          <p:cNvSpPr>
            <a:spLocks noChangeShapeType="1"/>
          </p:cNvSpPr>
          <p:nvPr/>
        </p:nvSpPr>
        <p:spPr bwMode="auto">
          <a:xfrm flipH="1">
            <a:off x="4097981" y="3156094"/>
            <a:ext cx="706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6" name="Rectangle 55"/>
          <p:cNvSpPr>
            <a:spLocks noChangeArrowheads="1"/>
          </p:cNvSpPr>
          <p:nvPr/>
        </p:nvSpPr>
        <p:spPr bwMode="auto">
          <a:xfrm>
            <a:off x="3945097" y="2630034"/>
            <a:ext cx="7360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</a:rPr>
              <a:t>net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15" name="Line 32"/>
          <p:cNvSpPr>
            <a:spLocks noChangeShapeType="1"/>
          </p:cNvSpPr>
          <p:nvPr/>
        </p:nvSpPr>
        <p:spPr bwMode="auto">
          <a:xfrm>
            <a:off x="1340578" y="4732691"/>
            <a:ext cx="706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8" name="Rectangle 55"/>
          <p:cNvSpPr>
            <a:spLocks noChangeArrowheads="1"/>
          </p:cNvSpPr>
          <p:nvPr/>
        </p:nvSpPr>
        <p:spPr bwMode="auto">
          <a:xfrm>
            <a:off x="1287610" y="4214022"/>
            <a:ext cx="7360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</a:rPr>
              <a:t>net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0" name="Rectangle 55"/>
          <p:cNvSpPr>
            <a:spLocks noChangeArrowheads="1"/>
          </p:cNvSpPr>
          <p:nvPr/>
        </p:nvSpPr>
        <p:spPr bwMode="auto">
          <a:xfrm>
            <a:off x="443071" y="6323053"/>
            <a:ext cx="843365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All of this shows why Hooke’s law is :   </a:t>
            </a:r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</a:rPr>
              <a:t>elas</a:t>
            </a:r>
            <a:r>
              <a:rPr lang="en-US" dirty="0" smtClean="0">
                <a:solidFill>
                  <a:srgbClr val="000000"/>
                </a:solidFill>
              </a:rPr>
              <a:t> = –k </a:t>
            </a:r>
            <a:r>
              <a:rPr lang="en-US" b="1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1" name="Rectangle 55"/>
          <p:cNvSpPr>
            <a:spLocks noChangeArrowheads="1"/>
          </p:cNvSpPr>
          <p:nvPr/>
        </p:nvSpPr>
        <p:spPr bwMode="auto">
          <a:xfrm>
            <a:off x="8536783" y="1059161"/>
            <a:ext cx="3850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" name="Rectangle 55"/>
          <p:cNvSpPr>
            <a:spLocks noChangeArrowheads="1"/>
          </p:cNvSpPr>
          <p:nvPr/>
        </p:nvSpPr>
        <p:spPr bwMode="auto">
          <a:xfrm>
            <a:off x="8563606" y="1543348"/>
            <a:ext cx="58381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0.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57648" y="3184458"/>
            <a:ext cx="793807" cy="523220"/>
            <a:chOff x="9144000" y="2733208"/>
            <a:chExt cx="793807" cy="523220"/>
          </a:xfrm>
        </p:grpSpPr>
        <p:sp>
          <p:nvSpPr>
            <p:cNvPr id="123" name="Rectangle 55"/>
            <p:cNvSpPr>
              <a:spLocks noChangeArrowheads="1"/>
            </p:cNvSpPr>
            <p:nvPr/>
          </p:nvSpPr>
          <p:spPr bwMode="auto">
            <a:xfrm>
              <a:off x="9144000" y="2733208"/>
              <a:ext cx="793807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</a:rPr>
                <a:t>= 0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 bwMode="auto">
            <a:xfrm flipV="1">
              <a:off x="9283670" y="2830825"/>
              <a:ext cx="109182" cy="3002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8257648" y="3688955"/>
            <a:ext cx="893193" cy="523220"/>
            <a:chOff x="9144000" y="2733208"/>
            <a:chExt cx="893193" cy="523220"/>
          </a:xfrm>
        </p:grpSpPr>
        <p:sp>
          <p:nvSpPr>
            <p:cNvPr id="128" name="Rectangle 55"/>
            <p:cNvSpPr>
              <a:spLocks noChangeArrowheads="1"/>
            </p:cNvSpPr>
            <p:nvPr/>
          </p:nvSpPr>
          <p:spPr bwMode="auto">
            <a:xfrm>
              <a:off x="9144000" y="2733208"/>
              <a:ext cx="893193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</a:rPr>
                <a:t>= 0.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 bwMode="auto">
            <a:xfrm flipV="1">
              <a:off x="9283670" y="2830825"/>
              <a:ext cx="109182" cy="3002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5" name="Rectangle 55"/>
          <p:cNvSpPr>
            <a:spLocks noChangeArrowheads="1"/>
          </p:cNvSpPr>
          <p:nvPr/>
        </p:nvSpPr>
        <p:spPr bwMode="auto">
          <a:xfrm>
            <a:off x="3718225" y="4068037"/>
            <a:ext cx="63511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(+)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6" name="Rectangle 55"/>
          <p:cNvSpPr>
            <a:spLocks noChangeArrowheads="1"/>
          </p:cNvSpPr>
          <p:nvPr/>
        </p:nvSpPr>
        <p:spPr bwMode="auto">
          <a:xfrm>
            <a:off x="4551836" y="2624781"/>
            <a:ext cx="62549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(–)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7" name="Rectangle 55"/>
          <p:cNvSpPr>
            <a:spLocks noChangeArrowheads="1"/>
          </p:cNvSpPr>
          <p:nvPr/>
        </p:nvSpPr>
        <p:spPr bwMode="auto">
          <a:xfrm>
            <a:off x="2340152" y="5660354"/>
            <a:ext cx="62549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(–)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8" name="Rectangle 55"/>
          <p:cNvSpPr>
            <a:spLocks noChangeArrowheads="1"/>
          </p:cNvSpPr>
          <p:nvPr/>
        </p:nvSpPr>
        <p:spPr bwMode="auto">
          <a:xfrm>
            <a:off x="1894959" y="4206239"/>
            <a:ext cx="63511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(+)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46390" y="4420182"/>
            <a:ext cx="2840842" cy="1815882"/>
            <a:chOff x="5546390" y="3968932"/>
            <a:chExt cx="2840842" cy="1815882"/>
          </a:xfrm>
        </p:grpSpPr>
        <p:sp>
          <p:nvSpPr>
            <p:cNvPr id="112" name="Rectangle 55"/>
            <p:cNvSpPr>
              <a:spLocks noChangeArrowheads="1"/>
            </p:cNvSpPr>
            <p:nvPr/>
          </p:nvSpPr>
          <p:spPr bwMode="auto">
            <a:xfrm>
              <a:off x="5546390" y="3968932"/>
              <a:ext cx="2840842" cy="18158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</a:rPr>
                <a:t>As </a:t>
              </a:r>
              <a:r>
                <a:rPr lang="en-US" b="1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</a:rPr>
                <a:t> increases,</a:t>
              </a:r>
            </a:p>
            <a:p>
              <a:pPr algn="l"/>
              <a:r>
                <a:rPr lang="en-US" dirty="0" smtClean="0">
                  <a:solidFill>
                    <a:srgbClr val="000000"/>
                  </a:solidFill>
                </a:rPr>
                <a:t>  </a:t>
              </a:r>
              <a:r>
                <a:rPr lang="en-US" dirty="0" err="1" smtClean="0">
                  <a:solidFill>
                    <a:srgbClr val="000000"/>
                  </a:solidFill>
                </a:rPr>
                <a:t>F</a:t>
              </a:r>
              <a:r>
                <a:rPr lang="en-US" baseline="-25000" dirty="0" err="1" smtClean="0">
                  <a:solidFill>
                    <a:srgbClr val="000000"/>
                  </a:solidFill>
                </a:rPr>
                <a:t>net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 algn="l"/>
              <a:endParaRPr lang="en-US" dirty="0" smtClean="0">
                <a:solidFill>
                  <a:srgbClr val="000000"/>
                </a:solidFill>
              </a:endParaRPr>
            </a:p>
            <a:p>
              <a:pPr algn="l"/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 bwMode="auto">
            <a:xfrm flipV="1">
              <a:off x="5786420" y="4468219"/>
              <a:ext cx="0" cy="3898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flipV="1">
              <a:off x="6462430" y="4468219"/>
              <a:ext cx="0" cy="3898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4" name="Rectangle 26"/>
          <p:cNvSpPr>
            <a:spLocks noChangeArrowheads="1"/>
          </p:cNvSpPr>
          <p:nvPr/>
        </p:nvSpPr>
        <p:spPr bwMode="auto">
          <a:xfrm>
            <a:off x="1239799" y="108434"/>
            <a:ext cx="3720890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Mass-Spring System</a:t>
            </a:r>
            <a:endParaRPr lang="en-US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5684" y="4862182"/>
            <a:ext cx="1725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increases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6387159" y="5713522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increases.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465103" y="528785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and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57267" y="5713522"/>
            <a:ext cx="385042" cy="523220"/>
            <a:chOff x="8542816" y="8015286"/>
            <a:chExt cx="385042" cy="523220"/>
          </a:xfrm>
        </p:grpSpPr>
        <p:cxnSp>
          <p:nvCxnSpPr>
            <p:cNvPr id="140" name="Straight Connector 139"/>
            <p:cNvCxnSpPr/>
            <p:nvPr/>
          </p:nvCxnSpPr>
          <p:spPr bwMode="auto">
            <a:xfrm flipV="1">
              <a:off x="8589218" y="8094626"/>
              <a:ext cx="0" cy="3898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flipV="1">
              <a:off x="8908978" y="8094626"/>
              <a:ext cx="0" cy="3898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" name="Rectangle 146"/>
            <p:cNvSpPr/>
            <p:nvPr/>
          </p:nvSpPr>
          <p:spPr>
            <a:xfrm>
              <a:off x="8542816" y="801528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a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19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4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30" grpId="0"/>
      <p:bldP spid="357431" grpId="0"/>
      <p:bldP spid="357432" grpId="0"/>
      <p:bldP spid="357434" grpId="0"/>
      <p:bldP spid="107" grpId="0"/>
      <p:bldP spid="103" grpId="0"/>
      <p:bldP spid="104" grpId="0"/>
      <p:bldP spid="114" grpId="0" animBg="1"/>
      <p:bldP spid="116" grpId="0"/>
      <p:bldP spid="115" grpId="0" animBg="1"/>
      <p:bldP spid="118" grpId="0"/>
      <p:bldP spid="120" grpId="0"/>
      <p:bldP spid="121" grpId="0"/>
      <p:bldP spid="122" grpId="0"/>
      <p:bldP spid="135" grpId="0"/>
      <p:bldP spid="136" grpId="0"/>
      <p:bldP spid="137" grpId="0"/>
      <p:bldP spid="138" grpId="0"/>
      <p:bldP spid="3" grpId="0"/>
      <p:bldP spid="146" grpId="0"/>
      <p:bldP spid="1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5"/>
          <p:cNvGrpSpPr>
            <a:grpSpLocks/>
          </p:cNvGrpSpPr>
          <p:nvPr/>
        </p:nvGrpSpPr>
        <p:grpSpPr bwMode="auto">
          <a:xfrm>
            <a:off x="166688" y="331788"/>
            <a:ext cx="8818562" cy="5788025"/>
            <a:chOff x="476067" y="356260"/>
            <a:chExt cx="7963078" cy="5225143"/>
          </a:xfrm>
        </p:grpSpPr>
        <p:pic>
          <p:nvPicPr>
            <p:cNvPr id="47107" name="Picture 2" descr="http://www.rehab.research.va.gov/jour/05/42/4suppl2/images/faustif01.g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419"/>
            <a:stretch>
              <a:fillRect/>
            </a:stretch>
          </p:blipFill>
          <p:spPr bwMode="auto">
            <a:xfrm>
              <a:off x="476067" y="356260"/>
              <a:ext cx="7963078" cy="5225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8" name="Picture 2" descr="http://www.rehab.research.va.gov/jour/05/42/4suppl2/images/faustif01.g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293" y="4560124"/>
              <a:ext cx="130628" cy="308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6163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20978" y="1600042"/>
            <a:ext cx="8746305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Relative intensity</a:t>
            </a:r>
            <a:r>
              <a:rPr lang="en-US" sz="3200" dirty="0" smtClean="0">
                <a:solidFill>
                  <a:srgbClr val="000000"/>
                </a:solidFill>
              </a:rPr>
              <a:t>, or </a:t>
            </a:r>
            <a:r>
              <a:rPr lang="en-US" sz="3200" u="sng" dirty="0" smtClean="0">
                <a:solidFill>
                  <a:srgbClr val="000000"/>
                </a:solidFill>
              </a:rPr>
              <a:t>volume</a:t>
            </a:r>
            <a:r>
              <a:rPr lang="en-US" sz="3200" dirty="0" smtClean="0">
                <a:solidFill>
                  <a:srgbClr val="000000"/>
                </a:solidFill>
              </a:rPr>
              <a:t>, is how loud we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perceive a sound to be. It is related to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intensity, but NOT linearly. Our perception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of a sound is roughly logarithmic with regard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to intensity. A good rule of thumb is that any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10 dB change means that the volume changes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by a factor of two, while the intensity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changes by a factor of 10.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62816" y="531223"/>
            <a:ext cx="6829818" cy="7078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FINAL THOUGHTS: </a:t>
            </a:r>
            <a:r>
              <a:rPr lang="en-US" sz="4000" b="1" u="sng" dirty="0" smtClean="0">
                <a:solidFill>
                  <a:srgbClr val="FFFF00"/>
                </a:solidFill>
              </a:rPr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244569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25"/>
          <p:cNvSpPr>
            <a:spLocks noChangeArrowheads="1"/>
          </p:cNvSpPr>
          <p:nvPr/>
        </p:nvSpPr>
        <p:spPr bwMode="auto">
          <a:xfrm>
            <a:off x="2085975" y="1681163"/>
            <a:ext cx="2414588" cy="8683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90"/>
          <p:cNvGrpSpPr>
            <a:grpSpLocks/>
          </p:cNvGrpSpPr>
          <p:nvPr/>
        </p:nvGrpSpPr>
        <p:grpSpPr bwMode="auto">
          <a:xfrm>
            <a:off x="1403350" y="3644900"/>
            <a:ext cx="2941638" cy="1182688"/>
            <a:chOff x="892" y="2313"/>
            <a:chExt cx="1853" cy="745"/>
          </a:xfrm>
        </p:grpSpPr>
        <p:sp>
          <p:nvSpPr>
            <p:cNvPr id="18684" name="Rectangle 485"/>
            <p:cNvSpPr>
              <a:spLocks noChangeArrowheads="1"/>
            </p:cNvSpPr>
            <p:nvPr/>
          </p:nvSpPr>
          <p:spPr bwMode="auto">
            <a:xfrm>
              <a:off x="2689" y="2313"/>
              <a:ext cx="56" cy="745"/>
            </a:xfrm>
            <a:prstGeom prst="rect">
              <a:avLst/>
            </a:prstGeom>
            <a:solidFill>
              <a:srgbClr val="00FF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85" name="Rectangle 486"/>
            <p:cNvSpPr>
              <a:spLocks noChangeArrowheads="1"/>
            </p:cNvSpPr>
            <p:nvPr/>
          </p:nvSpPr>
          <p:spPr bwMode="auto">
            <a:xfrm>
              <a:off x="1792" y="2313"/>
              <a:ext cx="56" cy="745"/>
            </a:xfrm>
            <a:prstGeom prst="rect">
              <a:avLst/>
            </a:prstGeom>
            <a:solidFill>
              <a:srgbClr val="FF66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86" name="Rectangle 487"/>
            <p:cNvSpPr>
              <a:spLocks noChangeArrowheads="1"/>
            </p:cNvSpPr>
            <p:nvPr/>
          </p:nvSpPr>
          <p:spPr bwMode="auto">
            <a:xfrm>
              <a:off x="892" y="2313"/>
              <a:ext cx="56" cy="745"/>
            </a:xfrm>
            <a:prstGeom prst="rect">
              <a:avLst/>
            </a:prstGeom>
            <a:solidFill>
              <a:srgbClr val="00FF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91"/>
          <p:cNvGrpSpPr>
            <a:grpSpLocks/>
          </p:cNvGrpSpPr>
          <p:nvPr/>
        </p:nvGrpSpPr>
        <p:grpSpPr bwMode="auto">
          <a:xfrm>
            <a:off x="5870575" y="3644900"/>
            <a:ext cx="2927350" cy="1182688"/>
            <a:chOff x="3706" y="2313"/>
            <a:chExt cx="1844" cy="745"/>
          </a:xfrm>
        </p:grpSpPr>
        <p:sp>
          <p:nvSpPr>
            <p:cNvPr id="18679" name="Rectangle 480"/>
            <p:cNvSpPr>
              <a:spLocks noChangeArrowheads="1"/>
            </p:cNvSpPr>
            <p:nvPr/>
          </p:nvSpPr>
          <p:spPr bwMode="auto">
            <a:xfrm>
              <a:off x="5494" y="2313"/>
              <a:ext cx="56" cy="745"/>
            </a:xfrm>
            <a:prstGeom prst="rect">
              <a:avLst/>
            </a:prstGeom>
            <a:solidFill>
              <a:srgbClr val="00FF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80" name="Rectangle 481"/>
            <p:cNvSpPr>
              <a:spLocks noChangeArrowheads="1"/>
            </p:cNvSpPr>
            <p:nvPr/>
          </p:nvSpPr>
          <p:spPr bwMode="auto">
            <a:xfrm>
              <a:off x="5050" y="2313"/>
              <a:ext cx="56" cy="745"/>
            </a:xfrm>
            <a:prstGeom prst="rect">
              <a:avLst/>
            </a:prstGeom>
            <a:solidFill>
              <a:srgbClr val="FF66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81" name="Rectangle 482"/>
            <p:cNvSpPr>
              <a:spLocks noChangeArrowheads="1"/>
            </p:cNvSpPr>
            <p:nvPr/>
          </p:nvSpPr>
          <p:spPr bwMode="auto">
            <a:xfrm>
              <a:off x="4606" y="2313"/>
              <a:ext cx="56" cy="745"/>
            </a:xfrm>
            <a:prstGeom prst="rect">
              <a:avLst/>
            </a:prstGeom>
            <a:solidFill>
              <a:srgbClr val="00FF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82" name="Rectangle 483"/>
            <p:cNvSpPr>
              <a:spLocks noChangeArrowheads="1"/>
            </p:cNvSpPr>
            <p:nvPr/>
          </p:nvSpPr>
          <p:spPr bwMode="auto">
            <a:xfrm>
              <a:off x="4150" y="2313"/>
              <a:ext cx="56" cy="745"/>
            </a:xfrm>
            <a:prstGeom prst="rect">
              <a:avLst/>
            </a:prstGeom>
            <a:solidFill>
              <a:srgbClr val="FF66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83" name="Rectangle 484"/>
            <p:cNvSpPr>
              <a:spLocks noChangeArrowheads="1"/>
            </p:cNvSpPr>
            <p:nvPr/>
          </p:nvSpPr>
          <p:spPr bwMode="auto">
            <a:xfrm>
              <a:off x="3706" y="2313"/>
              <a:ext cx="56" cy="745"/>
            </a:xfrm>
            <a:prstGeom prst="rect">
              <a:avLst/>
            </a:prstGeom>
            <a:solidFill>
              <a:srgbClr val="00FF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2159000" y="1779588"/>
            <a:ext cx="2263775" cy="695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415925" y="187325"/>
            <a:ext cx="8318500" cy="13843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Beats 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>
                <a:solidFill>
                  <a:srgbClr val="FF0000"/>
                </a:solidFill>
              </a:rPr>
              <a:t>alternating loud-and-soft sounds resulting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	      from interference between two slightly-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	      different frequencies 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 rot="-1170457">
            <a:off x="5324475" y="1450975"/>
            <a:ext cx="3060700" cy="954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(“ooh-wAAHH-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   ooh-wAAHH…”)</a:t>
            </a:r>
          </a:p>
        </p:txBody>
      </p:sp>
      <p:graphicFrame>
        <p:nvGraphicFramePr>
          <p:cNvPr id="388107" name="Object 11"/>
          <p:cNvGraphicFramePr>
            <a:graphicFrameLocks noChangeAspect="1"/>
          </p:cNvGraphicFramePr>
          <p:nvPr/>
        </p:nvGraphicFramePr>
        <p:xfrm>
          <a:off x="2335213" y="1943100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Equation" r:id="rId3" imgW="1904760" imgH="457200" progId="Equation.3">
                  <p:embed/>
                </p:oleObj>
              </mc:Choice>
              <mc:Fallback>
                <p:oleObj name="Equation" r:id="rId3" imgW="1904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1943100"/>
                        <a:ext cx="1905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3038" y="4383088"/>
            <a:ext cx="2860675" cy="323850"/>
            <a:chOff x="1824" y="1344"/>
            <a:chExt cx="3264" cy="336"/>
          </a:xfrm>
        </p:grpSpPr>
        <p:sp>
          <p:nvSpPr>
            <p:cNvPr id="18645" name="Line 19"/>
            <p:cNvSpPr>
              <a:spLocks noChangeShapeType="1"/>
            </p:cNvSpPr>
            <p:nvPr/>
          </p:nvSpPr>
          <p:spPr bwMode="auto">
            <a:xfrm flipV="1">
              <a:off x="1824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46" name="Line 20"/>
            <p:cNvSpPr>
              <a:spLocks noChangeShapeType="1"/>
            </p:cNvSpPr>
            <p:nvPr/>
          </p:nvSpPr>
          <p:spPr bwMode="auto">
            <a:xfrm>
              <a:off x="1920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47" name="Line 21"/>
            <p:cNvSpPr>
              <a:spLocks noChangeShapeType="1"/>
            </p:cNvSpPr>
            <p:nvPr/>
          </p:nvSpPr>
          <p:spPr bwMode="auto">
            <a:xfrm flipV="1">
              <a:off x="2016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48" name="Line 22"/>
            <p:cNvSpPr>
              <a:spLocks noChangeShapeType="1"/>
            </p:cNvSpPr>
            <p:nvPr/>
          </p:nvSpPr>
          <p:spPr bwMode="auto">
            <a:xfrm>
              <a:off x="2112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49" name="Line 23"/>
            <p:cNvSpPr>
              <a:spLocks noChangeShapeType="1"/>
            </p:cNvSpPr>
            <p:nvPr/>
          </p:nvSpPr>
          <p:spPr bwMode="auto">
            <a:xfrm flipV="1">
              <a:off x="2208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50" name="Line 24"/>
            <p:cNvSpPr>
              <a:spLocks noChangeShapeType="1"/>
            </p:cNvSpPr>
            <p:nvPr/>
          </p:nvSpPr>
          <p:spPr bwMode="auto">
            <a:xfrm>
              <a:off x="2304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51" name="Line 25"/>
            <p:cNvSpPr>
              <a:spLocks noChangeShapeType="1"/>
            </p:cNvSpPr>
            <p:nvPr/>
          </p:nvSpPr>
          <p:spPr bwMode="auto">
            <a:xfrm flipV="1">
              <a:off x="2400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52" name="Line 26"/>
            <p:cNvSpPr>
              <a:spLocks noChangeShapeType="1"/>
            </p:cNvSpPr>
            <p:nvPr/>
          </p:nvSpPr>
          <p:spPr bwMode="auto">
            <a:xfrm>
              <a:off x="2496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53" name="Line 27"/>
            <p:cNvSpPr>
              <a:spLocks noChangeShapeType="1"/>
            </p:cNvSpPr>
            <p:nvPr/>
          </p:nvSpPr>
          <p:spPr bwMode="auto">
            <a:xfrm flipV="1">
              <a:off x="2592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54" name="Line 28"/>
            <p:cNvSpPr>
              <a:spLocks noChangeShapeType="1"/>
            </p:cNvSpPr>
            <p:nvPr/>
          </p:nvSpPr>
          <p:spPr bwMode="auto">
            <a:xfrm>
              <a:off x="2688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55" name="Line 29"/>
            <p:cNvSpPr>
              <a:spLocks noChangeShapeType="1"/>
            </p:cNvSpPr>
            <p:nvPr/>
          </p:nvSpPr>
          <p:spPr bwMode="auto">
            <a:xfrm flipV="1">
              <a:off x="2784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56" name="Line 30"/>
            <p:cNvSpPr>
              <a:spLocks noChangeShapeType="1"/>
            </p:cNvSpPr>
            <p:nvPr/>
          </p:nvSpPr>
          <p:spPr bwMode="auto">
            <a:xfrm>
              <a:off x="2880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57" name="Line 31"/>
            <p:cNvSpPr>
              <a:spLocks noChangeShapeType="1"/>
            </p:cNvSpPr>
            <p:nvPr/>
          </p:nvSpPr>
          <p:spPr bwMode="auto">
            <a:xfrm flipV="1">
              <a:off x="2976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58" name="Line 32"/>
            <p:cNvSpPr>
              <a:spLocks noChangeShapeType="1"/>
            </p:cNvSpPr>
            <p:nvPr/>
          </p:nvSpPr>
          <p:spPr bwMode="auto">
            <a:xfrm>
              <a:off x="3072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59" name="Line 33"/>
            <p:cNvSpPr>
              <a:spLocks noChangeShapeType="1"/>
            </p:cNvSpPr>
            <p:nvPr/>
          </p:nvSpPr>
          <p:spPr bwMode="auto">
            <a:xfrm flipV="1">
              <a:off x="3168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60" name="Line 34"/>
            <p:cNvSpPr>
              <a:spLocks noChangeShapeType="1"/>
            </p:cNvSpPr>
            <p:nvPr/>
          </p:nvSpPr>
          <p:spPr bwMode="auto">
            <a:xfrm>
              <a:off x="3264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61" name="Line 35"/>
            <p:cNvSpPr>
              <a:spLocks noChangeShapeType="1"/>
            </p:cNvSpPr>
            <p:nvPr/>
          </p:nvSpPr>
          <p:spPr bwMode="auto">
            <a:xfrm flipV="1">
              <a:off x="3360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62" name="Line 36"/>
            <p:cNvSpPr>
              <a:spLocks noChangeShapeType="1"/>
            </p:cNvSpPr>
            <p:nvPr/>
          </p:nvSpPr>
          <p:spPr bwMode="auto">
            <a:xfrm>
              <a:off x="3456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63" name="Line 37"/>
            <p:cNvSpPr>
              <a:spLocks noChangeShapeType="1"/>
            </p:cNvSpPr>
            <p:nvPr/>
          </p:nvSpPr>
          <p:spPr bwMode="auto">
            <a:xfrm flipV="1">
              <a:off x="3552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64" name="Line 38"/>
            <p:cNvSpPr>
              <a:spLocks noChangeShapeType="1"/>
            </p:cNvSpPr>
            <p:nvPr/>
          </p:nvSpPr>
          <p:spPr bwMode="auto">
            <a:xfrm>
              <a:off x="3648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65" name="Line 39"/>
            <p:cNvSpPr>
              <a:spLocks noChangeShapeType="1"/>
            </p:cNvSpPr>
            <p:nvPr/>
          </p:nvSpPr>
          <p:spPr bwMode="auto">
            <a:xfrm flipV="1">
              <a:off x="3744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66" name="Line 40"/>
            <p:cNvSpPr>
              <a:spLocks noChangeShapeType="1"/>
            </p:cNvSpPr>
            <p:nvPr/>
          </p:nvSpPr>
          <p:spPr bwMode="auto">
            <a:xfrm>
              <a:off x="3840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67" name="Line 41"/>
            <p:cNvSpPr>
              <a:spLocks noChangeShapeType="1"/>
            </p:cNvSpPr>
            <p:nvPr/>
          </p:nvSpPr>
          <p:spPr bwMode="auto">
            <a:xfrm flipV="1">
              <a:off x="3936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68" name="Line 42"/>
            <p:cNvSpPr>
              <a:spLocks noChangeShapeType="1"/>
            </p:cNvSpPr>
            <p:nvPr/>
          </p:nvSpPr>
          <p:spPr bwMode="auto">
            <a:xfrm>
              <a:off x="4032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69" name="Line 43"/>
            <p:cNvSpPr>
              <a:spLocks noChangeShapeType="1"/>
            </p:cNvSpPr>
            <p:nvPr/>
          </p:nvSpPr>
          <p:spPr bwMode="auto">
            <a:xfrm flipV="1">
              <a:off x="4128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70" name="Line 44"/>
            <p:cNvSpPr>
              <a:spLocks noChangeShapeType="1"/>
            </p:cNvSpPr>
            <p:nvPr/>
          </p:nvSpPr>
          <p:spPr bwMode="auto">
            <a:xfrm>
              <a:off x="4224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71" name="Line 45"/>
            <p:cNvSpPr>
              <a:spLocks noChangeShapeType="1"/>
            </p:cNvSpPr>
            <p:nvPr/>
          </p:nvSpPr>
          <p:spPr bwMode="auto">
            <a:xfrm flipV="1">
              <a:off x="4320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72" name="Line 46"/>
            <p:cNvSpPr>
              <a:spLocks noChangeShapeType="1"/>
            </p:cNvSpPr>
            <p:nvPr/>
          </p:nvSpPr>
          <p:spPr bwMode="auto">
            <a:xfrm>
              <a:off x="4416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73" name="Line 47"/>
            <p:cNvSpPr>
              <a:spLocks noChangeShapeType="1"/>
            </p:cNvSpPr>
            <p:nvPr/>
          </p:nvSpPr>
          <p:spPr bwMode="auto">
            <a:xfrm flipV="1">
              <a:off x="4512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74" name="Line 48"/>
            <p:cNvSpPr>
              <a:spLocks noChangeShapeType="1"/>
            </p:cNvSpPr>
            <p:nvPr/>
          </p:nvSpPr>
          <p:spPr bwMode="auto">
            <a:xfrm>
              <a:off x="4608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75" name="Line 49"/>
            <p:cNvSpPr>
              <a:spLocks noChangeShapeType="1"/>
            </p:cNvSpPr>
            <p:nvPr/>
          </p:nvSpPr>
          <p:spPr bwMode="auto">
            <a:xfrm flipV="1">
              <a:off x="4704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76" name="Line 50"/>
            <p:cNvSpPr>
              <a:spLocks noChangeShapeType="1"/>
            </p:cNvSpPr>
            <p:nvPr/>
          </p:nvSpPr>
          <p:spPr bwMode="auto">
            <a:xfrm>
              <a:off x="4800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77" name="Line 51"/>
            <p:cNvSpPr>
              <a:spLocks noChangeShapeType="1"/>
            </p:cNvSpPr>
            <p:nvPr/>
          </p:nvSpPr>
          <p:spPr bwMode="auto">
            <a:xfrm flipV="1">
              <a:off x="4896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78" name="Line 52"/>
            <p:cNvSpPr>
              <a:spLocks noChangeShapeType="1"/>
            </p:cNvSpPr>
            <p:nvPr/>
          </p:nvSpPr>
          <p:spPr bwMode="auto">
            <a:xfrm>
              <a:off x="4992" y="1344"/>
              <a:ext cx="96" cy="3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452563" y="3735388"/>
            <a:ext cx="2851150" cy="277812"/>
            <a:chOff x="1835" y="672"/>
            <a:chExt cx="3253" cy="288"/>
          </a:xfrm>
        </p:grpSpPr>
        <p:sp>
          <p:nvSpPr>
            <p:cNvPr id="18613" name="Line 54"/>
            <p:cNvSpPr>
              <a:spLocks noChangeShapeType="1"/>
            </p:cNvSpPr>
            <p:nvPr/>
          </p:nvSpPr>
          <p:spPr bwMode="auto">
            <a:xfrm>
              <a:off x="2648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14" name="Line 55"/>
            <p:cNvSpPr>
              <a:spLocks noChangeShapeType="1"/>
            </p:cNvSpPr>
            <p:nvPr/>
          </p:nvSpPr>
          <p:spPr bwMode="auto">
            <a:xfrm flipV="1">
              <a:off x="2750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15" name="Line 56"/>
            <p:cNvSpPr>
              <a:spLocks noChangeShapeType="1"/>
            </p:cNvSpPr>
            <p:nvPr/>
          </p:nvSpPr>
          <p:spPr bwMode="auto">
            <a:xfrm>
              <a:off x="2852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16" name="Line 57"/>
            <p:cNvSpPr>
              <a:spLocks noChangeShapeType="1"/>
            </p:cNvSpPr>
            <p:nvPr/>
          </p:nvSpPr>
          <p:spPr bwMode="auto">
            <a:xfrm flipV="1">
              <a:off x="2953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17" name="Line 58"/>
            <p:cNvSpPr>
              <a:spLocks noChangeShapeType="1"/>
            </p:cNvSpPr>
            <p:nvPr/>
          </p:nvSpPr>
          <p:spPr bwMode="auto">
            <a:xfrm>
              <a:off x="3055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18" name="Line 59"/>
            <p:cNvSpPr>
              <a:spLocks noChangeShapeType="1"/>
            </p:cNvSpPr>
            <p:nvPr/>
          </p:nvSpPr>
          <p:spPr bwMode="auto">
            <a:xfrm flipV="1">
              <a:off x="3157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19" name="Line 60"/>
            <p:cNvSpPr>
              <a:spLocks noChangeShapeType="1"/>
            </p:cNvSpPr>
            <p:nvPr/>
          </p:nvSpPr>
          <p:spPr bwMode="auto">
            <a:xfrm>
              <a:off x="3258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20" name="Line 61"/>
            <p:cNvSpPr>
              <a:spLocks noChangeShapeType="1"/>
            </p:cNvSpPr>
            <p:nvPr/>
          </p:nvSpPr>
          <p:spPr bwMode="auto">
            <a:xfrm flipV="1">
              <a:off x="3360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21" name="Line 62"/>
            <p:cNvSpPr>
              <a:spLocks noChangeShapeType="1"/>
            </p:cNvSpPr>
            <p:nvPr/>
          </p:nvSpPr>
          <p:spPr bwMode="auto">
            <a:xfrm>
              <a:off x="3462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22" name="Line 63"/>
            <p:cNvSpPr>
              <a:spLocks noChangeShapeType="1"/>
            </p:cNvSpPr>
            <p:nvPr/>
          </p:nvSpPr>
          <p:spPr bwMode="auto">
            <a:xfrm flipV="1">
              <a:off x="3563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23" name="Line 64"/>
            <p:cNvSpPr>
              <a:spLocks noChangeShapeType="1"/>
            </p:cNvSpPr>
            <p:nvPr/>
          </p:nvSpPr>
          <p:spPr bwMode="auto">
            <a:xfrm>
              <a:off x="3665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24" name="Line 65"/>
            <p:cNvSpPr>
              <a:spLocks noChangeShapeType="1"/>
            </p:cNvSpPr>
            <p:nvPr/>
          </p:nvSpPr>
          <p:spPr bwMode="auto">
            <a:xfrm flipV="1">
              <a:off x="3767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25" name="Line 66"/>
            <p:cNvSpPr>
              <a:spLocks noChangeShapeType="1"/>
            </p:cNvSpPr>
            <p:nvPr/>
          </p:nvSpPr>
          <p:spPr bwMode="auto">
            <a:xfrm>
              <a:off x="3868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26" name="Line 67"/>
            <p:cNvSpPr>
              <a:spLocks noChangeShapeType="1"/>
            </p:cNvSpPr>
            <p:nvPr/>
          </p:nvSpPr>
          <p:spPr bwMode="auto">
            <a:xfrm flipV="1">
              <a:off x="3970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27" name="Line 68"/>
            <p:cNvSpPr>
              <a:spLocks noChangeShapeType="1"/>
            </p:cNvSpPr>
            <p:nvPr/>
          </p:nvSpPr>
          <p:spPr bwMode="auto">
            <a:xfrm>
              <a:off x="4072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28" name="Line 69"/>
            <p:cNvSpPr>
              <a:spLocks noChangeShapeType="1"/>
            </p:cNvSpPr>
            <p:nvPr/>
          </p:nvSpPr>
          <p:spPr bwMode="auto">
            <a:xfrm flipV="1">
              <a:off x="4173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29" name="Line 70"/>
            <p:cNvSpPr>
              <a:spLocks noChangeShapeType="1"/>
            </p:cNvSpPr>
            <p:nvPr/>
          </p:nvSpPr>
          <p:spPr bwMode="auto">
            <a:xfrm>
              <a:off x="4275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30" name="Line 71"/>
            <p:cNvSpPr>
              <a:spLocks noChangeShapeType="1"/>
            </p:cNvSpPr>
            <p:nvPr/>
          </p:nvSpPr>
          <p:spPr bwMode="auto">
            <a:xfrm flipV="1">
              <a:off x="4376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31" name="Line 72"/>
            <p:cNvSpPr>
              <a:spLocks noChangeShapeType="1"/>
            </p:cNvSpPr>
            <p:nvPr/>
          </p:nvSpPr>
          <p:spPr bwMode="auto">
            <a:xfrm>
              <a:off x="4478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32" name="Line 73"/>
            <p:cNvSpPr>
              <a:spLocks noChangeShapeType="1"/>
            </p:cNvSpPr>
            <p:nvPr/>
          </p:nvSpPr>
          <p:spPr bwMode="auto">
            <a:xfrm flipV="1">
              <a:off x="4580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33" name="Line 74"/>
            <p:cNvSpPr>
              <a:spLocks noChangeShapeType="1"/>
            </p:cNvSpPr>
            <p:nvPr/>
          </p:nvSpPr>
          <p:spPr bwMode="auto">
            <a:xfrm>
              <a:off x="4681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34" name="Line 75"/>
            <p:cNvSpPr>
              <a:spLocks noChangeShapeType="1"/>
            </p:cNvSpPr>
            <p:nvPr/>
          </p:nvSpPr>
          <p:spPr bwMode="auto">
            <a:xfrm flipV="1">
              <a:off x="4783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35" name="Line 76"/>
            <p:cNvSpPr>
              <a:spLocks noChangeShapeType="1"/>
            </p:cNvSpPr>
            <p:nvPr/>
          </p:nvSpPr>
          <p:spPr bwMode="auto">
            <a:xfrm>
              <a:off x="4885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36" name="Line 77"/>
            <p:cNvSpPr>
              <a:spLocks noChangeShapeType="1"/>
            </p:cNvSpPr>
            <p:nvPr/>
          </p:nvSpPr>
          <p:spPr bwMode="auto">
            <a:xfrm flipV="1">
              <a:off x="4986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37" name="Line 78"/>
            <p:cNvSpPr>
              <a:spLocks noChangeShapeType="1"/>
            </p:cNvSpPr>
            <p:nvPr/>
          </p:nvSpPr>
          <p:spPr bwMode="auto">
            <a:xfrm>
              <a:off x="1835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38" name="Line 79"/>
            <p:cNvSpPr>
              <a:spLocks noChangeShapeType="1"/>
            </p:cNvSpPr>
            <p:nvPr/>
          </p:nvSpPr>
          <p:spPr bwMode="auto">
            <a:xfrm flipV="1">
              <a:off x="1937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39" name="Line 80"/>
            <p:cNvSpPr>
              <a:spLocks noChangeShapeType="1"/>
            </p:cNvSpPr>
            <p:nvPr/>
          </p:nvSpPr>
          <p:spPr bwMode="auto">
            <a:xfrm>
              <a:off x="2039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40" name="Line 81"/>
            <p:cNvSpPr>
              <a:spLocks noChangeShapeType="1"/>
            </p:cNvSpPr>
            <p:nvPr/>
          </p:nvSpPr>
          <p:spPr bwMode="auto">
            <a:xfrm flipV="1">
              <a:off x="2140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41" name="Line 82"/>
            <p:cNvSpPr>
              <a:spLocks noChangeShapeType="1"/>
            </p:cNvSpPr>
            <p:nvPr/>
          </p:nvSpPr>
          <p:spPr bwMode="auto">
            <a:xfrm>
              <a:off x="2242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42" name="Line 83"/>
            <p:cNvSpPr>
              <a:spLocks noChangeShapeType="1"/>
            </p:cNvSpPr>
            <p:nvPr/>
          </p:nvSpPr>
          <p:spPr bwMode="auto">
            <a:xfrm flipV="1">
              <a:off x="2344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43" name="Line 84"/>
            <p:cNvSpPr>
              <a:spLocks noChangeShapeType="1"/>
            </p:cNvSpPr>
            <p:nvPr/>
          </p:nvSpPr>
          <p:spPr bwMode="auto">
            <a:xfrm>
              <a:off x="2445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44" name="Line 85"/>
            <p:cNvSpPr>
              <a:spLocks noChangeShapeType="1"/>
            </p:cNvSpPr>
            <p:nvPr/>
          </p:nvSpPr>
          <p:spPr bwMode="auto">
            <a:xfrm flipV="1">
              <a:off x="2547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68"/>
          <p:cNvGrpSpPr>
            <a:grpSpLocks/>
          </p:cNvGrpSpPr>
          <p:nvPr/>
        </p:nvGrpSpPr>
        <p:grpSpPr bwMode="auto">
          <a:xfrm>
            <a:off x="1443038" y="4935538"/>
            <a:ext cx="2860675" cy="928687"/>
            <a:chOff x="917" y="3126"/>
            <a:chExt cx="1802" cy="585"/>
          </a:xfrm>
        </p:grpSpPr>
        <p:grpSp>
          <p:nvGrpSpPr>
            <p:cNvPr id="18576" name="Group 86"/>
            <p:cNvGrpSpPr>
              <a:grpSpLocks/>
            </p:cNvGrpSpPr>
            <p:nvPr/>
          </p:nvGrpSpPr>
          <p:grpSpPr bwMode="auto">
            <a:xfrm>
              <a:off x="917" y="3128"/>
              <a:ext cx="1802" cy="583"/>
              <a:chOff x="1824" y="1920"/>
              <a:chExt cx="3264" cy="1632"/>
            </a:xfrm>
          </p:grpSpPr>
          <p:sp>
            <p:nvSpPr>
              <p:cNvPr id="18611" name="Freeform 87"/>
              <p:cNvSpPr>
                <a:spLocks/>
              </p:cNvSpPr>
              <p:nvPr/>
            </p:nvSpPr>
            <p:spPr bwMode="auto">
              <a:xfrm>
                <a:off x="1824" y="1920"/>
                <a:ext cx="3264" cy="816"/>
              </a:xfrm>
              <a:custGeom>
                <a:avLst/>
                <a:gdLst>
                  <a:gd name="T0" fmla="*/ 0 w 3264"/>
                  <a:gd name="T1" fmla="*/ 816 h 816"/>
                  <a:gd name="T2" fmla="*/ 288 w 3264"/>
                  <a:gd name="T3" fmla="*/ 720 h 816"/>
                  <a:gd name="T4" fmla="*/ 672 w 3264"/>
                  <a:gd name="T5" fmla="*/ 432 h 816"/>
                  <a:gd name="T6" fmla="*/ 1152 w 3264"/>
                  <a:gd name="T7" fmla="*/ 96 h 816"/>
                  <a:gd name="T8" fmla="*/ 1632 w 3264"/>
                  <a:gd name="T9" fmla="*/ 0 h 816"/>
                  <a:gd name="T10" fmla="*/ 2112 w 3264"/>
                  <a:gd name="T11" fmla="*/ 96 h 816"/>
                  <a:gd name="T12" fmla="*/ 2592 w 3264"/>
                  <a:gd name="T13" fmla="*/ 432 h 816"/>
                  <a:gd name="T14" fmla="*/ 2976 w 3264"/>
                  <a:gd name="T15" fmla="*/ 720 h 816"/>
                  <a:gd name="T16" fmla="*/ 3264 w 3264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4"/>
                  <a:gd name="T28" fmla="*/ 0 h 816"/>
                  <a:gd name="T29" fmla="*/ 3264 w 326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4" h="816">
                    <a:moveTo>
                      <a:pt x="0" y="816"/>
                    </a:moveTo>
                    <a:cubicBezTo>
                      <a:pt x="88" y="800"/>
                      <a:pt x="176" y="784"/>
                      <a:pt x="288" y="720"/>
                    </a:cubicBezTo>
                    <a:cubicBezTo>
                      <a:pt x="400" y="656"/>
                      <a:pt x="528" y="536"/>
                      <a:pt x="672" y="432"/>
                    </a:cubicBezTo>
                    <a:cubicBezTo>
                      <a:pt x="816" y="328"/>
                      <a:pt x="992" y="168"/>
                      <a:pt x="1152" y="96"/>
                    </a:cubicBezTo>
                    <a:cubicBezTo>
                      <a:pt x="1312" y="24"/>
                      <a:pt x="1472" y="0"/>
                      <a:pt x="1632" y="0"/>
                    </a:cubicBezTo>
                    <a:cubicBezTo>
                      <a:pt x="1792" y="0"/>
                      <a:pt x="1952" y="24"/>
                      <a:pt x="2112" y="96"/>
                    </a:cubicBezTo>
                    <a:cubicBezTo>
                      <a:pt x="2272" y="168"/>
                      <a:pt x="2448" y="328"/>
                      <a:pt x="2592" y="432"/>
                    </a:cubicBezTo>
                    <a:cubicBezTo>
                      <a:pt x="2736" y="536"/>
                      <a:pt x="2864" y="656"/>
                      <a:pt x="2976" y="720"/>
                    </a:cubicBezTo>
                    <a:cubicBezTo>
                      <a:pt x="3088" y="784"/>
                      <a:pt x="3176" y="800"/>
                      <a:pt x="3264" y="816"/>
                    </a:cubicBez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12" name="Freeform 88"/>
              <p:cNvSpPr>
                <a:spLocks/>
              </p:cNvSpPr>
              <p:nvPr/>
            </p:nvSpPr>
            <p:spPr bwMode="auto">
              <a:xfrm flipV="1">
                <a:off x="1824" y="2736"/>
                <a:ext cx="3264" cy="816"/>
              </a:xfrm>
              <a:custGeom>
                <a:avLst/>
                <a:gdLst>
                  <a:gd name="T0" fmla="*/ 0 w 3264"/>
                  <a:gd name="T1" fmla="*/ 816 h 816"/>
                  <a:gd name="T2" fmla="*/ 288 w 3264"/>
                  <a:gd name="T3" fmla="*/ 720 h 816"/>
                  <a:gd name="T4" fmla="*/ 672 w 3264"/>
                  <a:gd name="T5" fmla="*/ 432 h 816"/>
                  <a:gd name="T6" fmla="*/ 1152 w 3264"/>
                  <a:gd name="T7" fmla="*/ 96 h 816"/>
                  <a:gd name="T8" fmla="*/ 1632 w 3264"/>
                  <a:gd name="T9" fmla="*/ 0 h 816"/>
                  <a:gd name="T10" fmla="*/ 2112 w 3264"/>
                  <a:gd name="T11" fmla="*/ 96 h 816"/>
                  <a:gd name="T12" fmla="*/ 2592 w 3264"/>
                  <a:gd name="T13" fmla="*/ 432 h 816"/>
                  <a:gd name="T14" fmla="*/ 2976 w 3264"/>
                  <a:gd name="T15" fmla="*/ 720 h 816"/>
                  <a:gd name="T16" fmla="*/ 3264 w 3264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4"/>
                  <a:gd name="T28" fmla="*/ 0 h 816"/>
                  <a:gd name="T29" fmla="*/ 3264 w 326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4" h="816">
                    <a:moveTo>
                      <a:pt x="0" y="816"/>
                    </a:moveTo>
                    <a:cubicBezTo>
                      <a:pt x="88" y="800"/>
                      <a:pt x="176" y="784"/>
                      <a:pt x="288" y="720"/>
                    </a:cubicBezTo>
                    <a:cubicBezTo>
                      <a:pt x="400" y="656"/>
                      <a:pt x="528" y="536"/>
                      <a:pt x="672" y="432"/>
                    </a:cubicBezTo>
                    <a:cubicBezTo>
                      <a:pt x="816" y="328"/>
                      <a:pt x="992" y="168"/>
                      <a:pt x="1152" y="96"/>
                    </a:cubicBezTo>
                    <a:cubicBezTo>
                      <a:pt x="1312" y="24"/>
                      <a:pt x="1472" y="0"/>
                      <a:pt x="1632" y="0"/>
                    </a:cubicBezTo>
                    <a:cubicBezTo>
                      <a:pt x="1792" y="0"/>
                      <a:pt x="1952" y="24"/>
                      <a:pt x="2112" y="96"/>
                    </a:cubicBezTo>
                    <a:cubicBezTo>
                      <a:pt x="2272" y="168"/>
                      <a:pt x="2448" y="328"/>
                      <a:pt x="2592" y="432"/>
                    </a:cubicBezTo>
                    <a:cubicBezTo>
                      <a:pt x="2736" y="536"/>
                      <a:pt x="2864" y="656"/>
                      <a:pt x="2976" y="720"/>
                    </a:cubicBezTo>
                    <a:cubicBezTo>
                      <a:pt x="3088" y="784"/>
                      <a:pt x="3176" y="800"/>
                      <a:pt x="3264" y="816"/>
                    </a:cubicBez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77" name="Group 89"/>
            <p:cNvGrpSpPr>
              <a:grpSpLocks/>
            </p:cNvGrpSpPr>
            <p:nvPr/>
          </p:nvGrpSpPr>
          <p:grpSpPr bwMode="auto">
            <a:xfrm>
              <a:off x="1818" y="3126"/>
              <a:ext cx="847" cy="585"/>
              <a:chOff x="3456" y="1917"/>
              <a:chExt cx="1534" cy="963"/>
            </a:xfrm>
          </p:grpSpPr>
          <p:sp>
            <p:nvSpPr>
              <p:cNvPr id="18595" name="Line 90"/>
              <p:cNvSpPr>
                <a:spLocks noChangeShapeType="1"/>
              </p:cNvSpPr>
              <p:nvPr/>
            </p:nvSpPr>
            <p:spPr bwMode="auto">
              <a:xfrm>
                <a:off x="3456" y="1917"/>
                <a:ext cx="92" cy="96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6" name="Line 91"/>
              <p:cNvSpPr>
                <a:spLocks noChangeShapeType="1"/>
              </p:cNvSpPr>
              <p:nvPr/>
            </p:nvSpPr>
            <p:spPr bwMode="auto">
              <a:xfrm flipV="1">
                <a:off x="3548" y="1926"/>
                <a:ext cx="102" cy="94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7" name="Line 92"/>
              <p:cNvSpPr>
                <a:spLocks noChangeShapeType="1"/>
              </p:cNvSpPr>
              <p:nvPr/>
            </p:nvSpPr>
            <p:spPr bwMode="auto">
              <a:xfrm>
                <a:off x="3650" y="1926"/>
                <a:ext cx="92" cy="93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8" name="Line 93"/>
              <p:cNvSpPr>
                <a:spLocks noChangeShapeType="1"/>
              </p:cNvSpPr>
              <p:nvPr/>
            </p:nvSpPr>
            <p:spPr bwMode="auto">
              <a:xfrm flipV="1">
                <a:off x="3742" y="1958"/>
                <a:ext cx="96" cy="89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9" name="Line 94"/>
              <p:cNvSpPr>
                <a:spLocks noChangeShapeType="1"/>
              </p:cNvSpPr>
              <p:nvPr/>
            </p:nvSpPr>
            <p:spPr bwMode="auto">
              <a:xfrm>
                <a:off x="3838" y="1958"/>
                <a:ext cx="97" cy="86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00" name="Line 95"/>
              <p:cNvSpPr>
                <a:spLocks noChangeShapeType="1"/>
              </p:cNvSpPr>
              <p:nvPr/>
            </p:nvSpPr>
            <p:spPr bwMode="auto">
              <a:xfrm flipV="1">
                <a:off x="3935" y="2009"/>
                <a:ext cx="97" cy="81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01" name="Line 96"/>
              <p:cNvSpPr>
                <a:spLocks noChangeShapeType="1"/>
              </p:cNvSpPr>
              <p:nvPr/>
            </p:nvSpPr>
            <p:spPr bwMode="auto">
              <a:xfrm>
                <a:off x="4032" y="2009"/>
                <a:ext cx="92" cy="74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02" name="Line 97"/>
              <p:cNvSpPr>
                <a:spLocks noChangeShapeType="1"/>
              </p:cNvSpPr>
              <p:nvPr/>
            </p:nvSpPr>
            <p:spPr bwMode="auto">
              <a:xfrm flipV="1">
                <a:off x="4124" y="2087"/>
                <a:ext cx="97" cy="66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03" name="Line 98"/>
              <p:cNvSpPr>
                <a:spLocks noChangeShapeType="1"/>
              </p:cNvSpPr>
              <p:nvPr/>
            </p:nvSpPr>
            <p:spPr bwMode="auto">
              <a:xfrm>
                <a:off x="4221" y="2087"/>
                <a:ext cx="97" cy="57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04" name="Line 99"/>
              <p:cNvSpPr>
                <a:spLocks noChangeShapeType="1"/>
              </p:cNvSpPr>
              <p:nvPr/>
            </p:nvSpPr>
            <p:spPr bwMode="auto">
              <a:xfrm flipV="1">
                <a:off x="4318" y="2175"/>
                <a:ext cx="96" cy="4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05" name="Line 100"/>
              <p:cNvSpPr>
                <a:spLocks noChangeShapeType="1"/>
              </p:cNvSpPr>
              <p:nvPr/>
            </p:nvSpPr>
            <p:spPr bwMode="auto">
              <a:xfrm>
                <a:off x="4414" y="2175"/>
                <a:ext cx="97" cy="40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06" name="Line 101"/>
              <p:cNvSpPr>
                <a:spLocks noChangeShapeType="1"/>
              </p:cNvSpPr>
              <p:nvPr/>
            </p:nvSpPr>
            <p:spPr bwMode="auto">
              <a:xfrm flipV="1">
                <a:off x="4511" y="2263"/>
                <a:ext cx="97" cy="31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07" name="Line 102"/>
              <p:cNvSpPr>
                <a:spLocks noChangeShapeType="1"/>
              </p:cNvSpPr>
              <p:nvPr/>
            </p:nvSpPr>
            <p:spPr bwMode="auto">
              <a:xfrm>
                <a:off x="4608" y="2263"/>
                <a:ext cx="97" cy="2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08" name="Line 103"/>
              <p:cNvSpPr>
                <a:spLocks noChangeShapeType="1"/>
              </p:cNvSpPr>
              <p:nvPr/>
            </p:nvSpPr>
            <p:spPr bwMode="auto">
              <a:xfrm flipV="1">
                <a:off x="4705" y="2345"/>
                <a:ext cx="92" cy="13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09" name="Line 104"/>
              <p:cNvSpPr>
                <a:spLocks noChangeShapeType="1"/>
              </p:cNvSpPr>
              <p:nvPr/>
            </p:nvSpPr>
            <p:spPr bwMode="auto">
              <a:xfrm>
                <a:off x="4797" y="2345"/>
                <a:ext cx="97" cy="7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10" name="Line 105"/>
              <p:cNvSpPr>
                <a:spLocks noChangeShapeType="1"/>
              </p:cNvSpPr>
              <p:nvPr/>
            </p:nvSpPr>
            <p:spPr bwMode="auto">
              <a:xfrm flipV="1">
                <a:off x="4894" y="2392"/>
                <a:ext cx="96" cy="2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78" name="Group 106"/>
            <p:cNvGrpSpPr>
              <a:grpSpLocks/>
            </p:cNvGrpSpPr>
            <p:nvPr/>
          </p:nvGrpSpPr>
          <p:grpSpPr bwMode="auto">
            <a:xfrm flipH="1">
              <a:off x="971" y="3126"/>
              <a:ext cx="847" cy="585"/>
              <a:chOff x="3456" y="1917"/>
              <a:chExt cx="1534" cy="963"/>
            </a:xfrm>
          </p:grpSpPr>
          <p:sp>
            <p:nvSpPr>
              <p:cNvPr id="18579" name="Line 107"/>
              <p:cNvSpPr>
                <a:spLocks noChangeShapeType="1"/>
              </p:cNvSpPr>
              <p:nvPr/>
            </p:nvSpPr>
            <p:spPr bwMode="auto">
              <a:xfrm>
                <a:off x="3456" y="1917"/>
                <a:ext cx="92" cy="96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80" name="Line 108"/>
              <p:cNvSpPr>
                <a:spLocks noChangeShapeType="1"/>
              </p:cNvSpPr>
              <p:nvPr/>
            </p:nvSpPr>
            <p:spPr bwMode="auto">
              <a:xfrm flipV="1">
                <a:off x="3548" y="1926"/>
                <a:ext cx="102" cy="94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81" name="Line 109"/>
              <p:cNvSpPr>
                <a:spLocks noChangeShapeType="1"/>
              </p:cNvSpPr>
              <p:nvPr/>
            </p:nvSpPr>
            <p:spPr bwMode="auto">
              <a:xfrm>
                <a:off x="3650" y="1926"/>
                <a:ext cx="92" cy="93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82" name="Line 110"/>
              <p:cNvSpPr>
                <a:spLocks noChangeShapeType="1"/>
              </p:cNvSpPr>
              <p:nvPr/>
            </p:nvSpPr>
            <p:spPr bwMode="auto">
              <a:xfrm flipV="1">
                <a:off x="3742" y="1958"/>
                <a:ext cx="96" cy="89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83" name="Line 111"/>
              <p:cNvSpPr>
                <a:spLocks noChangeShapeType="1"/>
              </p:cNvSpPr>
              <p:nvPr/>
            </p:nvSpPr>
            <p:spPr bwMode="auto">
              <a:xfrm>
                <a:off x="3838" y="1958"/>
                <a:ext cx="97" cy="86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84" name="Line 112"/>
              <p:cNvSpPr>
                <a:spLocks noChangeShapeType="1"/>
              </p:cNvSpPr>
              <p:nvPr/>
            </p:nvSpPr>
            <p:spPr bwMode="auto">
              <a:xfrm flipV="1">
                <a:off x="3935" y="2009"/>
                <a:ext cx="97" cy="81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85" name="Line 113"/>
              <p:cNvSpPr>
                <a:spLocks noChangeShapeType="1"/>
              </p:cNvSpPr>
              <p:nvPr/>
            </p:nvSpPr>
            <p:spPr bwMode="auto">
              <a:xfrm>
                <a:off x="4032" y="2009"/>
                <a:ext cx="92" cy="74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86" name="Line 114"/>
              <p:cNvSpPr>
                <a:spLocks noChangeShapeType="1"/>
              </p:cNvSpPr>
              <p:nvPr/>
            </p:nvSpPr>
            <p:spPr bwMode="auto">
              <a:xfrm flipV="1">
                <a:off x="4124" y="2087"/>
                <a:ext cx="97" cy="66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87" name="Line 115"/>
              <p:cNvSpPr>
                <a:spLocks noChangeShapeType="1"/>
              </p:cNvSpPr>
              <p:nvPr/>
            </p:nvSpPr>
            <p:spPr bwMode="auto">
              <a:xfrm>
                <a:off x="4221" y="2087"/>
                <a:ext cx="97" cy="57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88" name="Line 116"/>
              <p:cNvSpPr>
                <a:spLocks noChangeShapeType="1"/>
              </p:cNvSpPr>
              <p:nvPr/>
            </p:nvSpPr>
            <p:spPr bwMode="auto">
              <a:xfrm flipV="1">
                <a:off x="4318" y="2175"/>
                <a:ext cx="96" cy="4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89" name="Line 117"/>
              <p:cNvSpPr>
                <a:spLocks noChangeShapeType="1"/>
              </p:cNvSpPr>
              <p:nvPr/>
            </p:nvSpPr>
            <p:spPr bwMode="auto">
              <a:xfrm>
                <a:off x="4414" y="2175"/>
                <a:ext cx="97" cy="40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0" name="Line 118"/>
              <p:cNvSpPr>
                <a:spLocks noChangeShapeType="1"/>
              </p:cNvSpPr>
              <p:nvPr/>
            </p:nvSpPr>
            <p:spPr bwMode="auto">
              <a:xfrm flipV="1">
                <a:off x="4511" y="2263"/>
                <a:ext cx="97" cy="31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1" name="Line 119"/>
              <p:cNvSpPr>
                <a:spLocks noChangeShapeType="1"/>
              </p:cNvSpPr>
              <p:nvPr/>
            </p:nvSpPr>
            <p:spPr bwMode="auto">
              <a:xfrm>
                <a:off x="4608" y="2263"/>
                <a:ext cx="97" cy="2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2" name="Line 120"/>
              <p:cNvSpPr>
                <a:spLocks noChangeShapeType="1"/>
              </p:cNvSpPr>
              <p:nvPr/>
            </p:nvSpPr>
            <p:spPr bwMode="auto">
              <a:xfrm flipV="1">
                <a:off x="4705" y="2345"/>
                <a:ext cx="92" cy="13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3" name="Line 121"/>
              <p:cNvSpPr>
                <a:spLocks noChangeShapeType="1"/>
              </p:cNvSpPr>
              <p:nvPr/>
            </p:nvSpPr>
            <p:spPr bwMode="auto">
              <a:xfrm>
                <a:off x="4797" y="2345"/>
                <a:ext cx="97" cy="7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4" name="Line 122"/>
              <p:cNvSpPr>
                <a:spLocks noChangeShapeType="1"/>
              </p:cNvSpPr>
              <p:nvPr/>
            </p:nvSpPr>
            <p:spPr bwMode="auto">
              <a:xfrm flipV="1">
                <a:off x="4894" y="2392"/>
                <a:ext cx="96" cy="2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" name="Group 471"/>
          <p:cNvGrpSpPr>
            <a:grpSpLocks/>
          </p:cNvGrpSpPr>
          <p:nvPr/>
        </p:nvGrpSpPr>
        <p:grpSpPr bwMode="auto">
          <a:xfrm>
            <a:off x="1439863" y="2843213"/>
            <a:ext cx="2862262" cy="830262"/>
            <a:chOff x="915" y="1808"/>
            <a:chExt cx="1803" cy="523"/>
          </a:xfrm>
        </p:grpSpPr>
        <p:grpSp>
          <p:nvGrpSpPr>
            <p:cNvPr id="18571" name="Group 469"/>
            <p:cNvGrpSpPr>
              <a:grpSpLocks/>
            </p:cNvGrpSpPr>
            <p:nvPr/>
          </p:nvGrpSpPr>
          <p:grpSpPr bwMode="auto">
            <a:xfrm>
              <a:off x="915" y="1982"/>
              <a:ext cx="1803" cy="349"/>
              <a:chOff x="915" y="1982"/>
              <a:chExt cx="1803" cy="349"/>
            </a:xfrm>
          </p:grpSpPr>
          <p:sp>
            <p:nvSpPr>
              <p:cNvPr id="18573" name="Line 336"/>
              <p:cNvSpPr>
                <a:spLocks noChangeShapeType="1"/>
              </p:cNvSpPr>
              <p:nvPr/>
            </p:nvSpPr>
            <p:spPr bwMode="auto">
              <a:xfrm>
                <a:off x="917" y="2075"/>
                <a:ext cx="179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74" name="Line 337"/>
              <p:cNvSpPr>
                <a:spLocks noChangeShapeType="1"/>
              </p:cNvSpPr>
              <p:nvPr/>
            </p:nvSpPr>
            <p:spPr bwMode="auto">
              <a:xfrm flipV="1">
                <a:off x="915" y="1982"/>
                <a:ext cx="0" cy="34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75" name="Line 338"/>
              <p:cNvSpPr>
                <a:spLocks noChangeShapeType="1"/>
              </p:cNvSpPr>
              <p:nvPr/>
            </p:nvSpPr>
            <p:spPr bwMode="auto">
              <a:xfrm flipV="1">
                <a:off x="2718" y="2001"/>
                <a:ext cx="0" cy="29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72" name="Text Box 339"/>
            <p:cNvSpPr txBox="1">
              <a:spLocks noChangeArrowheads="1"/>
            </p:cNvSpPr>
            <p:nvPr/>
          </p:nvSpPr>
          <p:spPr bwMode="auto">
            <a:xfrm>
              <a:off x="1012" y="1808"/>
              <a:ext cx="1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1 second elapses</a:t>
              </a:r>
            </a:p>
          </p:txBody>
        </p:sp>
      </p:grpSp>
      <p:grpSp>
        <p:nvGrpSpPr>
          <p:cNvPr id="12" name="Group 340"/>
          <p:cNvGrpSpPr>
            <a:grpSpLocks/>
          </p:cNvGrpSpPr>
          <p:nvPr/>
        </p:nvGrpSpPr>
        <p:grpSpPr bwMode="auto">
          <a:xfrm>
            <a:off x="5915025" y="3743325"/>
            <a:ext cx="2847975" cy="277813"/>
            <a:chOff x="1835" y="672"/>
            <a:chExt cx="3253" cy="288"/>
          </a:xfrm>
        </p:grpSpPr>
        <p:sp>
          <p:nvSpPr>
            <p:cNvPr id="18539" name="Line 341"/>
            <p:cNvSpPr>
              <a:spLocks noChangeShapeType="1"/>
            </p:cNvSpPr>
            <p:nvPr/>
          </p:nvSpPr>
          <p:spPr bwMode="auto">
            <a:xfrm>
              <a:off x="2648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40" name="Line 342"/>
            <p:cNvSpPr>
              <a:spLocks noChangeShapeType="1"/>
            </p:cNvSpPr>
            <p:nvPr/>
          </p:nvSpPr>
          <p:spPr bwMode="auto">
            <a:xfrm flipV="1">
              <a:off x="2750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41" name="Line 343"/>
            <p:cNvSpPr>
              <a:spLocks noChangeShapeType="1"/>
            </p:cNvSpPr>
            <p:nvPr/>
          </p:nvSpPr>
          <p:spPr bwMode="auto">
            <a:xfrm>
              <a:off x="2852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42" name="Line 344"/>
            <p:cNvSpPr>
              <a:spLocks noChangeShapeType="1"/>
            </p:cNvSpPr>
            <p:nvPr/>
          </p:nvSpPr>
          <p:spPr bwMode="auto">
            <a:xfrm flipV="1">
              <a:off x="2953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43" name="Line 345"/>
            <p:cNvSpPr>
              <a:spLocks noChangeShapeType="1"/>
            </p:cNvSpPr>
            <p:nvPr/>
          </p:nvSpPr>
          <p:spPr bwMode="auto">
            <a:xfrm>
              <a:off x="3055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44" name="Line 346"/>
            <p:cNvSpPr>
              <a:spLocks noChangeShapeType="1"/>
            </p:cNvSpPr>
            <p:nvPr/>
          </p:nvSpPr>
          <p:spPr bwMode="auto">
            <a:xfrm flipV="1">
              <a:off x="3157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45" name="Line 347"/>
            <p:cNvSpPr>
              <a:spLocks noChangeShapeType="1"/>
            </p:cNvSpPr>
            <p:nvPr/>
          </p:nvSpPr>
          <p:spPr bwMode="auto">
            <a:xfrm>
              <a:off x="3258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46" name="Line 348"/>
            <p:cNvSpPr>
              <a:spLocks noChangeShapeType="1"/>
            </p:cNvSpPr>
            <p:nvPr/>
          </p:nvSpPr>
          <p:spPr bwMode="auto">
            <a:xfrm flipV="1">
              <a:off x="3360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47" name="Line 349"/>
            <p:cNvSpPr>
              <a:spLocks noChangeShapeType="1"/>
            </p:cNvSpPr>
            <p:nvPr/>
          </p:nvSpPr>
          <p:spPr bwMode="auto">
            <a:xfrm>
              <a:off x="3462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48" name="Line 350"/>
            <p:cNvSpPr>
              <a:spLocks noChangeShapeType="1"/>
            </p:cNvSpPr>
            <p:nvPr/>
          </p:nvSpPr>
          <p:spPr bwMode="auto">
            <a:xfrm flipV="1">
              <a:off x="3563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49" name="Line 351"/>
            <p:cNvSpPr>
              <a:spLocks noChangeShapeType="1"/>
            </p:cNvSpPr>
            <p:nvPr/>
          </p:nvSpPr>
          <p:spPr bwMode="auto">
            <a:xfrm>
              <a:off x="3665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50" name="Line 352"/>
            <p:cNvSpPr>
              <a:spLocks noChangeShapeType="1"/>
            </p:cNvSpPr>
            <p:nvPr/>
          </p:nvSpPr>
          <p:spPr bwMode="auto">
            <a:xfrm flipV="1">
              <a:off x="3767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51" name="Line 353"/>
            <p:cNvSpPr>
              <a:spLocks noChangeShapeType="1"/>
            </p:cNvSpPr>
            <p:nvPr/>
          </p:nvSpPr>
          <p:spPr bwMode="auto">
            <a:xfrm>
              <a:off x="3868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52" name="Line 354"/>
            <p:cNvSpPr>
              <a:spLocks noChangeShapeType="1"/>
            </p:cNvSpPr>
            <p:nvPr/>
          </p:nvSpPr>
          <p:spPr bwMode="auto">
            <a:xfrm flipV="1">
              <a:off x="3970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53" name="Line 355"/>
            <p:cNvSpPr>
              <a:spLocks noChangeShapeType="1"/>
            </p:cNvSpPr>
            <p:nvPr/>
          </p:nvSpPr>
          <p:spPr bwMode="auto">
            <a:xfrm>
              <a:off x="4072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54" name="Line 356"/>
            <p:cNvSpPr>
              <a:spLocks noChangeShapeType="1"/>
            </p:cNvSpPr>
            <p:nvPr/>
          </p:nvSpPr>
          <p:spPr bwMode="auto">
            <a:xfrm flipV="1">
              <a:off x="4173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55" name="Line 357"/>
            <p:cNvSpPr>
              <a:spLocks noChangeShapeType="1"/>
            </p:cNvSpPr>
            <p:nvPr/>
          </p:nvSpPr>
          <p:spPr bwMode="auto">
            <a:xfrm>
              <a:off x="4275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56" name="Line 358"/>
            <p:cNvSpPr>
              <a:spLocks noChangeShapeType="1"/>
            </p:cNvSpPr>
            <p:nvPr/>
          </p:nvSpPr>
          <p:spPr bwMode="auto">
            <a:xfrm flipV="1">
              <a:off x="4376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57" name="Line 359"/>
            <p:cNvSpPr>
              <a:spLocks noChangeShapeType="1"/>
            </p:cNvSpPr>
            <p:nvPr/>
          </p:nvSpPr>
          <p:spPr bwMode="auto">
            <a:xfrm>
              <a:off x="4478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58" name="Line 360"/>
            <p:cNvSpPr>
              <a:spLocks noChangeShapeType="1"/>
            </p:cNvSpPr>
            <p:nvPr/>
          </p:nvSpPr>
          <p:spPr bwMode="auto">
            <a:xfrm flipV="1">
              <a:off x="4580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59" name="Line 361"/>
            <p:cNvSpPr>
              <a:spLocks noChangeShapeType="1"/>
            </p:cNvSpPr>
            <p:nvPr/>
          </p:nvSpPr>
          <p:spPr bwMode="auto">
            <a:xfrm>
              <a:off x="4681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60" name="Line 362"/>
            <p:cNvSpPr>
              <a:spLocks noChangeShapeType="1"/>
            </p:cNvSpPr>
            <p:nvPr/>
          </p:nvSpPr>
          <p:spPr bwMode="auto">
            <a:xfrm flipV="1">
              <a:off x="4783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61" name="Line 363"/>
            <p:cNvSpPr>
              <a:spLocks noChangeShapeType="1"/>
            </p:cNvSpPr>
            <p:nvPr/>
          </p:nvSpPr>
          <p:spPr bwMode="auto">
            <a:xfrm>
              <a:off x="4885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62" name="Line 364"/>
            <p:cNvSpPr>
              <a:spLocks noChangeShapeType="1"/>
            </p:cNvSpPr>
            <p:nvPr/>
          </p:nvSpPr>
          <p:spPr bwMode="auto">
            <a:xfrm flipV="1">
              <a:off x="4986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63" name="Line 365"/>
            <p:cNvSpPr>
              <a:spLocks noChangeShapeType="1"/>
            </p:cNvSpPr>
            <p:nvPr/>
          </p:nvSpPr>
          <p:spPr bwMode="auto">
            <a:xfrm>
              <a:off x="1835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64" name="Line 366"/>
            <p:cNvSpPr>
              <a:spLocks noChangeShapeType="1"/>
            </p:cNvSpPr>
            <p:nvPr/>
          </p:nvSpPr>
          <p:spPr bwMode="auto">
            <a:xfrm flipV="1">
              <a:off x="1937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65" name="Line 367"/>
            <p:cNvSpPr>
              <a:spLocks noChangeShapeType="1"/>
            </p:cNvSpPr>
            <p:nvPr/>
          </p:nvSpPr>
          <p:spPr bwMode="auto">
            <a:xfrm>
              <a:off x="2039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66" name="Line 368"/>
            <p:cNvSpPr>
              <a:spLocks noChangeShapeType="1"/>
            </p:cNvSpPr>
            <p:nvPr/>
          </p:nvSpPr>
          <p:spPr bwMode="auto">
            <a:xfrm flipV="1">
              <a:off x="2140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67" name="Line 369"/>
            <p:cNvSpPr>
              <a:spLocks noChangeShapeType="1"/>
            </p:cNvSpPr>
            <p:nvPr/>
          </p:nvSpPr>
          <p:spPr bwMode="auto">
            <a:xfrm>
              <a:off x="2242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68" name="Line 370"/>
            <p:cNvSpPr>
              <a:spLocks noChangeShapeType="1"/>
            </p:cNvSpPr>
            <p:nvPr/>
          </p:nvSpPr>
          <p:spPr bwMode="auto">
            <a:xfrm flipV="1">
              <a:off x="2344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69" name="Line 371"/>
            <p:cNvSpPr>
              <a:spLocks noChangeShapeType="1"/>
            </p:cNvSpPr>
            <p:nvPr/>
          </p:nvSpPr>
          <p:spPr bwMode="auto">
            <a:xfrm>
              <a:off x="2445" y="672"/>
              <a:ext cx="102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70" name="Line 372"/>
            <p:cNvSpPr>
              <a:spLocks noChangeShapeType="1"/>
            </p:cNvSpPr>
            <p:nvPr/>
          </p:nvSpPr>
          <p:spPr bwMode="auto">
            <a:xfrm flipV="1">
              <a:off x="2547" y="672"/>
              <a:ext cx="101" cy="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380"/>
          <p:cNvGrpSpPr>
            <a:grpSpLocks/>
          </p:cNvGrpSpPr>
          <p:nvPr/>
        </p:nvGrpSpPr>
        <p:grpSpPr bwMode="auto">
          <a:xfrm>
            <a:off x="5897563" y="4391025"/>
            <a:ext cx="2865437" cy="327025"/>
            <a:chOff x="2301" y="1284"/>
            <a:chExt cx="2165" cy="206"/>
          </a:xfrm>
        </p:grpSpPr>
        <p:grpSp>
          <p:nvGrpSpPr>
            <p:cNvPr id="18501" name="Group 381"/>
            <p:cNvGrpSpPr>
              <a:grpSpLocks/>
            </p:cNvGrpSpPr>
            <p:nvPr/>
          </p:nvGrpSpPr>
          <p:grpSpPr bwMode="auto">
            <a:xfrm>
              <a:off x="2428" y="1284"/>
              <a:ext cx="2038" cy="204"/>
              <a:chOff x="1824" y="1344"/>
              <a:chExt cx="3264" cy="336"/>
            </a:xfrm>
          </p:grpSpPr>
          <p:sp>
            <p:nvSpPr>
              <p:cNvPr id="18505" name="Line 382"/>
              <p:cNvSpPr>
                <a:spLocks noChangeShapeType="1"/>
              </p:cNvSpPr>
              <p:nvPr/>
            </p:nvSpPr>
            <p:spPr bwMode="auto">
              <a:xfrm flipV="1">
                <a:off x="1824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6" name="Line 383"/>
              <p:cNvSpPr>
                <a:spLocks noChangeShapeType="1"/>
              </p:cNvSpPr>
              <p:nvPr/>
            </p:nvSpPr>
            <p:spPr bwMode="auto">
              <a:xfrm>
                <a:off x="1920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7" name="Line 384"/>
              <p:cNvSpPr>
                <a:spLocks noChangeShapeType="1"/>
              </p:cNvSpPr>
              <p:nvPr/>
            </p:nvSpPr>
            <p:spPr bwMode="auto">
              <a:xfrm flipV="1">
                <a:off x="2016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8" name="Line 385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9" name="Line 386"/>
              <p:cNvSpPr>
                <a:spLocks noChangeShapeType="1"/>
              </p:cNvSpPr>
              <p:nvPr/>
            </p:nvSpPr>
            <p:spPr bwMode="auto">
              <a:xfrm flipV="1">
                <a:off x="2208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0" name="Line 387"/>
              <p:cNvSpPr>
                <a:spLocks noChangeShapeType="1"/>
              </p:cNvSpPr>
              <p:nvPr/>
            </p:nvSpPr>
            <p:spPr bwMode="auto">
              <a:xfrm>
                <a:off x="2304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1" name="Line 388"/>
              <p:cNvSpPr>
                <a:spLocks noChangeShapeType="1"/>
              </p:cNvSpPr>
              <p:nvPr/>
            </p:nvSpPr>
            <p:spPr bwMode="auto">
              <a:xfrm flipV="1">
                <a:off x="2400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2" name="Line 389"/>
              <p:cNvSpPr>
                <a:spLocks noChangeShapeType="1"/>
              </p:cNvSpPr>
              <p:nvPr/>
            </p:nvSpPr>
            <p:spPr bwMode="auto">
              <a:xfrm>
                <a:off x="2496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3" name="Line 390"/>
              <p:cNvSpPr>
                <a:spLocks noChangeShapeType="1"/>
              </p:cNvSpPr>
              <p:nvPr/>
            </p:nvSpPr>
            <p:spPr bwMode="auto">
              <a:xfrm flipV="1">
                <a:off x="2592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4" name="Line 391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5" name="Line 392"/>
              <p:cNvSpPr>
                <a:spLocks noChangeShapeType="1"/>
              </p:cNvSpPr>
              <p:nvPr/>
            </p:nvSpPr>
            <p:spPr bwMode="auto">
              <a:xfrm flipV="1">
                <a:off x="2784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6" name="Line 393"/>
              <p:cNvSpPr>
                <a:spLocks noChangeShapeType="1"/>
              </p:cNvSpPr>
              <p:nvPr/>
            </p:nvSpPr>
            <p:spPr bwMode="auto">
              <a:xfrm>
                <a:off x="2880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7" name="Line 394"/>
              <p:cNvSpPr>
                <a:spLocks noChangeShapeType="1"/>
              </p:cNvSpPr>
              <p:nvPr/>
            </p:nvSpPr>
            <p:spPr bwMode="auto">
              <a:xfrm flipV="1">
                <a:off x="2976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8" name="Line 395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9" name="Line 396"/>
              <p:cNvSpPr>
                <a:spLocks noChangeShapeType="1"/>
              </p:cNvSpPr>
              <p:nvPr/>
            </p:nvSpPr>
            <p:spPr bwMode="auto">
              <a:xfrm flipV="1">
                <a:off x="3168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0" name="Line 397"/>
              <p:cNvSpPr>
                <a:spLocks noChangeShapeType="1"/>
              </p:cNvSpPr>
              <p:nvPr/>
            </p:nvSpPr>
            <p:spPr bwMode="auto">
              <a:xfrm>
                <a:off x="3264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1" name="Line 398"/>
              <p:cNvSpPr>
                <a:spLocks noChangeShapeType="1"/>
              </p:cNvSpPr>
              <p:nvPr/>
            </p:nvSpPr>
            <p:spPr bwMode="auto">
              <a:xfrm flipV="1">
                <a:off x="3360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2" name="Line 399"/>
              <p:cNvSpPr>
                <a:spLocks noChangeShapeType="1"/>
              </p:cNvSpPr>
              <p:nvPr/>
            </p:nvSpPr>
            <p:spPr bwMode="auto">
              <a:xfrm>
                <a:off x="3456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3" name="Line 400"/>
              <p:cNvSpPr>
                <a:spLocks noChangeShapeType="1"/>
              </p:cNvSpPr>
              <p:nvPr/>
            </p:nvSpPr>
            <p:spPr bwMode="auto">
              <a:xfrm flipV="1">
                <a:off x="3552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4" name="Line 401"/>
              <p:cNvSpPr>
                <a:spLocks noChangeShapeType="1"/>
              </p:cNvSpPr>
              <p:nvPr/>
            </p:nvSpPr>
            <p:spPr bwMode="auto">
              <a:xfrm>
                <a:off x="3648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5" name="Line 402"/>
              <p:cNvSpPr>
                <a:spLocks noChangeShapeType="1"/>
              </p:cNvSpPr>
              <p:nvPr/>
            </p:nvSpPr>
            <p:spPr bwMode="auto">
              <a:xfrm flipV="1">
                <a:off x="3744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6" name="Line 403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7" name="Line 404"/>
              <p:cNvSpPr>
                <a:spLocks noChangeShapeType="1"/>
              </p:cNvSpPr>
              <p:nvPr/>
            </p:nvSpPr>
            <p:spPr bwMode="auto">
              <a:xfrm flipV="1">
                <a:off x="3936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8" name="Line 405"/>
              <p:cNvSpPr>
                <a:spLocks noChangeShapeType="1"/>
              </p:cNvSpPr>
              <p:nvPr/>
            </p:nvSpPr>
            <p:spPr bwMode="auto">
              <a:xfrm>
                <a:off x="4032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9" name="Line 406"/>
              <p:cNvSpPr>
                <a:spLocks noChangeShapeType="1"/>
              </p:cNvSpPr>
              <p:nvPr/>
            </p:nvSpPr>
            <p:spPr bwMode="auto">
              <a:xfrm flipV="1">
                <a:off x="4128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0" name="Line 407"/>
              <p:cNvSpPr>
                <a:spLocks noChangeShapeType="1"/>
              </p:cNvSpPr>
              <p:nvPr/>
            </p:nvSpPr>
            <p:spPr bwMode="auto">
              <a:xfrm>
                <a:off x="4224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1" name="Line 408"/>
              <p:cNvSpPr>
                <a:spLocks noChangeShapeType="1"/>
              </p:cNvSpPr>
              <p:nvPr/>
            </p:nvSpPr>
            <p:spPr bwMode="auto">
              <a:xfrm flipV="1">
                <a:off x="4320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2" name="Line 409"/>
              <p:cNvSpPr>
                <a:spLocks noChangeShapeType="1"/>
              </p:cNvSpPr>
              <p:nvPr/>
            </p:nvSpPr>
            <p:spPr bwMode="auto">
              <a:xfrm>
                <a:off x="4416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3" name="Line 410"/>
              <p:cNvSpPr>
                <a:spLocks noChangeShapeType="1"/>
              </p:cNvSpPr>
              <p:nvPr/>
            </p:nvSpPr>
            <p:spPr bwMode="auto">
              <a:xfrm flipV="1">
                <a:off x="4512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4" name="Line 411"/>
              <p:cNvSpPr>
                <a:spLocks noChangeShapeType="1"/>
              </p:cNvSpPr>
              <p:nvPr/>
            </p:nvSpPr>
            <p:spPr bwMode="auto">
              <a:xfrm>
                <a:off x="4608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5" name="Line 412"/>
              <p:cNvSpPr>
                <a:spLocks noChangeShapeType="1"/>
              </p:cNvSpPr>
              <p:nvPr/>
            </p:nvSpPr>
            <p:spPr bwMode="auto">
              <a:xfrm flipV="1">
                <a:off x="4704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6" name="Line 413"/>
              <p:cNvSpPr>
                <a:spLocks noChangeShapeType="1"/>
              </p:cNvSpPr>
              <p:nvPr/>
            </p:nvSpPr>
            <p:spPr bwMode="auto">
              <a:xfrm>
                <a:off x="4800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7" name="Line 414"/>
              <p:cNvSpPr>
                <a:spLocks noChangeShapeType="1"/>
              </p:cNvSpPr>
              <p:nvPr/>
            </p:nvSpPr>
            <p:spPr bwMode="auto">
              <a:xfrm flipV="1">
                <a:off x="4896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8" name="Line 415"/>
              <p:cNvSpPr>
                <a:spLocks noChangeShapeType="1"/>
              </p:cNvSpPr>
              <p:nvPr/>
            </p:nvSpPr>
            <p:spPr bwMode="auto">
              <a:xfrm>
                <a:off x="4992" y="1344"/>
                <a:ext cx="96" cy="33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02" name="Group 416"/>
            <p:cNvGrpSpPr>
              <a:grpSpLocks/>
            </p:cNvGrpSpPr>
            <p:nvPr/>
          </p:nvGrpSpPr>
          <p:grpSpPr bwMode="auto">
            <a:xfrm>
              <a:off x="2301" y="1286"/>
              <a:ext cx="120" cy="204"/>
              <a:chOff x="2275" y="1408"/>
              <a:chExt cx="120" cy="204"/>
            </a:xfrm>
          </p:grpSpPr>
          <p:sp>
            <p:nvSpPr>
              <p:cNvPr id="18503" name="Line 417"/>
              <p:cNvSpPr>
                <a:spLocks noChangeShapeType="1"/>
              </p:cNvSpPr>
              <p:nvPr/>
            </p:nvSpPr>
            <p:spPr bwMode="auto">
              <a:xfrm flipV="1">
                <a:off x="2275" y="1408"/>
                <a:ext cx="60" cy="20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4" name="Line 418"/>
              <p:cNvSpPr>
                <a:spLocks noChangeShapeType="1"/>
              </p:cNvSpPr>
              <p:nvPr/>
            </p:nvSpPr>
            <p:spPr bwMode="auto">
              <a:xfrm>
                <a:off x="2335" y="1408"/>
                <a:ext cx="60" cy="20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Group 470"/>
          <p:cNvGrpSpPr>
            <a:grpSpLocks/>
          </p:cNvGrpSpPr>
          <p:nvPr/>
        </p:nvGrpSpPr>
        <p:grpSpPr bwMode="auto">
          <a:xfrm>
            <a:off x="5907088" y="4938713"/>
            <a:ext cx="2886075" cy="930275"/>
            <a:chOff x="3729" y="3128"/>
            <a:chExt cx="1818" cy="586"/>
          </a:xfrm>
        </p:grpSpPr>
        <p:grpSp>
          <p:nvGrpSpPr>
            <p:cNvPr id="18460" name="Group 373"/>
            <p:cNvGrpSpPr>
              <a:grpSpLocks/>
            </p:cNvGrpSpPr>
            <p:nvPr/>
          </p:nvGrpSpPr>
          <p:grpSpPr bwMode="auto">
            <a:xfrm>
              <a:off x="3729" y="3131"/>
              <a:ext cx="1818" cy="583"/>
              <a:chOff x="1399" y="3541"/>
              <a:chExt cx="2057" cy="583"/>
            </a:xfrm>
          </p:grpSpPr>
          <p:grpSp>
            <p:nvGrpSpPr>
              <p:cNvPr id="18495" name="Group 374"/>
              <p:cNvGrpSpPr>
                <a:grpSpLocks/>
              </p:cNvGrpSpPr>
              <p:nvPr/>
            </p:nvGrpSpPr>
            <p:grpSpPr bwMode="auto">
              <a:xfrm>
                <a:off x="1399" y="3541"/>
                <a:ext cx="1028" cy="583"/>
                <a:chOff x="1824" y="1920"/>
                <a:chExt cx="3264" cy="1632"/>
              </a:xfrm>
            </p:grpSpPr>
            <p:sp>
              <p:nvSpPr>
                <p:cNvPr id="18499" name="Freeform 375"/>
                <p:cNvSpPr>
                  <a:spLocks/>
                </p:cNvSpPr>
                <p:nvPr/>
              </p:nvSpPr>
              <p:spPr bwMode="auto">
                <a:xfrm>
                  <a:off x="1824" y="1920"/>
                  <a:ext cx="3264" cy="816"/>
                </a:xfrm>
                <a:custGeom>
                  <a:avLst/>
                  <a:gdLst>
                    <a:gd name="T0" fmla="*/ 0 w 3264"/>
                    <a:gd name="T1" fmla="*/ 816 h 816"/>
                    <a:gd name="T2" fmla="*/ 288 w 3264"/>
                    <a:gd name="T3" fmla="*/ 720 h 816"/>
                    <a:gd name="T4" fmla="*/ 672 w 3264"/>
                    <a:gd name="T5" fmla="*/ 432 h 816"/>
                    <a:gd name="T6" fmla="*/ 1152 w 3264"/>
                    <a:gd name="T7" fmla="*/ 96 h 816"/>
                    <a:gd name="T8" fmla="*/ 1632 w 3264"/>
                    <a:gd name="T9" fmla="*/ 0 h 816"/>
                    <a:gd name="T10" fmla="*/ 2112 w 3264"/>
                    <a:gd name="T11" fmla="*/ 96 h 816"/>
                    <a:gd name="T12" fmla="*/ 2592 w 3264"/>
                    <a:gd name="T13" fmla="*/ 432 h 816"/>
                    <a:gd name="T14" fmla="*/ 2976 w 3264"/>
                    <a:gd name="T15" fmla="*/ 720 h 816"/>
                    <a:gd name="T16" fmla="*/ 3264 w 3264"/>
                    <a:gd name="T17" fmla="*/ 816 h 8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64"/>
                    <a:gd name="T28" fmla="*/ 0 h 816"/>
                    <a:gd name="T29" fmla="*/ 3264 w 3264"/>
                    <a:gd name="T30" fmla="*/ 816 h 8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64" h="816">
                      <a:moveTo>
                        <a:pt x="0" y="816"/>
                      </a:moveTo>
                      <a:cubicBezTo>
                        <a:pt x="88" y="800"/>
                        <a:pt x="176" y="784"/>
                        <a:pt x="288" y="720"/>
                      </a:cubicBezTo>
                      <a:cubicBezTo>
                        <a:pt x="400" y="656"/>
                        <a:pt x="528" y="536"/>
                        <a:pt x="672" y="432"/>
                      </a:cubicBezTo>
                      <a:cubicBezTo>
                        <a:pt x="816" y="328"/>
                        <a:pt x="992" y="168"/>
                        <a:pt x="1152" y="96"/>
                      </a:cubicBezTo>
                      <a:cubicBezTo>
                        <a:pt x="1312" y="24"/>
                        <a:pt x="1472" y="0"/>
                        <a:pt x="1632" y="0"/>
                      </a:cubicBezTo>
                      <a:cubicBezTo>
                        <a:pt x="1792" y="0"/>
                        <a:pt x="1952" y="24"/>
                        <a:pt x="2112" y="96"/>
                      </a:cubicBezTo>
                      <a:cubicBezTo>
                        <a:pt x="2272" y="168"/>
                        <a:pt x="2448" y="328"/>
                        <a:pt x="2592" y="432"/>
                      </a:cubicBezTo>
                      <a:cubicBezTo>
                        <a:pt x="2736" y="536"/>
                        <a:pt x="2864" y="656"/>
                        <a:pt x="2976" y="720"/>
                      </a:cubicBezTo>
                      <a:cubicBezTo>
                        <a:pt x="3088" y="784"/>
                        <a:pt x="3176" y="800"/>
                        <a:pt x="3264" y="816"/>
                      </a:cubicBez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Freeform 376"/>
                <p:cNvSpPr>
                  <a:spLocks/>
                </p:cNvSpPr>
                <p:nvPr/>
              </p:nvSpPr>
              <p:spPr bwMode="auto">
                <a:xfrm flipV="1">
                  <a:off x="1824" y="2736"/>
                  <a:ext cx="3264" cy="816"/>
                </a:xfrm>
                <a:custGeom>
                  <a:avLst/>
                  <a:gdLst>
                    <a:gd name="T0" fmla="*/ 0 w 3264"/>
                    <a:gd name="T1" fmla="*/ 816 h 816"/>
                    <a:gd name="T2" fmla="*/ 288 w 3264"/>
                    <a:gd name="T3" fmla="*/ 720 h 816"/>
                    <a:gd name="T4" fmla="*/ 672 w 3264"/>
                    <a:gd name="T5" fmla="*/ 432 h 816"/>
                    <a:gd name="T6" fmla="*/ 1152 w 3264"/>
                    <a:gd name="T7" fmla="*/ 96 h 816"/>
                    <a:gd name="T8" fmla="*/ 1632 w 3264"/>
                    <a:gd name="T9" fmla="*/ 0 h 816"/>
                    <a:gd name="T10" fmla="*/ 2112 w 3264"/>
                    <a:gd name="T11" fmla="*/ 96 h 816"/>
                    <a:gd name="T12" fmla="*/ 2592 w 3264"/>
                    <a:gd name="T13" fmla="*/ 432 h 816"/>
                    <a:gd name="T14" fmla="*/ 2976 w 3264"/>
                    <a:gd name="T15" fmla="*/ 720 h 816"/>
                    <a:gd name="T16" fmla="*/ 3264 w 3264"/>
                    <a:gd name="T17" fmla="*/ 816 h 8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64"/>
                    <a:gd name="T28" fmla="*/ 0 h 816"/>
                    <a:gd name="T29" fmla="*/ 3264 w 3264"/>
                    <a:gd name="T30" fmla="*/ 816 h 8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64" h="816">
                      <a:moveTo>
                        <a:pt x="0" y="816"/>
                      </a:moveTo>
                      <a:cubicBezTo>
                        <a:pt x="88" y="800"/>
                        <a:pt x="176" y="784"/>
                        <a:pt x="288" y="720"/>
                      </a:cubicBezTo>
                      <a:cubicBezTo>
                        <a:pt x="400" y="656"/>
                        <a:pt x="528" y="536"/>
                        <a:pt x="672" y="432"/>
                      </a:cubicBezTo>
                      <a:cubicBezTo>
                        <a:pt x="816" y="328"/>
                        <a:pt x="992" y="168"/>
                        <a:pt x="1152" y="96"/>
                      </a:cubicBezTo>
                      <a:cubicBezTo>
                        <a:pt x="1312" y="24"/>
                        <a:pt x="1472" y="0"/>
                        <a:pt x="1632" y="0"/>
                      </a:cubicBezTo>
                      <a:cubicBezTo>
                        <a:pt x="1792" y="0"/>
                        <a:pt x="1952" y="24"/>
                        <a:pt x="2112" y="96"/>
                      </a:cubicBezTo>
                      <a:cubicBezTo>
                        <a:pt x="2272" y="168"/>
                        <a:pt x="2448" y="328"/>
                        <a:pt x="2592" y="432"/>
                      </a:cubicBezTo>
                      <a:cubicBezTo>
                        <a:pt x="2736" y="536"/>
                        <a:pt x="2864" y="656"/>
                        <a:pt x="2976" y="720"/>
                      </a:cubicBezTo>
                      <a:cubicBezTo>
                        <a:pt x="3088" y="784"/>
                        <a:pt x="3176" y="800"/>
                        <a:pt x="3264" y="816"/>
                      </a:cubicBez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496" name="Group 377"/>
              <p:cNvGrpSpPr>
                <a:grpSpLocks/>
              </p:cNvGrpSpPr>
              <p:nvPr/>
            </p:nvGrpSpPr>
            <p:grpSpPr bwMode="auto">
              <a:xfrm>
                <a:off x="2428" y="3541"/>
                <a:ext cx="1028" cy="583"/>
                <a:chOff x="1824" y="1920"/>
                <a:chExt cx="3264" cy="1632"/>
              </a:xfrm>
            </p:grpSpPr>
            <p:sp>
              <p:nvSpPr>
                <p:cNvPr id="18497" name="Freeform 378"/>
                <p:cNvSpPr>
                  <a:spLocks/>
                </p:cNvSpPr>
                <p:nvPr/>
              </p:nvSpPr>
              <p:spPr bwMode="auto">
                <a:xfrm>
                  <a:off x="1824" y="1920"/>
                  <a:ext cx="3264" cy="816"/>
                </a:xfrm>
                <a:custGeom>
                  <a:avLst/>
                  <a:gdLst>
                    <a:gd name="T0" fmla="*/ 0 w 3264"/>
                    <a:gd name="T1" fmla="*/ 816 h 816"/>
                    <a:gd name="T2" fmla="*/ 288 w 3264"/>
                    <a:gd name="T3" fmla="*/ 720 h 816"/>
                    <a:gd name="T4" fmla="*/ 672 w 3264"/>
                    <a:gd name="T5" fmla="*/ 432 h 816"/>
                    <a:gd name="T6" fmla="*/ 1152 w 3264"/>
                    <a:gd name="T7" fmla="*/ 96 h 816"/>
                    <a:gd name="T8" fmla="*/ 1632 w 3264"/>
                    <a:gd name="T9" fmla="*/ 0 h 816"/>
                    <a:gd name="T10" fmla="*/ 2112 w 3264"/>
                    <a:gd name="T11" fmla="*/ 96 h 816"/>
                    <a:gd name="T12" fmla="*/ 2592 w 3264"/>
                    <a:gd name="T13" fmla="*/ 432 h 816"/>
                    <a:gd name="T14" fmla="*/ 2976 w 3264"/>
                    <a:gd name="T15" fmla="*/ 720 h 816"/>
                    <a:gd name="T16" fmla="*/ 3264 w 3264"/>
                    <a:gd name="T17" fmla="*/ 816 h 8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64"/>
                    <a:gd name="T28" fmla="*/ 0 h 816"/>
                    <a:gd name="T29" fmla="*/ 3264 w 3264"/>
                    <a:gd name="T30" fmla="*/ 816 h 8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64" h="816">
                      <a:moveTo>
                        <a:pt x="0" y="816"/>
                      </a:moveTo>
                      <a:cubicBezTo>
                        <a:pt x="88" y="800"/>
                        <a:pt x="176" y="784"/>
                        <a:pt x="288" y="720"/>
                      </a:cubicBezTo>
                      <a:cubicBezTo>
                        <a:pt x="400" y="656"/>
                        <a:pt x="528" y="536"/>
                        <a:pt x="672" y="432"/>
                      </a:cubicBezTo>
                      <a:cubicBezTo>
                        <a:pt x="816" y="328"/>
                        <a:pt x="992" y="168"/>
                        <a:pt x="1152" y="96"/>
                      </a:cubicBezTo>
                      <a:cubicBezTo>
                        <a:pt x="1312" y="24"/>
                        <a:pt x="1472" y="0"/>
                        <a:pt x="1632" y="0"/>
                      </a:cubicBezTo>
                      <a:cubicBezTo>
                        <a:pt x="1792" y="0"/>
                        <a:pt x="1952" y="24"/>
                        <a:pt x="2112" y="96"/>
                      </a:cubicBezTo>
                      <a:cubicBezTo>
                        <a:pt x="2272" y="168"/>
                        <a:pt x="2448" y="328"/>
                        <a:pt x="2592" y="432"/>
                      </a:cubicBezTo>
                      <a:cubicBezTo>
                        <a:pt x="2736" y="536"/>
                        <a:pt x="2864" y="656"/>
                        <a:pt x="2976" y="720"/>
                      </a:cubicBezTo>
                      <a:cubicBezTo>
                        <a:pt x="3088" y="784"/>
                        <a:pt x="3176" y="800"/>
                        <a:pt x="3264" y="816"/>
                      </a:cubicBez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Freeform 379"/>
                <p:cNvSpPr>
                  <a:spLocks/>
                </p:cNvSpPr>
                <p:nvPr/>
              </p:nvSpPr>
              <p:spPr bwMode="auto">
                <a:xfrm flipV="1">
                  <a:off x="1824" y="2736"/>
                  <a:ext cx="3264" cy="816"/>
                </a:xfrm>
                <a:custGeom>
                  <a:avLst/>
                  <a:gdLst>
                    <a:gd name="T0" fmla="*/ 0 w 3264"/>
                    <a:gd name="T1" fmla="*/ 816 h 816"/>
                    <a:gd name="T2" fmla="*/ 288 w 3264"/>
                    <a:gd name="T3" fmla="*/ 720 h 816"/>
                    <a:gd name="T4" fmla="*/ 672 w 3264"/>
                    <a:gd name="T5" fmla="*/ 432 h 816"/>
                    <a:gd name="T6" fmla="*/ 1152 w 3264"/>
                    <a:gd name="T7" fmla="*/ 96 h 816"/>
                    <a:gd name="T8" fmla="*/ 1632 w 3264"/>
                    <a:gd name="T9" fmla="*/ 0 h 816"/>
                    <a:gd name="T10" fmla="*/ 2112 w 3264"/>
                    <a:gd name="T11" fmla="*/ 96 h 816"/>
                    <a:gd name="T12" fmla="*/ 2592 w 3264"/>
                    <a:gd name="T13" fmla="*/ 432 h 816"/>
                    <a:gd name="T14" fmla="*/ 2976 w 3264"/>
                    <a:gd name="T15" fmla="*/ 720 h 816"/>
                    <a:gd name="T16" fmla="*/ 3264 w 3264"/>
                    <a:gd name="T17" fmla="*/ 816 h 8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64"/>
                    <a:gd name="T28" fmla="*/ 0 h 816"/>
                    <a:gd name="T29" fmla="*/ 3264 w 3264"/>
                    <a:gd name="T30" fmla="*/ 816 h 8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64" h="816">
                      <a:moveTo>
                        <a:pt x="0" y="816"/>
                      </a:moveTo>
                      <a:cubicBezTo>
                        <a:pt x="88" y="800"/>
                        <a:pt x="176" y="784"/>
                        <a:pt x="288" y="720"/>
                      </a:cubicBezTo>
                      <a:cubicBezTo>
                        <a:pt x="400" y="656"/>
                        <a:pt x="528" y="536"/>
                        <a:pt x="672" y="432"/>
                      </a:cubicBezTo>
                      <a:cubicBezTo>
                        <a:pt x="816" y="328"/>
                        <a:pt x="992" y="168"/>
                        <a:pt x="1152" y="96"/>
                      </a:cubicBezTo>
                      <a:cubicBezTo>
                        <a:pt x="1312" y="24"/>
                        <a:pt x="1472" y="0"/>
                        <a:pt x="1632" y="0"/>
                      </a:cubicBezTo>
                      <a:cubicBezTo>
                        <a:pt x="1792" y="0"/>
                        <a:pt x="1952" y="24"/>
                        <a:pt x="2112" y="96"/>
                      </a:cubicBezTo>
                      <a:cubicBezTo>
                        <a:pt x="2272" y="168"/>
                        <a:pt x="2448" y="328"/>
                        <a:pt x="2592" y="432"/>
                      </a:cubicBezTo>
                      <a:cubicBezTo>
                        <a:pt x="2736" y="536"/>
                        <a:pt x="2864" y="656"/>
                        <a:pt x="2976" y="720"/>
                      </a:cubicBezTo>
                      <a:cubicBezTo>
                        <a:pt x="3088" y="784"/>
                        <a:pt x="3176" y="800"/>
                        <a:pt x="3264" y="816"/>
                      </a:cubicBez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lgDash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8461" name="Group 419"/>
            <p:cNvGrpSpPr>
              <a:grpSpLocks/>
            </p:cNvGrpSpPr>
            <p:nvPr/>
          </p:nvGrpSpPr>
          <p:grpSpPr bwMode="auto">
            <a:xfrm>
              <a:off x="3774" y="3128"/>
              <a:ext cx="804" cy="585"/>
              <a:chOff x="2481" y="1584"/>
              <a:chExt cx="909" cy="585"/>
            </a:xfrm>
          </p:grpSpPr>
          <p:sp>
            <p:nvSpPr>
              <p:cNvPr id="18479" name="Line 420"/>
              <p:cNvSpPr>
                <a:spLocks noChangeShapeType="1"/>
              </p:cNvSpPr>
              <p:nvPr/>
            </p:nvSpPr>
            <p:spPr bwMode="auto">
              <a:xfrm>
                <a:off x="2937" y="1584"/>
                <a:ext cx="60" cy="58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0" name="Line 421"/>
              <p:cNvSpPr>
                <a:spLocks noChangeShapeType="1"/>
              </p:cNvSpPr>
              <p:nvPr/>
            </p:nvSpPr>
            <p:spPr bwMode="auto">
              <a:xfrm flipV="1">
                <a:off x="2997" y="1608"/>
                <a:ext cx="57" cy="56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1" name="Line 422"/>
              <p:cNvSpPr>
                <a:spLocks noChangeShapeType="1"/>
              </p:cNvSpPr>
              <p:nvPr/>
            </p:nvSpPr>
            <p:spPr bwMode="auto">
              <a:xfrm>
                <a:off x="3054" y="1608"/>
                <a:ext cx="54" cy="51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2" name="Line 423"/>
              <p:cNvSpPr>
                <a:spLocks noChangeShapeType="1"/>
              </p:cNvSpPr>
              <p:nvPr/>
            </p:nvSpPr>
            <p:spPr bwMode="auto">
              <a:xfrm flipV="1">
                <a:off x="3108" y="1668"/>
                <a:ext cx="54" cy="45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3" name="Line 424"/>
              <p:cNvSpPr>
                <a:spLocks noChangeShapeType="1"/>
              </p:cNvSpPr>
              <p:nvPr/>
            </p:nvSpPr>
            <p:spPr bwMode="auto">
              <a:xfrm>
                <a:off x="3162" y="1668"/>
                <a:ext cx="57" cy="36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4" name="Line 425"/>
              <p:cNvSpPr>
                <a:spLocks noChangeShapeType="1"/>
              </p:cNvSpPr>
              <p:nvPr/>
            </p:nvSpPr>
            <p:spPr bwMode="auto">
              <a:xfrm flipV="1">
                <a:off x="3219" y="1770"/>
                <a:ext cx="60" cy="26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5" name="Line 426"/>
              <p:cNvSpPr>
                <a:spLocks noChangeShapeType="1"/>
              </p:cNvSpPr>
              <p:nvPr/>
            </p:nvSpPr>
            <p:spPr bwMode="auto">
              <a:xfrm>
                <a:off x="3279" y="1770"/>
                <a:ext cx="57" cy="16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6" name="Line 427"/>
              <p:cNvSpPr>
                <a:spLocks noChangeShapeType="1"/>
              </p:cNvSpPr>
              <p:nvPr/>
            </p:nvSpPr>
            <p:spPr bwMode="auto">
              <a:xfrm flipV="1">
                <a:off x="3333" y="1860"/>
                <a:ext cx="57" cy="7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7" name="Line 428"/>
              <p:cNvSpPr>
                <a:spLocks noChangeShapeType="1"/>
              </p:cNvSpPr>
              <p:nvPr/>
            </p:nvSpPr>
            <p:spPr bwMode="auto">
              <a:xfrm flipH="1">
                <a:off x="2877" y="1587"/>
                <a:ext cx="66" cy="5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8" name="Line 429"/>
              <p:cNvSpPr>
                <a:spLocks noChangeShapeType="1"/>
              </p:cNvSpPr>
              <p:nvPr/>
            </p:nvSpPr>
            <p:spPr bwMode="auto">
              <a:xfrm flipH="1" flipV="1">
                <a:off x="2823" y="1605"/>
                <a:ext cx="54" cy="56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9" name="Line 430"/>
              <p:cNvSpPr>
                <a:spLocks noChangeShapeType="1"/>
              </p:cNvSpPr>
              <p:nvPr/>
            </p:nvSpPr>
            <p:spPr bwMode="auto">
              <a:xfrm flipH="1">
                <a:off x="2772" y="1605"/>
                <a:ext cx="51" cy="51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0" name="Line 431"/>
              <p:cNvSpPr>
                <a:spLocks noChangeShapeType="1"/>
              </p:cNvSpPr>
              <p:nvPr/>
            </p:nvSpPr>
            <p:spPr bwMode="auto">
              <a:xfrm flipH="1" flipV="1">
                <a:off x="2712" y="1680"/>
                <a:ext cx="60" cy="4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1" name="Line 432"/>
              <p:cNvSpPr>
                <a:spLocks noChangeShapeType="1"/>
              </p:cNvSpPr>
              <p:nvPr/>
            </p:nvSpPr>
            <p:spPr bwMode="auto">
              <a:xfrm flipH="1">
                <a:off x="2655" y="1680"/>
                <a:ext cx="57" cy="34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2" name="Line 433"/>
              <p:cNvSpPr>
                <a:spLocks noChangeShapeType="1"/>
              </p:cNvSpPr>
              <p:nvPr/>
            </p:nvSpPr>
            <p:spPr bwMode="auto">
              <a:xfrm flipH="1" flipV="1">
                <a:off x="2601" y="1779"/>
                <a:ext cx="57" cy="2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3" name="Line 434"/>
              <p:cNvSpPr>
                <a:spLocks noChangeShapeType="1"/>
              </p:cNvSpPr>
              <p:nvPr/>
            </p:nvSpPr>
            <p:spPr bwMode="auto">
              <a:xfrm flipH="1">
                <a:off x="2535" y="1779"/>
                <a:ext cx="66" cy="1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4" name="Line 435"/>
              <p:cNvSpPr>
                <a:spLocks noChangeShapeType="1"/>
              </p:cNvSpPr>
              <p:nvPr/>
            </p:nvSpPr>
            <p:spPr bwMode="auto">
              <a:xfrm flipH="1" flipV="1">
                <a:off x="2481" y="1866"/>
                <a:ext cx="54" cy="5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462" name="Group 436"/>
            <p:cNvGrpSpPr>
              <a:grpSpLocks/>
            </p:cNvGrpSpPr>
            <p:nvPr/>
          </p:nvGrpSpPr>
          <p:grpSpPr bwMode="auto">
            <a:xfrm>
              <a:off x="4681" y="3131"/>
              <a:ext cx="798" cy="579"/>
              <a:chOff x="3507" y="1587"/>
              <a:chExt cx="903" cy="579"/>
            </a:xfrm>
          </p:grpSpPr>
          <p:sp>
            <p:nvSpPr>
              <p:cNvPr id="18463" name="Line 437"/>
              <p:cNvSpPr>
                <a:spLocks noChangeShapeType="1"/>
              </p:cNvSpPr>
              <p:nvPr/>
            </p:nvSpPr>
            <p:spPr bwMode="auto">
              <a:xfrm>
                <a:off x="3954" y="1587"/>
                <a:ext cx="60" cy="57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4" name="Line 438"/>
              <p:cNvSpPr>
                <a:spLocks noChangeShapeType="1"/>
              </p:cNvSpPr>
              <p:nvPr/>
            </p:nvSpPr>
            <p:spPr bwMode="auto">
              <a:xfrm flipV="1">
                <a:off x="4014" y="1599"/>
                <a:ext cx="54" cy="56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5" name="Line 439"/>
              <p:cNvSpPr>
                <a:spLocks noChangeShapeType="1"/>
              </p:cNvSpPr>
              <p:nvPr/>
            </p:nvSpPr>
            <p:spPr bwMode="auto">
              <a:xfrm>
                <a:off x="4068" y="1599"/>
                <a:ext cx="54" cy="53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6" name="Line 440"/>
              <p:cNvSpPr>
                <a:spLocks noChangeShapeType="1"/>
              </p:cNvSpPr>
              <p:nvPr/>
            </p:nvSpPr>
            <p:spPr bwMode="auto">
              <a:xfrm flipV="1">
                <a:off x="4122" y="1665"/>
                <a:ext cx="63" cy="4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7" name="Line 441"/>
              <p:cNvSpPr>
                <a:spLocks noChangeShapeType="1"/>
              </p:cNvSpPr>
              <p:nvPr/>
            </p:nvSpPr>
            <p:spPr bwMode="auto">
              <a:xfrm>
                <a:off x="4185" y="1665"/>
                <a:ext cx="54" cy="37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8" name="Line 442"/>
              <p:cNvSpPr>
                <a:spLocks noChangeShapeType="1"/>
              </p:cNvSpPr>
              <p:nvPr/>
            </p:nvSpPr>
            <p:spPr bwMode="auto">
              <a:xfrm flipV="1">
                <a:off x="4239" y="1758"/>
                <a:ext cx="54" cy="28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9" name="Line 443"/>
              <p:cNvSpPr>
                <a:spLocks noChangeShapeType="1"/>
              </p:cNvSpPr>
              <p:nvPr/>
            </p:nvSpPr>
            <p:spPr bwMode="auto">
              <a:xfrm>
                <a:off x="4293" y="1758"/>
                <a:ext cx="60" cy="18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0" name="Line 444"/>
              <p:cNvSpPr>
                <a:spLocks noChangeShapeType="1"/>
              </p:cNvSpPr>
              <p:nvPr/>
            </p:nvSpPr>
            <p:spPr bwMode="auto">
              <a:xfrm flipV="1">
                <a:off x="4353" y="1854"/>
                <a:ext cx="57" cy="9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1" name="Line 445"/>
              <p:cNvSpPr>
                <a:spLocks noChangeShapeType="1"/>
              </p:cNvSpPr>
              <p:nvPr/>
            </p:nvSpPr>
            <p:spPr bwMode="auto">
              <a:xfrm flipH="1">
                <a:off x="3900" y="1590"/>
                <a:ext cx="54" cy="5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2" name="Line 446"/>
              <p:cNvSpPr>
                <a:spLocks noChangeShapeType="1"/>
              </p:cNvSpPr>
              <p:nvPr/>
            </p:nvSpPr>
            <p:spPr bwMode="auto">
              <a:xfrm flipH="1" flipV="1">
                <a:off x="3843" y="1614"/>
                <a:ext cx="57" cy="5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3" name="Line 447"/>
              <p:cNvSpPr>
                <a:spLocks noChangeShapeType="1"/>
              </p:cNvSpPr>
              <p:nvPr/>
            </p:nvSpPr>
            <p:spPr bwMode="auto">
              <a:xfrm flipH="1">
                <a:off x="3789" y="1611"/>
                <a:ext cx="54" cy="50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4" name="Line 448"/>
              <p:cNvSpPr>
                <a:spLocks noChangeShapeType="1"/>
              </p:cNvSpPr>
              <p:nvPr/>
            </p:nvSpPr>
            <p:spPr bwMode="auto">
              <a:xfrm flipH="1" flipV="1">
                <a:off x="3738" y="1683"/>
                <a:ext cx="51" cy="4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5" name="Line 449"/>
              <p:cNvSpPr>
                <a:spLocks noChangeShapeType="1"/>
              </p:cNvSpPr>
              <p:nvPr/>
            </p:nvSpPr>
            <p:spPr bwMode="auto">
              <a:xfrm flipH="1">
                <a:off x="3672" y="1683"/>
                <a:ext cx="66" cy="33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6" name="Line 450"/>
              <p:cNvSpPr>
                <a:spLocks noChangeShapeType="1"/>
              </p:cNvSpPr>
              <p:nvPr/>
            </p:nvSpPr>
            <p:spPr bwMode="auto">
              <a:xfrm flipH="1" flipV="1">
                <a:off x="3612" y="1791"/>
                <a:ext cx="63" cy="22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7" name="Line 451"/>
              <p:cNvSpPr>
                <a:spLocks noChangeShapeType="1"/>
              </p:cNvSpPr>
              <p:nvPr/>
            </p:nvSpPr>
            <p:spPr bwMode="auto">
              <a:xfrm flipH="1">
                <a:off x="3558" y="1791"/>
                <a:ext cx="54" cy="12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8" name="Line 452"/>
              <p:cNvSpPr>
                <a:spLocks noChangeShapeType="1"/>
              </p:cNvSpPr>
              <p:nvPr/>
            </p:nvSpPr>
            <p:spPr bwMode="auto">
              <a:xfrm flipH="1" flipV="1">
                <a:off x="3507" y="1863"/>
                <a:ext cx="51" cy="5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" name="Group 472"/>
          <p:cNvGrpSpPr>
            <a:grpSpLocks/>
          </p:cNvGrpSpPr>
          <p:nvPr/>
        </p:nvGrpSpPr>
        <p:grpSpPr bwMode="auto">
          <a:xfrm>
            <a:off x="5902325" y="2838450"/>
            <a:ext cx="2860675" cy="830263"/>
            <a:chOff x="3726" y="1805"/>
            <a:chExt cx="1802" cy="523"/>
          </a:xfrm>
        </p:grpSpPr>
        <p:sp>
          <p:nvSpPr>
            <p:cNvPr id="18456" name="Line 454"/>
            <p:cNvSpPr>
              <a:spLocks noChangeShapeType="1"/>
            </p:cNvSpPr>
            <p:nvPr/>
          </p:nvSpPr>
          <p:spPr bwMode="auto">
            <a:xfrm>
              <a:off x="3727" y="2072"/>
              <a:ext cx="179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7" name="Line 455"/>
            <p:cNvSpPr>
              <a:spLocks noChangeShapeType="1"/>
            </p:cNvSpPr>
            <p:nvPr/>
          </p:nvSpPr>
          <p:spPr bwMode="auto">
            <a:xfrm flipV="1">
              <a:off x="3726" y="1979"/>
              <a:ext cx="0" cy="34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8" name="Line 456"/>
            <p:cNvSpPr>
              <a:spLocks noChangeShapeType="1"/>
            </p:cNvSpPr>
            <p:nvPr/>
          </p:nvSpPr>
          <p:spPr bwMode="auto">
            <a:xfrm flipV="1">
              <a:off x="5528" y="1998"/>
              <a:ext cx="0" cy="29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9" name="Text Box 457"/>
            <p:cNvSpPr txBox="1">
              <a:spLocks noChangeArrowheads="1"/>
            </p:cNvSpPr>
            <p:nvPr/>
          </p:nvSpPr>
          <p:spPr bwMode="auto">
            <a:xfrm>
              <a:off x="3826" y="1805"/>
              <a:ext cx="1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1 second elapses</a:t>
              </a:r>
            </a:p>
          </p:txBody>
        </p:sp>
      </p:grpSp>
      <p:sp>
        <p:nvSpPr>
          <p:cNvPr id="388558" name="Text Box 462"/>
          <p:cNvSpPr txBox="1">
            <a:spLocks noChangeArrowheads="1"/>
          </p:cNvSpPr>
          <p:nvPr/>
        </p:nvSpPr>
        <p:spPr bwMode="auto">
          <a:xfrm rot="-2935554">
            <a:off x="4481513" y="35972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f</a:t>
            </a:r>
            <a:r>
              <a:rPr lang="en-US" sz="2400" baseline="-25000">
                <a:solidFill>
                  <a:srgbClr val="000000"/>
                </a:solidFill>
              </a:rPr>
              <a:t>1</a:t>
            </a:r>
            <a:r>
              <a:rPr lang="en-US" sz="2400">
                <a:solidFill>
                  <a:srgbClr val="000000"/>
                </a:solidFill>
              </a:rPr>
              <a:t> = 16 Hz</a:t>
            </a:r>
          </a:p>
        </p:txBody>
      </p:sp>
      <p:sp>
        <p:nvSpPr>
          <p:cNvPr id="388559" name="Text Box 463"/>
          <p:cNvSpPr txBox="1">
            <a:spLocks noChangeArrowheads="1"/>
          </p:cNvSpPr>
          <p:nvPr/>
        </p:nvSpPr>
        <p:spPr bwMode="auto">
          <a:xfrm rot="-2935554">
            <a:off x="4481513" y="446563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f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= 18 Hz</a:t>
            </a:r>
          </a:p>
        </p:txBody>
      </p:sp>
      <p:sp>
        <p:nvSpPr>
          <p:cNvPr id="388560" name="Text Box 464"/>
          <p:cNvSpPr txBox="1">
            <a:spLocks noChangeArrowheads="1"/>
          </p:cNvSpPr>
          <p:nvPr/>
        </p:nvSpPr>
        <p:spPr bwMode="auto">
          <a:xfrm rot="-2935554">
            <a:off x="9525" y="35972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f</a:t>
            </a:r>
            <a:r>
              <a:rPr lang="en-US" sz="2400" baseline="-25000">
                <a:solidFill>
                  <a:srgbClr val="000000"/>
                </a:solidFill>
              </a:rPr>
              <a:t>1</a:t>
            </a:r>
            <a:r>
              <a:rPr lang="en-US" sz="2400">
                <a:solidFill>
                  <a:srgbClr val="000000"/>
                </a:solidFill>
              </a:rPr>
              <a:t> = 16 Hz</a:t>
            </a:r>
          </a:p>
        </p:txBody>
      </p:sp>
      <p:sp>
        <p:nvSpPr>
          <p:cNvPr id="388561" name="Text Box 465"/>
          <p:cNvSpPr txBox="1">
            <a:spLocks noChangeArrowheads="1"/>
          </p:cNvSpPr>
          <p:nvPr/>
        </p:nvSpPr>
        <p:spPr bwMode="auto">
          <a:xfrm rot="-2935554">
            <a:off x="9525" y="446563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f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= 17 Hz</a:t>
            </a:r>
          </a:p>
        </p:txBody>
      </p:sp>
      <p:sp>
        <p:nvSpPr>
          <p:cNvPr id="388562" name="Text Box 466"/>
          <p:cNvSpPr txBox="1">
            <a:spLocks noChangeArrowheads="1"/>
          </p:cNvSpPr>
          <p:nvPr/>
        </p:nvSpPr>
        <p:spPr bwMode="auto">
          <a:xfrm>
            <a:off x="1989138" y="5942013"/>
            <a:ext cx="1890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f</a:t>
            </a:r>
            <a:r>
              <a:rPr lang="en-US" baseline="-25000">
                <a:solidFill>
                  <a:srgbClr val="000000"/>
                </a:solidFill>
              </a:rPr>
              <a:t>beat</a:t>
            </a:r>
            <a:r>
              <a:rPr lang="en-US">
                <a:solidFill>
                  <a:srgbClr val="000000"/>
                </a:solidFill>
              </a:rPr>
              <a:t> = 1 Hz</a:t>
            </a:r>
          </a:p>
        </p:txBody>
      </p:sp>
      <p:sp>
        <p:nvSpPr>
          <p:cNvPr id="388563" name="Text Box 467"/>
          <p:cNvSpPr txBox="1">
            <a:spLocks noChangeArrowheads="1"/>
          </p:cNvSpPr>
          <p:nvPr/>
        </p:nvSpPr>
        <p:spPr bwMode="auto">
          <a:xfrm>
            <a:off x="6400800" y="5942013"/>
            <a:ext cx="1890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f</a:t>
            </a:r>
            <a:r>
              <a:rPr lang="en-US" baseline="-25000">
                <a:solidFill>
                  <a:srgbClr val="000000"/>
                </a:solidFill>
              </a:rPr>
              <a:t>beat</a:t>
            </a:r>
            <a:r>
              <a:rPr lang="en-US">
                <a:solidFill>
                  <a:srgbClr val="000000"/>
                </a:solidFill>
              </a:rPr>
              <a:t> = 2 Hz</a:t>
            </a:r>
          </a:p>
        </p:txBody>
      </p:sp>
      <p:sp>
        <p:nvSpPr>
          <p:cNvPr id="18455" name="Rectangle 8"/>
          <p:cNvSpPr>
            <a:spLocks noChangeArrowheads="1"/>
          </p:cNvSpPr>
          <p:nvPr/>
        </p:nvSpPr>
        <p:spPr bwMode="auto">
          <a:xfrm>
            <a:off x="404813" y="1846263"/>
            <a:ext cx="1803400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Equation: </a:t>
            </a:r>
          </a:p>
        </p:txBody>
      </p:sp>
    </p:spTree>
    <p:extLst>
      <p:ext uri="{BB962C8B-B14F-4D97-AF65-F5344CB8AC3E}">
        <p14:creationId xmlns:p14="http://schemas.microsoft.com/office/powerpoint/2010/main" val="400540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8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8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8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8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8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88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388101" grpId="0" animBg="1"/>
      <p:bldP spid="19464" grpId="0"/>
      <p:bldP spid="388559" grpId="0"/>
      <p:bldP spid="388560" grpId="0"/>
      <p:bldP spid="388561" grpId="0"/>
      <p:bldP spid="388562" grpId="0"/>
      <p:bldP spid="38856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351532" y="1729698"/>
            <a:ext cx="4442242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Beats are variations in the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loudness and softness we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perceive when two sound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sources have very-nearly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the same frequency, but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not quite. The number of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these variations that we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hear per second is the </a:t>
            </a:r>
          </a:p>
          <a:p>
            <a:pPr marL="342900" indent="-342900">
              <a:spcBef>
                <a:spcPct val="20000"/>
              </a:spcBef>
            </a:pPr>
            <a:r>
              <a:rPr lang="en-US" u="sng" dirty="0" smtClean="0">
                <a:solidFill>
                  <a:srgbClr val="000000"/>
                </a:solidFill>
              </a:rPr>
              <a:t>beat frequency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04596" y="614521"/>
            <a:ext cx="4551182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FINAL THOUGHTS: </a:t>
            </a:r>
            <a:r>
              <a:rPr lang="en-US" b="1" u="sng" dirty="0" smtClean="0">
                <a:solidFill>
                  <a:srgbClr val="FFFF00"/>
                </a:solidFill>
              </a:rPr>
              <a:t>Beats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013" y="3324936"/>
            <a:ext cx="3697133" cy="318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662" y="312853"/>
            <a:ext cx="3683484" cy="268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6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9"/>
          <p:cNvSpPr>
            <a:spLocks noChangeArrowheads="1"/>
          </p:cNvSpPr>
          <p:nvPr/>
        </p:nvSpPr>
        <p:spPr bwMode="auto">
          <a:xfrm>
            <a:off x="585344" y="281652"/>
            <a:ext cx="313531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natural frequency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94250" name="Rectangle 10"/>
          <p:cNvSpPr>
            <a:spLocks noChangeArrowheads="1"/>
          </p:cNvSpPr>
          <p:nvPr/>
        </p:nvSpPr>
        <p:spPr bwMode="auto">
          <a:xfrm>
            <a:off x="629699" y="2190966"/>
            <a:ext cx="281781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forced vibration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94251" name="Rectangle 11"/>
          <p:cNvSpPr>
            <a:spLocks noChangeArrowheads="1"/>
          </p:cNvSpPr>
          <p:nvPr/>
        </p:nvSpPr>
        <p:spPr bwMode="auto">
          <a:xfrm>
            <a:off x="609157" y="3612119"/>
            <a:ext cx="204628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resonance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94252" name="Rectangle 12"/>
          <p:cNvSpPr>
            <a:spLocks noChangeArrowheads="1"/>
          </p:cNvSpPr>
          <p:nvPr/>
        </p:nvSpPr>
        <p:spPr bwMode="auto">
          <a:xfrm>
            <a:off x="1279525" y="6026767"/>
            <a:ext cx="39560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result of resonance = </a:t>
            </a:r>
          </a:p>
        </p:txBody>
      </p:sp>
      <p:sp>
        <p:nvSpPr>
          <p:cNvPr id="394274" name="Rectangle 34"/>
          <p:cNvSpPr>
            <a:spLocks noChangeArrowheads="1"/>
          </p:cNvSpPr>
          <p:nvPr/>
        </p:nvSpPr>
        <p:spPr bwMode="auto">
          <a:xfrm>
            <a:off x="605982" y="735902"/>
            <a:ext cx="3882794" cy="138499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the frequency at which 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an object </a:t>
            </a:r>
            <a:r>
              <a:rPr lang="en-US" dirty="0">
                <a:solidFill>
                  <a:srgbClr val="000000"/>
                </a:solidFill>
              </a:rPr>
              <a:t>most easily 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vibrates/oscillates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4275" name="Rectangle 35"/>
          <p:cNvSpPr>
            <a:spLocks noChangeArrowheads="1"/>
          </p:cNvSpPr>
          <p:nvPr/>
        </p:nvSpPr>
        <p:spPr bwMode="auto">
          <a:xfrm>
            <a:off x="658274" y="2657691"/>
            <a:ext cx="2917825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 vibration due to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an applied force </a:t>
            </a:r>
          </a:p>
        </p:txBody>
      </p:sp>
      <p:sp>
        <p:nvSpPr>
          <p:cNvPr id="394276" name="Rectangle 36"/>
          <p:cNvSpPr>
            <a:spLocks noChangeArrowheads="1"/>
          </p:cNvSpPr>
          <p:nvPr/>
        </p:nvSpPr>
        <p:spPr bwMode="auto">
          <a:xfrm>
            <a:off x="637732" y="4138173"/>
            <a:ext cx="4378058" cy="181588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occurs when a force 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is repeatedly applied 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an object AT the 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object’s </a:t>
            </a:r>
            <a:r>
              <a:rPr lang="en-US" dirty="0">
                <a:solidFill>
                  <a:srgbClr val="000000"/>
                </a:solidFill>
              </a:rPr>
              <a:t>natural frequency </a:t>
            </a:r>
          </a:p>
        </p:txBody>
      </p:sp>
      <p:sp>
        <p:nvSpPr>
          <p:cNvPr id="394277" name="Rectangle 37"/>
          <p:cNvSpPr>
            <a:spLocks noChangeArrowheads="1"/>
          </p:cNvSpPr>
          <p:nvPr/>
        </p:nvSpPr>
        <p:spPr bwMode="auto">
          <a:xfrm>
            <a:off x="5115896" y="6023126"/>
            <a:ext cx="3201517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LARGE</a:t>
            </a:r>
            <a:r>
              <a:rPr lang="en-US" dirty="0" smtClean="0">
                <a:solidFill>
                  <a:srgbClr val="000000"/>
                </a:solidFill>
              </a:rPr>
              <a:t> amplitude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9163" name="Picture 26" descr="http://s.chakpak.com/se_images/174657_-1_564_none/tall-and-short-man-wallpap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950" y="2709863"/>
            <a:ext cx="2573338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28" descr="http://www.harpspectrum.org/harpworks/images/Harp_pedal_display_harpis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088" y="192088"/>
            <a:ext cx="153511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30" descr="http://buygrandfatherclocks.net/images/ridgewayclocks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450" y="2709863"/>
            <a:ext cx="141605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29" descr="http://t0.gstatic.com/images?q=tbn:ANd9GcT2V9vkKvVsq3jr3wi_B0muohJLGfcS79vx0PXU0x4YHushWdq4&amp;t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25" y="134938"/>
            <a:ext cx="242728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03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0" grpId="0" autoUpdateAnimBg="0"/>
      <p:bldP spid="394251" grpId="0" autoUpdateAnimBg="0"/>
      <p:bldP spid="394252" grpId="0" autoUpdateAnimBg="0"/>
      <p:bldP spid="394274" grpId="0" autoUpdateAnimBg="0"/>
      <p:bldP spid="394275" grpId="0" autoUpdateAnimBg="0"/>
      <p:bldP spid="394276" grpId="0" autoUpdateAnimBg="0"/>
      <p:bldP spid="394277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90" name="Picture 26" descr="sl00488_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663" y="515938"/>
            <a:ext cx="1622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4"/>
          <p:cNvSpPr>
            <a:spLocks noChangeArrowheads="1"/>
          </p:cNvSpPr>
          <p:nvPr/>
        </p:nvSpPr>
        <p:spPr bwMode="auto">
          <a:xfrm>
            <a:off x="514350" y="336550"/>
            <a:ext cx="19446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Examples: </a:t>
            </a:r>
          </a:p>
        </p:txBody>
      </p:sp>
      <p:sp>
        <p:nvSpPr>
          <p:cNvPr id="395299" name="Rectangle 35"/>
          <p:cNvSpPr>
            <a:spLocks noChangeArrowheads="1"/>
          </p:cNvSpPr>
          <p:nvPr/>
        </p:nvSpPr>
        <p:spPr bwMode="auto">
          <a:xfrm>
            <a:off x="541338" y="1009650"/>
            <a:ext cx="119380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swing </a:t>
            </a:r>
          </a:p>
        </p:txBody>
      </p:sp>
      <p:sp>
        <p:nvSpPr>
          <p:cNvPr id="395300" name="Rectangle 36"/>
          <p:cNvSpPr>
            <a:spLocks noChangeArrowheads="1"/>
          </p:cNvSpPr>
          <p:nvPr/>
        </p:nvSpPr>
        <p:spPr bwMode="auto">
          <a:xfrm>
            <a:off x="541338" y="1739900"/>
            <a:ext cx="5113337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shattering crystal wine glasses </a:t>
            </a:r>
          </a:p>
        </p:txBody>
      </p:sp>
      <p:sp>
        <p:nvSpPr>
          <p:cNvPr id="395301" name="Rectangle 37"/>
          <p:cNvSpPr>
            <a:spLocks noChangeArrowheads="1"/>
          </p:cNvSpPr>
          <p:nvPr/>
        </p:nvSpPr>
        <p:spPr bwMode="auto">
          <a:xfrm>
            <a:off x="557213" y="2528888"/>
            <a:ext cx="525462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Tacoma Narrows Bridge (1940) </a:t>
            </a:r>
          </a:p>
        </p:txBody>
      </p:sp>
      <p:sp>
        <p:nvSpPr>
          <p:cNvPr id="395302" name="Rectangle 38"/>
          <p:cNvSpPr>
            <a:spLocks noChangeArrowheads="1"/>
          </p:cNvSpPr>
          <p:nvPr/>
        </p:nvSpPr>
        <p:spPr bwMode="auto">
          <a:xfrm>
            <a:off x="536575" y="3352800"/>
            <a:ext cx="594677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British regiment (Manchester, 1831) </a:t>
            </a:r>
          </a:p>
        </p:txBody>
      </p:sp>
      <p:sp>
        <p:nvSpPr>
          <p:cNvPr id="395306" name="Text Box 42"/>
          <p:cNvSpPr txBox="1">
            <a:spLocks noChangeArrowheads="1"/>
          </p:cNvSpPr>
          <p:nvPr/>
        </p:nvSpPr>
        <p:spPr bwMode="auto">
          <a:xfrm>
            <a:off x="560388" y="4187825"/>
            <a:ext cx="2325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aeolian harps</a:t>
            </a:r>
          </a:p>
        </p:txBody>
      </p:sp>
      <p:sp>
        <p:nvSpPr>
          <p:cNvPr id="395307" name="Text Box 43"/>
          <p:cNvSpPr txBox="1">
            <a:spLocks noChangeArrowheads="1"/>
          </p:cNvSpPr>
          <p:nvPr/>
        </p:nvSpPr>
        <p:spPr bwMode="auto">
          <a:xfrm>
            <a:off x="592138" y="5713413"/>
            <a:ext cx="8115300" cy="9461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“The wind in the wires made a tattletale sound,</a:t>
            </a:r>
          </a:p>
          <a:p>
            <a:r>
              <a:rPr lang="en-US" b="1" i="1">
                <a:solidFill>
                  <a:srgbClr val="000000"/>
                </a:solidFill>
              </a:rPr>
              <a:t>as a wave broke over the railing…”</a:t>
            </a:r>
          </a:p>
        </p:txBody>
      </p:sp>
      <p:pic>
        <p:nvPicPr>
          <p:cNvPr id="395309" name="Picture 45" descr="changing-the-guard-buckingham-palace-london02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2286000"/>
            <a:ext cx="2063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11" name="Picture 47" descr="a_17142_edmund_fitzgeral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46525"/>
            <a:ext cx="4114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20" descr="http://i.treehugger.com/images/2007/10/24/power%20line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025" y="3943350"/>
            <a:ext cx="1574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22" descr="http://www.enm.bris.ac.uk/anm/tacoma/tac06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8" y="201613"/>
            <a:ext cx="280511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2" name="Picture 24" descr="http://www.beveragefactory.com/images/sz-11199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0" y="195263"/>
            <a:ext cx="13017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53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6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2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99" grpId="0" autoUpdateAnimBg="0"/>
      <p:bldP spid="395300" grpId="0" autoUpdateAnimBg="0"/>
      <p:bldP spid="395301" grpId="0" autoUpdateAnimBg="0"/>
      <p:bldP spid="395302" grpId="0" autoUpdateAnimBg="0"/>
      <p:bldP spid="395306" grpId="0" autoUpdateAnimBg="0"/>
      <p:bldP spid="395307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6262" y="913178"/>
            <a:ext cx="842352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1. An object’s </a:t>
            </a:r>
            <a:r>
              <a:rPr lang="en-US" u="sng" dirty="0" smtClean="0">
                <a:solidFill>
                  <a:srgbClr val="000000"/>
                </a:solidFill>
              </a:rPr>
              <a:t>natural frequency</a:t>
            </a:r>
            <a:r>
              <a:rPr lang="en-US" dirty="0" smtClean="0">
                <a:solidFill>
                  <a:srgbClr val="000000"/>
                </a:solidFill>
              </a:rPr>
              <a:t> is the frequency at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which it “wants” to oscillate.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2. An object experiences a </a:t>
            </a:r>
            <a:r>
              <a:rPr lang="en-US" u="sng" dirty="0" smtClean="0">
                <a:solidFill>
                  <a:srgbClr val="000000"/>
                </a:solidFill>
              </a:rPr>
              <a:t>forced vibration</a:t>
            </a:r>
            <a:r>
              <a:rPr lang="en-US" dirty="0" smtClean="0">
                <a:solidFill>
                  <a:srgbClr val="000000"/>
                </a:solidFill>
              </a:rPr>
              <a:t> when an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applied force disturbs its equilibrium. The object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undergoes an oscillation in response.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3. </a:t>
            </a:r>
            <a:r>
              <a:rPr lang="en-US" u="sng" dirty="0" smtClean="0">
                <a:solidFill>
                  <a:srgbClr val="000000"/>
                </a:solidFill>
              </a:rPr>
              <a:t>Resonance</a:t>
            </a:r>
            <a:r>
              <a:rPr lang="en-US" dirty="0" smtClean="0">
                <a:solidFill>
                  <a:srgbClr val="000000"/>
                </a:solidFill>
              </a:rPr>
              <a:t> occurs when the frequency of a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continually-applied force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matches an object’s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natural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frequency. The result is a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large (and potentially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dangerous) amplitude.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8241" y="244613"/>
            <a:ext cx="6234977" cy="5847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FINAL THOUGHTS: </a:t>
            </a:r>
            <a:r>
              <a:rPr lang="en-US" sz="3200" b="1" u="sng" dirty="0" smtClean="0">
                <a:solidFill>
                  <a:srgbClr val="FFFF00"/>
                </a:solidFill>
              </a:rPr>
              <a:t>Resonance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13"/>
          <a:stretch/>
        </p:blipFill>
        <p:spPr bwMode="auto">
          <a:xfrm>
            <a:off x="5208426" y="4362774"/>
            <a:ext cx="3798060" cy="235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0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57" name="Rectangle 13"/>
          <p:cNvSpPr>
            <a:spLocks noChangeArrowheads="1"/>
          </p:cNvSpPr>
          <p:nvPr/>
        </p:nvSpPr>
        <p:spPr bwMode="auto">
          <a:xfrm>
            <a:off x="133350" y="3354388"/>
            <a:ext cx="538797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  <a:cs typeface="Times New Roman" pitchFamily="18" charset="0"/>
              </a:rPr>
              <a:t>Energy of a Mass-Spring System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4585" name="Rectangle 41"/>
          <p:cNvSpPr>
            <a:spLocks noChangeArrowheads="1"/>
          </p:cNvSpPr>
          <p:nvPr/>
        </p:nvSpPr>
        <p:spPr bwMode="auto">
          <a:xfrm>
            <a:off x="2971800" y="711805"/>
            <a:ext cx="685800" cy="685800"/>
          </a:xfrm>
          <a:prstGeom prst="rect">
            <a:avLst/>
          </a:prstGeom>
          <a:noFill/>
          <a:ln w="2857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586" name="Rectangle 42"/>
          <p:cNvSpPr>
            <a:spLocks noChangeArrowheads="1"/>
          </p:cNvSpPr>
          <p:nvPr/>
        </p:nvSpPr>
        <p:spPr bwMode="auto">
          <a:xfrm>
            <a:off x="5257800" y="711805"/>
            <a:ext cx="685800" cy="685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0" y="123672"/>
            <a:ext cx="4572000" cy="1273933"/>
            <a:chOff x="2286000" y="546756"/>
            <a:chExt cx="4572000" cy="1273933"/>
          </a:xfrm>
        </p:grpSpPr>
        <p:sp>
          <p:nvSpPr>
            <p:cNvPr id="7184" name="Line 46"/>
            <p:cNvSpPr>
              <a:spLocks noChangeShapeType="1"/>
            </p:cNvSpPr>
            <p:nvPr/>
          </p:nvSpPr>
          <p:spPr bwMode="auto">
            <a:xfrm>
              <a:off x="6552631" y="844874"/>
              <a:ext cx="2286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5" name="Line 47"/>
            <p:cNvSpPr>
              <a:spLocks noChangeShapeType="1"/>
            </p:cNvSpPr>
            <p:nvPr/>
          </p:nvSpPr>
          <p:spPr bwMode="auto">
            <a:xfrm flipH="1">
              <a:off x="6400800" y="832513"/>
              <a:ext cx="368490" cy="9881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6" name="Rectangle 48"/>
            <p:cNvSpPr>
              <a:spLocks noChangeArrowheads="1"/>
            </p:cNvSpPr>
            <p:nvPr/>
          </p:nvSpPr>
          <p:spPr bwMode="auto">
            <a:xfrm>
              <a:off x="4754586" y="546756"/>
              <a:ext cx="1965325" cy="51911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frictionless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86000" y="1020589"/>
              <a:ext cx="4572000" cy="800100"/>
              <a:chOff x="2286000" y="1457325"/>
              <a:chExt cx="4572000" cy="800100"/>
            </a:xfrm>
          </p:grpSpPr>
          <p:sp>
            <p:nvSpPr>
              <p:cNvPr id="7174" name="Line 29"/>
              <p:cNvSpPr>
                <a:spLocks noChangeShapeType="1"/>
              </p:cNvSpPr>
              <p:nvPr/>
            </p:nvSpPr>
            <p:spPr bwMode="auto">
              <a:xfrm flipV="1">
                <a:off x="2400300" y="1457325"/>
                <a:ext cx="0" cy="8001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5" name="Rectangle 30"/>
              <p:cNvSpPr>
                <a:spLocks noChangeArrowheads="1"/>
              </p:cNvSpPr>
              <p:nvPr/>
            </p:nvSpPr>
            <p:spPr bwMode="auto">
              <a:xfrm>
                <a:off x="4114800" y="1571625"/>
                <a:ext cx="685800" cy="6858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6" name="Line 31"/>
              <p:cNvSpPr>
                <a:spLocks noChangeShapeType="1"/>
              </p:cNvSpPr>
              <p:nvPr/>
            </p:nvSpPr>
            <p:spPr bwMode="auto">
              <a:xfrm flipH="1" flipV="1">
                <a:off x="2286000" y="1571625"/>
                <a:ext cx="114300" cy="1143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7" name="Line 32"/>
              <p:cNvSpPr>
                <a:spLocks noChangeShapeType="1"/>
              </p:cNvSpPr>
              <p:nvPr/>
            </p:nvSpPr>
            <p:spPr bwMode="auto">
              <a:xfrm flipH="1" flipV="1">
                <a:off x="2286000" y="1685925"/>
                <a:ext cx="114300" cy="1143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8" name="Line 33"/>
              <p:cNvSpPr>
                <a:spLocks noChangeShapeType="1"/>
              </p:cNvSpPr>
              <p:nvPr/>
            </p:nvSpPr>
            <p:spPr bwMode="auto">
              <a:xfrm flipH="1" flipV="1">
                <a:off x="2286000" y="1800225"/>
                <a:ext cx="114300" cy="1143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9" name="Line 34"/>
              <p:cNvSpPr>
                <a:spLocks noChangeShapeType="1"/>
              </p:cNvSpPr>
              <p:nvPr/>
            </p:nvSpPr>
            <p:spPr bwMode="auto">
              <a:xfrm flipH="1" flipV="1">
                <a:off x="2286000" y="1914525"/>
                <a:ext cx="114300" cy="1143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0" name="Line 35"/>
              <p:cNvSpPr>
                <a:spLocks noChangeShapeType="1"/>
              </p:cNvSpPr>
              <p:nvPr/>
            </p:nvSpPr>
            <p:spPr bwMode="auto">
              <a:xfrm flipH="1" flipV="1">
                <a:off x="2286000" y="2028825"/>
                <a:ext cx="114300" cy="1143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1" name="Line 36"/>
              <p:cNvSpPr>
                <a:spLocks noChangeShapeType="1"/>
              </p:cNvSpPr>
              <p:nvPr/>
            </p:nvSpPr>
            <p:spPr bwMode="auto">
              <a:xfrm flipH="1" flipV="1">
                <a:off x="2286000" y="1457325"/>
                <a:ext cx="114300" cy="1143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7" name="Line 28"/>
              <p:cNvSpPr>
                <a:spLocks noChangeShapeType="1"/>
              </p:cNvSpPr>
              <p:nvPr/>
            </p:nvSpPr>
            <p:spPr bwMode="auto">
              <a:xfrm>
                <a:off x="2400300" y="2257425"/>
                <a:ext cx="44577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314700" y="1283305"/>
            <a:ext cx="1143000" cy="571500"/>
            <a:chOff x="2088" y="1409"/>
            <a:chExt cx="720" cy="360"/>
          </a:xfrm>
        </p:grpSpPr>
        <p:sp>
          <p:nvSpPr>
            <p:cNvPr id="7219" name="Line 37"/>
            <p:cNvSpPr>
              <a:spLocks noChangeShapeType="1"/>
            </p:cNvSpPr>
            <p:nvPr/>
          </p:nvSpPr>
          <p:spPr bwMode="auto">
            <a:xfrm>
              <a:off x="2088" y="1409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0" name="Line 39"/>
            <p:cNvSpPr>
              <a:spLocks noChangeShapeType="1"/>
            </p:cNvSpPr>
            <p:nvPr/>
          </p:nvSpPr>
          <p:spPr bwMode="auto">
            <a:xfrm>
              <a:off x="2448" y="1697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1" name="Line 40"/>
            <p:cNvSpPr>
              <a:spLocks noChangeShapeType="1"/>
            </p:cNvSpPr>
            <p:nvPr/>
          </p:nvSpPr>
          <p:spPr bwMode="auto">
            <a:xfrm flipH="1">
              <a:off x="2088" y="1697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2" name="Text Box 49"/>
            <p:cNvSpPr txBox="1">
              <a:spLocks noChangeArrowheads="1"/>
            </p:cNvSpPr>
            <p:nvPr/>
          </p:nvSpPr>
          <p:spPr bwMode="auto">
            <a:xfrm>
              <a:off x="2328" y="145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4457700" y="1283305"/>
            <a:ext cx="1143000" cy="571500"/>
            <a:chOff x="2808" y="1409"/>
            <a:chExt cx="720" cy="360"/>
          </a:xfrm>
        </p:grpSpPr>
        <p:sp>
          <p:nvSpPr>
            <p:cNvPr id="7214" name="Line 38"/>
            <p:cNvSpPr>
              <a:spLocks noChangeShapeType="1"/>
            </p:cNvSpPr>
            <p:nvPr/>
          </p:nvSpPr>
          <p:spPr bwMode="auto">
            <a:xfrm>
              <a:off x="2808" y="1409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5" name="Line 43"/>
            <p:cNvSpPr>
              <a:spLocks noChangeShapeType="1"/>
            </p:cNvSpPr>
            <p:nvPr/>
          </p:nvSpPr>
          <p:spPr bwMode="auto">
            <a:xfrm>
              <a:off x="3528" y="1409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6" name="Line 44"/>
            <p:cNvSpPr>
              <a:spLocks noChangeShapeType="1"/>
            </p:cNvSpPr>
            <p:nvPr/>
          </p:nvSpPr>
          <p:spPr bwMode="auto">
            <a:xfrm>
              <a:off x="3168" y="1697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7" name="Line 45"/>
            <p:cNvSpPr>
              <a:spLocks noChangeShapeType="1"/>
            </p:cNvSpPr>
            <p:nvPr/>
          </p:nvSpPr>
          <p:spPr bwMode="auto">
            <a:xfrm flipH="1">
              <a:off x="2808" y="1697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8" name="Text Box 50"/>
            <p:cNvSpPr txBox="1">
              <a:spLocks noChangeArrowheads="1"/>
            </p:cNvSpPr>
            <p:nvPr/>
          </p:nvSpPr>
          <p:spPr bwMode="auto">
            <a:xfrm>
              <a:off x="3041" y="145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1390650" y="4051300"/>
            <a:ext cx="5464175" cy="2473325"/>
            <a:chOff x="876" y="2552"/>
            <a:chExt cx="3442" cy="1558"/>
          </a:xfrm>
        </p:grpSpPr>
        <p:sp>
          <p:nvSpPr>
            <p:cNvPr id="7211" name="Rectangle 26"/>
            <p:cNvSpPr>
              <a:spLocks noChangeArrowheads="1"/>
            </p:cNvSpPr>
            <p:nvPr/>
          </p:nvSpPr>
          <p:spPr bwMode="auto">
            <a:xfrm>
              <a:off x="876" y="3049"/>
              <a:ext cx="1213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Energy (J) </a:t>
              </a:r>
            </a:p>
          </p:txBody>
        </p:sp>
        <p:sp>
          <p:nvSpPr>
            <p:cNvPr id="7212" name="Line 54"/>
            <p:cNvSpPr>
              <a:spLocks noChangeShapeType="1"/>
            </p:cNvSpPr>
            <p:nvPr/>
          </p:nvSpPr>
          <p:spPr bwMode="auto">
            <a:xfrm>
              <a:off x="2086" y="4110"/>
              <a:ext cx="223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3" name="Line 55"/>
            <p:cNvSpPr>
              <a:spLocks noChangeShapeType="1"/>
            </p:cNvSpPr>
            <p:nvPr/>
          </p:nvSpPr>
          <p:spPr bwMode="auto">
            <a:xfrm flipV="1">
              <a:off x="2086" y="2552"/>
              <a:ext cx="0" cy="155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4600" name="Line 56"/>
          <p:cNvSpPr>
            <a:spLocks noChangeShapeType="1"/>
          </p:cNvSpPr>
          <p:nvPr/>
        </p:nvSpPr>
        <p:spPr bwMode="auto">
          <a:xfrm>
            <a:off x="3311525" y="4978400"/>
            <a:ext cx="2286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01" name="Freeform 57"/>
          <p:cNvSpPr>
            <a:spLocks/>
          </p:cNvSpPr>
          <p:nvPr/>
        </p:nvSpPr>
        <p:spPr bwMode="auto">
          <a:xfrm>
            <a:off x="3311525" y="4978400"/>
            <a:ext cx="2286000" cy="1546225"/>
          </a:xfrm>
          <a:custGeom>
            <a:avLst/>
            <a:gdLst>
              <a:gd name="T0" fmla="*/ 2147483647 w 3600"/>
              <a:gd name="T1" fmla="*/ 0 h 2700"/>
              <a:gd name="T2" fmla="*/ 2147483647 w 3600"/>
              <a:gd name="T3" fmla="*/ 2147483647 h 2700"/>
              <a:gd name="T4" fmla="*/ 0 w 3600"/>
              <a:gd name="T5" fmla="*/ 0 h 2700"/>
              <a:gd name="T6" fmla="*/ 0 60000 65536"/>
              <a:gd name="T7" fmla="*/ 0 60000 65536"/>
              <a:gd name="T8" fmla="*/ 0 60000 65536"/>
              <a:gd name="T9" fmla="*/ 0 w 3600"/>
              <a:gd name="T10" fmla="*/ 0 h 2700"/>
              <a:gd name="T11" fmla="*/ 3600 w 3600"/>
              <a:gd name="T12" fmla="*/ 2700 h 2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0" h="2700">
                <a:moveTo>
                  <a:pt x="3600" y="0"/>
                </a:moveTo>
                <a:cubicBezTo>
                  <a:pt x="3000" y="1350"/>
                  <a:pt x="2400" y="2700"/>
                  <a:pt x="1800" y="2700"/>
                </a:cubicBezTo>
                <a:cubicBezTo>
                  <a:pt x="1200" y="2700"/>
                  <a:pt x="300" y="450"/>
                  <a:pt x="0" y="0"/>
                </a:cubicBezTo>
              </a:path>
            </a:pathLst>
          </a:custGeom>
          <a:noFill/>
          <a:ln w="22225" cap="flat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02" name="Freeform 58"/>
          <p:cNvSpPr>
            <a:spLocks/>
          </p:cNvSpPr>
          <p:nvPr/>
        </p:nvSpPr>
        <p:spPr bwMode="auto">
          <a:xfrm>
            <a:off x="3311525" y="4978400"/>
            <a:ext cx="2286000" cy="1546225"/>
          </a:xfrm>
          <a:custGeom>
            <a:avLst/>
            <a:gdLst>
              <a:gd name="T0" fmla="*/ 0 w 3600"/>
              <a:gd name="T1" fmla="*/ 2147483647 h 2700"/>
              <a:gd name="T2" fmla="*/ 2147483647 w 3600"/>
              <a:gd name="T3" fmla="*/ 0 h 2700"/>
              <a:gd name="T4" fmla="*/ 2147483647 w 3600"/>
              <a:gd name="T5" fmla="*/ 2147483647 h 2700"/>
              <a:gd name="T6" fmla="*/ 0 60000 65536"/>
              <a:gd name="T7" fmla="*/ 0 60000 65536"/>
              <a:gd name="T8" fmla="*/ 0 60000 65536"/>
              <a:gd name="T9" fmla="*/ 0 w 3600"/>
              <a:gd name="T10" fmla="*/ 0 h 2700"/>
              <a:gd name="T11" fmla="*/ 3600 w 3600"/>
              <a:gd name="T12" fmla="*/ 2700 h 2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0" h="2700">
                <a:moveTo>
                  <a:pt x="0" y="2700"/>
                </a:moveTo>
                <a:cubicBezTo>
                  <a:pt x="600" y="1350"/>
                  <a:pt x="1200" y="0"/>
                  <a:pt x="1800" y="0"/>
                </a:cubicBezTo>
                <a:cubicBezTo>
                  <a:pt x="2400" y="0"/>
                  <a:pt x="3000" y="1350"/>
                  <a:pt x="3600" y="2700"/>
                </a:cubicBez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5026025" y="4051300"/>
            <a:ext cx="1028700" cy="927100"/>
            <a:chOff x="3166" y="2552"/>
            <a:chExt cx="648" cy="584"/>
          </a:xfrm>
        </p:grpSpPr>
        <p:sp>
          <p:nvSpPr>
            <p:cNvPr id="7209" name="Line 59"/>
            <p:cNvSpPr>
              <a:spLocks noChangeShapeType="1"/>
            </p:cNvSpPr>
            <p:nvPr/>
          </p:nvSpPr>
          <p:spPr bwMode="auto">
            <a:xfrm flipH="1">
              <a:off x="3382" y="2552"/>
              <a:ext cx="43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0" name="Line 60"/>
            <p:cNvSpPr>
              <a:spLocks noChangeShapeType="1"/>
            </p:cNvSpPr>
            <p:nvPr/>
          </p:nvSpPr>
          <p:spPr bwMode="auto">
            <a:xfrm flipH="1">
              <a:off x="3166" y="2552"/>
              <a:ext cx="216" cy="5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5368925" y="4876800"/>
            <a:ext cx="1028700" cy="615950"/>
            <a:chOff x="3382" y="3072"/>
            <a:chExt cx="648" cy="388"/>
          </a:xfrm>
        </p:grpSpPr>
        <p:sp>
          <p:nvSpPr>
            <p:cNvPr id="7207" name="Line 63"/>
            <p:cNvSpPr>
              <a:spLocks noChangeShapeType="1"/>
            </p:cNvSpPr>
            <p:nvPr/>
          </p:nvSpPr>
          <p:spPr bwMode="auto">
            <a:xfrm flipH="1">
              <a:off x="3958" y="3072"/>
              <a:ext cx="72" cy="1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8" name="Line 64"/>
            <p:cNvSpPr>
              <a:spLocks noChangeShapeType="1"/>
            </p:cNvSpPr>
            <p:nvPr/>
          </p:nvSpPr>
          <p:spPr bwMode="auto">
            <a:xfrm flipH="1">
              <a:off x="3382" y="3266"/>
              <a:ext cx="576" cy="1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4616" name="Rectangle 72"/>
          <p:cNvSpPr>
            <a:spLocks noChangeArrowheads="1"/>
          </p:cNvSpPr>
          <p:nvPr/>
        </p:nvSpPr>
        <p:spPr bwMode="auto">
          <a:xfrm>
            <a:off x="6083300" y="3765550"/>
            <a:ext cx="2144713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total energy </a:t>
            </a:r>
          </a:p>
        </p:txBody>
      </p:sp>
      <p:sp>
        <p:nvSpPr>
          <p:cNvPr id="364617" name="Rectangle 73"/>
          <p:cNvSpPr>
            <a:spLocks noChangeArrowheads="1"/>
          </p:cNvSpPr>
          <p:nvPr/>
        </p:nvSpPr>
        <p:spPr bwMode="auto">
          <a:xfrm>
            <a:off x="6108700" y="4376738"/>
            <a:ext cx="12001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PE</a:t>
            </a:r>
            <a:r>
              <a:rPr lang="en-US" baseline="-25000" dirty="0" err="1">
                <a:solidFill>
                  <a:srgbClr val="000000"/>
                </a:solidFill>
              </a:rPr>
              <a:t>elas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5368925" y="5597525"/>
            <a:ext cx="1143000" cy="412750"/>
            <a:chOff x="3382" y="3526"/>
            <a:chExt cx="720" cy="260"/>
          </a:xfrm>
        </p:grpSpPr>
        <p:sp>
          <p:nvSpPr>
            <p:cNvPr id="7205" name="Line 61"/>
            <p:cNvSpPr>
              <a:spLocks noChangeShapeType="1"/>
            </p:cNvSpPr>
            <p:nvPr/>
          </p:nvSpPr>
          <p:spPr bwMode="auto">
            <a:xfrm flipH="1">
              <a:off x="4030" y="3526"/>
              <a:ext cx="72" cy="1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6" name="Line 62"/>
            <p:cNvSpPr>
              <a:spLocks noChangeShapeType="1"/>
            </p:cNvSpPr>
            <p:nvPr/>
          </p:nvSpPr>
          <p:spPr bwMode="auto">
            <a:xfrm flipH="1">
              <a:off x="3382" y="3720"/>
              <a:ext cx="648" cy="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4618" name="Rectangle 74"/>
          <p:cNvSpPr>
            <a:spLocks noChangeArrowheads="1"/>
          </p:cNvSpPr>
          <p:nvPr/>
        </p:nvSpPr>
        <p:spPr bwMode="auto">
          <a:xfrm>
            <a:off x="6311900" y="5143500"/>
            <a:ext cx="7556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KE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6605594" y="5681663"/>
            <a:ext cx="1252538" cy="844550"/>
            <a:chOff x="4161" y="3579"/>
            <a:chExt cx="789" cy="532"/>
          </a:xfrm>
        </p:grpSpPr>
        <p:sp>
          <p:nvSpPr>
            <p:cNvPr id="7203" name="Line 66"/>
            <p:cNvSpPr>
              <a:spLocks noChangeShapeType="1"/>
            </p:cNvSpPr>
            <p:nvPr/>
          </p:nvSpPr>
          <p:spPr bwMode="auto">
            <a:xfrm flipH="1">
              <a:off x="4161" y="3823"/>
              <a:ext cx="208" cy="2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4" name="Rectangle 75"/>
            <p:cNvSpPr>
              <a:spLocks noChangeArrowheads="1"/>
            </p:cNvSpPr>
            <p:nvPr/>
          </p:nvSpPr>
          <p:spPr bwMode="auto">
            <a:xfrm>
              <a:off x="4341" y="3579"/>
              <a:ext cx="609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en-US" dirty="0" err="1">
                  <a:solidFill>
                    <a:srgbClr val="000000"/>
                  </a:solidFill>
                </a:rPr>
                <a:t>PE</a:t>
              </a:r>
              <a:r>
                <a:rPr lang="en-US" baseline="-25000" dirty="0" err="1">
                  <a:solidFill>
                    <a:srgbClr val="000000"/>
                  </a:solidFill>
                </a:rPr>
                <a:t>g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Rectangle 72"/>
          <p:cNvSpPr>
            <a:spLocks noChangeArrowheads="1"/>
          </p:cNvSpPr>
          <p:nvPr/>
        </p:nvSpPr>
        <p:spPr bwMode="auto">
          <a:xfrm>
            <a:off x="7540172" y="5653499"/>
            <a:ext cx="1460500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(arbitrary)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4394251" y="4918325"/>
            <a:ext cx="136478" cy="136478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873442" y="5143364"/>
            <a:ext cx="1604927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= ½ m </a:t>
            </a:r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30000" dirty="0" err="1" smtClean="0">
                <a:solidFill>
                  <a:srgbClr val="000000"/>
                </a:solidFill>
              </a:rPr>
              <a:t>2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7051572" y="4371468"/>
            <a:ext cx="1984839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= ½ k (</a:t>
            </a:r>
            <a:r>
              <a:rPr lang="en-US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409659" y="1962893"/>
            <a:ext cx="499207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is better known as the…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5181749" y="1962893"/>
            <a:ext cx="18453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amplitude.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409659" y="2522452"/>
            <a:ext cx="64187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At that point, we also have maximum…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Rectangle 55"/>
          <p:cNvSpPr>
            <a:spLocks noChangeArrowheads="1"/>
          </p:cNvSpPr>
          <p:nvPr/>
        </p:nvSpPr>
        <p:spPr bwMode="auto">
          <a:xfrm>
            <a:off x="6575301" y="2522452"/>
            <a:ext cx="18646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forces and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6561762" y="2904591"/>
            <a:ext cx="240482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accelerations.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233954" y="6445130"/>
            <a:ext cx="136478" cy="136478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5528369" y="6445130"/>
            <a:ext cx="136478" cy="136478"/>
          </a:xfrm>
          <a:prstGeom prst="ellipse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Rectangle 55"/>
          <p:cNvSpPr>
            <a:spLocks noChangeArrowheads="1"/>
          </p:cNvSpPr>
          <p:nvPr/>
        </p:nvSpPr>
        <p:spPr bwMode="auto">
          <a:xfrm>
            <a:off x="3139200" y="4684827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" name="Rectangle 55"/>
          <p:cNvSpPr>
            <a:spLocks noChangeArrowheads="1"/>
          </p:cNvSpPr>
          <p:nvPr/>
        </p:nvSpPr>
        <p:spPr bwMode="auto">
          <a:xfrm>
            <a:off x="4287517" y="6226548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Rectangle 55"/>
          <p:cNvSpPr>
            <a:spLocks noChangeArrowheads="1"/>
          </p:cNvSpPr>
          <p:nvPr/>
        </p:nvSpPr>
        <p:spPr bwMode="auto">
          <a:xfrm>
            <a:off x="5414568" y="4684827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9" name="Picture 22" descr="j0424466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283" y="1289506"/>
            <a:ext cx="1455204" cy="12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27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36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3000"/>
                                        <p:tgtEl>
                                          <p:spTgt spid="36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2000"/>
                                        <p:tgtEl>
                                          <p:spTgt spid="36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7" grpId="0"/>
      <p:bldP spid="364585" grpId="0" animBg="1"/>
      <p:bldP spid="364586" grpId="0" animBg="1"/>
      <p:bldP spid="364600" grpId="0" animBg="1"/>
      <p:bldP spid="364601" grpId="0" animBg="1"/>
      <p:bldP spid="364602" grpId="0" animBg="1"/>
      <p:bldP spid="364616" grpId="0"/>
      <p:bldP spid="364617" grpId="0"/>
      <p:bldP spid="364618" grpId="0"/>
      <p:bldP spid="54" grpId="0"/>
      <p:bldP spid="56" grpId="0" animBg="1"/>
      <p:bldP spid="58" grpId="0"/>
      <p:bldP spid="59" grpId="0"/>
      <p:bldP spid="61" grpId="0"/>
      <p:bldP spid="63" grpId="0"/>
      <p:bldP spid="64" grpId="0"/>
      <p:bldP spid="65" grpId="0"/>
      <p:bldP spid="66" grpId="0"/>
      <p:bldP spid="67" grpId="0" animBg="1"/>
      <p:bldP spid="68" grpId="0" animBg="1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8506" y="1343441"/>
            <a:ext cx="6664004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In an oscillating mass-spring system,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there is a constant interchange between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elastic potential energy and kinetic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energy. Depending on the orientation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the spring – say, if the spring is oriented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vertically – changes in gravitational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potential energy might also be involved.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84" y="374977"/>
            <a:ext cx="8309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FINAL THOUGHTS: </a:t>
            </a:r>
            <a:r>
              <a:rPr lang="en-US" sz="3200" b="1" u="sng" dirty="0" smtClean="0">
                <a:solidFill>
                  <a:srgbClr val="000000"/>
                </a:solidFill>
              </a:rPr>
              <a:t>Mass-Spring Systems</a:t>
            </a: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616877" y="5221926"/>
            <a:ext cx="5194300" cy="1149350"/>
            <a:chOff x="1494" y="1479"/>
            <a:chExt cx="2278" cy="504"/>
          </a:xfrm>
        </p:grpSpPr>
        <p:sp>
          <p:nvSpPr>
            <p:cNvPr id="14" name="Line 52"/>
            <p:cNvSpPr>
              <a:spLocks noChangeShapeType="1"/>
            </p:cNvSpPr>
            <p:nvPr/>
          </p:nvSpPr>
          <p:spPr bwMode="auto">
            <a:xfrm>
              <a:off x="1583" y="1983"/>
              <a:ext cx="21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53"/>
            <p:cNvSpPr>
              <a:spLocks noChangeArrowheads="1"/>
            </p:cNvSpPr>
            <p:nvPr/>
          </p:nvSpPr>
          <p:spPr bwMode="auto">
            <a:xfrm>
              <a:off x="2917" y="1551"/>
              <a:ext cx="534" cy="4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54"/>
            <p:cNvSpPr>
              <a:spLocks noChangeShapeType="1"/>
            </p:cNvSpPr>
            <p:nvPr/>
          </p:nvSpPr>
          <p:spPr bwMode="auto">
            <a:xfrm flipV="1">
              <a:off x="1583" y="1479"/>
              <a:ext cx="0" cy="5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 flipH="1" flipV="1">
              <a:off x="1494" y="1551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 flipH="1" flipV="1">
              <a:off x="1494" y="1623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57"/>
            <p:cNvSpPr>
              <a:spLocks noChangeShapeType="1"/>
            </p:cNvSpPr>
            <p:nvPr/>
          </p:nvSpPr>
          <p:spPr bwMode="auto">
            <a:xfrm flipH="1" flipV="1">
              <a:off x="1494" y="1695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58"/>
            <p:cNvSpPr>
              <a:spLocks noChangeShapeType="1"/>
            </p:cNvSpPr>
            <p:nvPr/>
          </p:nvSpPr>
          <p:spPr bwMode="auto">
            <a:xfrm flipH="1" flipV="1">
              <a:off x="1494" y="1767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59"/>
            <p:cNvSpPr>
              <a:spLocks noChangeShapeType="1"/>
            </p:cNvSpPr>
            <p:nvPr/>
          </p:nvSpPr>
          <p:spPr bwMode="auto">
            <a:xfrm flipH="1" flipV="1">
              <a:off x="1494" y="1839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 flipH="1" flipV="1">
              <a:off x="1494" y="1479"/>
              <a:ext cx="89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3" name="Group 61"/>
            <p:cNvGrpSpPr>
              <a:grpSpLocks/>
            </p:cNvGrpSpPr>
            <p:nvPr/>
          </p:nvGrpSpPr>
          <p:grpSpPr bwMode="auto">
            <a:xfrm>
              <a:off x="1577" y="1671"/>
              <a:ext cx="1344" cy="192"/>
              <a:chOff x="1056" y="528"/>
              <a:chExt cx="1344" cy="192"/>
            </a:xfrm>
          </p:grpSpPr>
          <p:sp>
            <p:nvSpPr>
              <p:cNvPr id="24" name="Line 62"/>
              <p:cNvSpPr>
                <a:spLocks noChangeShapeType="1"/>
              </p:cNvSpPr>
              <p:nvPr/>
            </p:nvSpPr>
            <p:spPr bwMode="auto">
              <a:xfrm flipH="1">
                <a:off x="2160" y="62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Line 63"/>
              <p:cNvSpPr>
                <a:spLocks noChangeShapeType="1"/>
              </p:cNvSpPr>
              <p:nvPr/>
            </p:nvSpPr>
            <p:spPr bwMode="auto">
              <a:xfrm flipH="1" flipV="1">
                <a:off x="2112" y="52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64"/>
              <p:cNvSpPr>
                <a:spLocks noChangeShapeType="1"/>
              </p:cNvSpPr>
              <p:nvPr/>
            </p:nvSpPr>
            <p:spPr bwMode="auto">
              <a:xfrm flipH="1">
                <a:off x="2016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65"/>
              <p:cNvSpPr>
                <a:spLocks noChangeShapeType="1"/>
              </p:cNvSpPr>
              <p:nvPr/>
            </p:nvSpPr>
            <p:spPr bwMode="auto">
              <a:xfrm flipH="1" flipV="1">
                <a:off x="1920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66"/>
              <p:cNvSpPr>
                <a:spLocks noChangeShapeType="1"/>
              </p:cNvSpPr>
              <p:nvPr/>
            </p:nvSpPr>
            <p:spPr bwMode="auto">
              <a:xfrm flipH="1">
                <a:off x="1824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67"/>
              <p:cNvSpPr>
                <a:spLocks noChangeShapeType="1"/>
              </p:cNvSpPr>
              <p:nvPr/>
            </p:nvSpPr>
            <p:spPr bwMode="auto">
              <a:xfrm flipH="1">
                <a:off x="1632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68"/>
              <p:cNvSpPr>
                <a:spLocks noChangeShapeType="1"/>
              </p:cNvSpPr>
              <p:nvPr/>
            </p:nvSpPr>
            <p:spPr bwMode="auto">
              <a:xfrm flipH="1">
                <a:off x="1440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69"/>
              <p:cNvSpPr>
                <a:spLocks noChangeShapeType="1"/>
              </p:cNvSpPr>
              <p:nvPr/>
            </p:nvSpPr>
            <p:spPr bwMode="auto">
              <a:xfrm flipH="1" flipV="1">
                <a:off x="1728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70"/>
              <p:cNvSpPr>
                <a:spLocks noChangeShapeType="1"/>
              </p:cNvSpPr>
              <p:nvPr/>
            </p:nvSpPr>
            <p:spPr bwMode="auto">
              <a:xfrm flipH="1" flipV="1">
                <a:off x="1536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71"/>
              <p:cNvSpPr>
                <a:spLocks noChangeShapeType="1"/>
              </p:cNvSpPr>
              <p:nvPr/>
            </p:nvSpPr>
            <p:spPr bwMode="auto">
              <a:xfrm flipH="1" flipV="1">
                <a:off x="1344" y="528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72"/>
              <p:cNvSpPr>
                <a:spLocks noChangeShapeType="1"/>
              </p:cNvSpPr>
              <p:nvPr/>
            </p:nvSpPr>
            <p:spPr bwMode="auto">
              <a:xfrm flipH="1">
                <a:off x="1296" y="528"/>
                <a:ext cx="4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Line 73"/>
              <p:cNvSpPr>
                <a:spLocks noChangeShapeType="1"/>
              </p:cNvSpPr>
              <p:nvPr/>
            </p:nvSpPr>
            <p:spPr bwMode="auto">
              <a:xfrm flipH="1">
                <a:off x="1056" y="62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284924" y="1513508"/>
            <a:ext cx="1149350" cy="4036673"/>
            <a:chOff x="9287145" y="425683"/>
            <a:chExt cx="1149350" cy="4036673"/>
          </a:xfrm>
        </p:grpSpPr>
        <p:sp>
          <p:nvSpPr>
            <p:cNvPr id="43" name="Rectangle 53"/>
            <p:cNvSpPr>
              <a:spLocks noChangeArrowheads="1"/>
            </p:cNvSpPr>
            <p:nvPr/>
          </p:nvSpPr>
          <p:spPr bwMode="auto">
            <a:xfrm rot="5400000">
              <a:off x="9170910" y="3360963"/>
              <a:ext cx="1217628" cy="98515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Line 54"/>
            <p:cNvSpPr>
              <a:spLocks noChangeShapeType="1"/>
            </p:cNvSpPr>
            <p:nvPr/>
          </p:nvSpPr>
          <p:spPr bwMode="auto">
            <a:xfrm rot="5400000" flipV="1">
              <a:off x="9861820" y="53945"/>
              <a:ext cx="0" cy="1149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Line 55"/>
            <p:cNvSpPr>
              <a:spLocks noChangeShapeType="1"/>
            </p:cNvSpPr>
            <p:nvPr/>
          </p:nvSpPr>
          <p:spPr bwMode="auto">
            <a:xfrm rot="5400000" flipH="1" flipV="1">
              <a:off x="10088737" y="445055"/>
              <a:ext cx="202938" cy="1641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Line 56"/>
            <p:cNvSpPr>
              <a:spLocks noChangeShapeType="1"/>
            </p:cNvSpPr>
            <p:nvPr/>
          </p:nvSpPr>
          <p:spPr bwMode="auto">
            <a:xfrm rot="5400000" flipH="1" flipV="1">
              <a:off x="9924544" y="445055"/>
              <a:ext cx="202938" cy="1641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Line 57"/>
            <p:cNvSpPr>
              <a:spLocks noChangeShapeType="1"/>
            </p:cNvSpPr>
            <p:nvPr/>
          </p:nvSpPr>
          <p:spPr bwMode="auto">
            <a:xfrm rot="5400000" flipH="1" flipV="1">
              <a:off x="9760351" y="445055"/>
              <a:ext cx="202938" cy="1641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Line 58"/>
            <p:cNvSpPr>
              <a:spLocks noChangeShapeType="1"/>
            </p:cNvSpPr>
            <p:nvPr/>
          </p:nvSpPr>
          <p:spPr bwMode="auto">
            <a:xfrm rot="5400000" flipH="1" flipV="1">
              <a:off x="9596158" y="445055"/>
              <a:ext cx="202938" cy="1641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Line 59"/>
            <p:cNvSpPr>
              <a:spLocks noChangeShapeType="1"/>
            </p:cNvSpPr>
            <p:nvPr/>
          </p:nvSpPr>
          <p:spPr bwMode="auto">
            <a:xfrm rot="5400000" flipH="1" flipV="1">
              <a:off x="9431965" y="445055"/>
              <a:ext cx="202938" cy="1641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 rot="5400000" flipH="1" flipV="1">
              <a:off x="10252930" y="445055"/>
              <a:ext cx="202938" cy="1641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 rot="5400000" flipH="1">
              <a:off x="9506099" y="2980224"/>
              <a:ext cx="547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 rot="5400000" flipH="1" flipV="1">
              <a:off x="9834461" y="2542413"/>
              <a:ext cx="109450" cy="2189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Line 64"/>
            <p:cNvSpPr>
              <a:spLocks noChangeShapeType="1"/>
            </p:cNvSpPr>
            <p:nvPr/>
          </p:nvSpPr>
          <p:spPr bwMode="auto">
            <a:xfrm rot="5400000" flipH="1">
              <a:off x="9670274" y="2268777"/>
              <a:ext cx="218899" cy="437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Line 65"/>
            <p:cNvSpPr>
              <a:spLocks noChangeShapeType="1"/>
            </p:cNvSpPr>
            <p:nvPr/>
          </p:nvSpPr>
          <p:spPr bwMode="auto">
            <a:xfrm rot="5400000" flipH="1" flipV="1">
              <a:off x="9670274" y="2049877"/>
              <a:ext cx="218899" cy="437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Line 66"/>
            <p:cNvSpPr>
              <a:spLocks noChangeShapeType="1"/>
            </p:cNvSpPr>
            <p:nvPr/>
          </p:nvSpPr>
          <p:spPr bwMode="auto">
            <a:xfrm rot="5400000" flipH="1">
              <a:off x="9670274" y="1830978"/>
              <a:ext cx="218899" cy="437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Line 67"/>
            <p:cNvSpPr>
              <a:spLocks noChangeShapeType="1"/>
            </p:cNvSpPr>
            <p:nvPr/>
          </p:nvSpPr>
          <p:spPr bwMode="auto">
            <a:xfrm rot="5400000" flipH="1">
              <a:off x="9670274" y="1393179"/>
              <a:ext cx="218899" cy="437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Line 69"/>
            <p:cNvSpPr>
              <a:spLocks noChangeShapeType="1"/>
            </p:cNvSpPr>
            <p:nvPr/>
          </p:nvSpPr>
          <p:spPr bwMode="auto">
            <a:xfrm rot="5400000" flipH="1" flipV="1">
              <a:off x="9670274" y="1612079"/>
              <a:ext cx="218899" cy="437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Line 71"/>
            <p:cNvSpPr>
              <a:spLocks noChangeShapeType="1"/>
            </p:cNvSpPr>
            <p:nvPr/>
          </p:nvSpPr>
          <p:spPr bwMode="auto">
            <a:xfrm rot="5400000" flipH="1" flipV="1">
              <a:off x="9670274" y="1162163"/>
              <a:ext cx="218899" cy="437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Line 72"/>
            <p:cNvSpPr>
              <a:spLocks noChangeShapeType="1"/>
            </p:cNvSpPr>
            <p:nvPr/>
          </p:nvSpPr>
          <p:spPr bwMode="auto">
            <a:xfrm rot="5400000" flipH="1">
              <a:off x="9834461" y="1107451"/>
              <a:ext cx="109450" cy="2189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Line 73"/>
            <p:cNvSpPr>
              <a:spLocks noChangeShapeType="1"/>
            </p:cNvSpPr>
            <p:nvPr/>
          </p:nvSpPr>
          <p:spPr bwMode="auto">
            <a:xfrm rot="5400000" flipH="1">
              <a:off x="9506099" y="888564"/>
              <a:ext cx="547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77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Arrow Connector 134"/>
          <p:cNvCxnSpPr/>
          <p:nvPr/>
        </p:nvCxnSpPr>
        <p:spPr bwMode="auto">
          <a:xfrm flipV="1">
            <a:off x="6717541" y="335877"/>
            <a:ext cx="0" cy="204716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8692" name="Rectangle 28691"/>
          <p:cNvSpPr/>
          <p:nvPr/>
        </p:nvSpPr>
        <p:spPr bwMode="auto">
          <a:xfrm>
            <a:off x="6381804" y="2530961"/>
            <a:ext cx="1353313" cy="107533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4" name="Rectangle 26"/>
          <p:cNvSpPr>
            <a:spLocks noChangeArrowheads="1"/>
          </p:cNvSpPr>
          <p:nvPr/>
        </p:nvSpPr>
        <p:spPr bwMode="auto">
          <a:xfrm>
            <a:off x="990424" y="167809"/>
            <a:ext cx="1920719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Pendulum</a:t>
            </a:r>
            <a:endParaRPr lang="en-US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99554" y="900421"/>
            <a:ext cx="1828800" cy="2311400"/>
            <a:chOff x="1163330" y="955013"/>
            <a:chExt cx="1828800" cy="2311400"/>
          </a:xfrm>
        </p:grpSpPr>
        <p:sp>
          <p:nvSpPr>
            <p:cNvPr id="28676" name="Line 32"/>
            <p:cNvSpPr>
              <a:spLocks noChangeShapeType="1"/>
            </p:cNvSpPr>
            <p:nvPr/>
          </p:nvSpPr>
          <p:spPr bwMode="auto">
            <a:xfrm>
              <a:off x="1163330" y="1069313"/>
              <a:ext cx="182880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77" name="AutoShape 33"/>
            <p:cNvSpPr>
              <a:spLocks noChangeArrowheads="1"/>
            </p:cNvSpPr>
            <p:nvPr/>
          </p:nvSpPr>
          <p:spPr bwMode="auto">
            <a:xfrm flipV="1">
              <a:off x="1849130" y="1069313"/>
              <a:ext cx="228600" cy="1143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78" name="Line 34"/>
            <p:cNvSpPr>
              <a:spLocks noChangeShapeType="1"/>
            </p:cNvSpPr>
            <p:nvPr/>
          </p:nvSpPr>
          <p:spPr bwMode="auto">
            <a:xfrm>
              <a:off x="1963430" y="1183613"/>
              <a:ext cx="0" cy="19431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79" name="Oval 35"/>
            <p:cNvSpPr>
              <a:spLocks noChangeArrowheads="1"/>
            </p:cNvSpPr>
            <p:nvPr/>
          </p:nvSpPr>
          <p:spPr bwMode="auto">
            <a:xfrm>
              <a:off x="1849130" y="3037813"/>
              <a:ext cx="228600" cy="228600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0" name="Line 36"/>
            <p:cNvSpPr>
              <a:spLocks noChangeShapeType="1"/>
            </p:cNvSpPr>
            <p:nvPr/>
          </p:nvSpPr>
          <p:spPr bwMode="auto">
            <a:xfrm>
              <a:off x="1963430" y="1183613"/>
              <a:ext cx="685800" cy="18288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1" name="Line 37"/>
            <p:cNvSpPr>
              <a:spLocks noChangeShapeType="1"/>
            </p:cNvSpPr>
            <p:nvPr/>
          </p:nvSpPr>
          <p:spPr bwMode="auto">
            <a:xfrm flipH="1">
              <a:off x="1277630" y="1183613"/>
              <a:ext cx="685800" cy="18288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2" name="Oval 38" descr="30%"/>
            <p:cNvSpPr>
              <a:spLocks noChangeArrowheads="1"/>
            </p:cNvSpPr>
            <p:nvPr/>
          </p:nvSpPr>
          <p:spPr bwMode="auto">
            <a:xfrm>
              <a:off x="1163330" y="2923513"/>
              <a:ext cx="228600" cy="228600"/>
            </a:xfrm>
            <a:prstGeom prst="ellipse">
              <a:avLst/>
            </a:prstGeom>
            <a:pattFill prst="pct30">
              <a:fgClr>
                <a:srgbClr val="333333"/>
              </a:fgClr>
              <a:bgClr>
                <a:srgbClr val="FFFFFF"/>
              </a:bgClr>
            </a:patt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3" name="Oval 39" descr="30%"/>
            <p:cNvSpPr>
              <a:spLocks noChangeArrowheads="1"/>
            </p:cNvSpPr>
            <p:nvPr/>
          </p:nvSpPr>
          <p:spPr bwMode="auto">
            <a:xfrm>
              <a:off x="2534930" y="2923513"/>
              <a:ext cx="228600" cy="228600"/>
            </a:xfrm>
            <a:prstGeom prst="ellipse">
              <a:avLst/>
            </a:prstGeom>
            <a:pattFill prst="pct30">
              <a:fgClr>
                <a:srgbClr val="333333"/>
              </a:fgClr>
              <a:bgClr>
                <a:srgbClr val="FFFFFF"/>
              </a:bgClr>
            </a:patt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4" name="Line 40"/>
            <p:cNvSpPr>
              <a:spLocks noChangeShapeType="1"/>
            </p:cNvSpPr>
            <p:nvPr/>
          </p:nvSpPr>
          <p:spPr bwMode="auto">
            <a:xfrm flipH="1" flipV="1">
              <a:off x="1163330" y="955013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5" name="Line 41"/>
            <p:cNvSpPr>
              <a:spLocks noChangeShapeType="1"/>
            </p:cNvSpPr>
            <p:nvPr/>
          </p:nvSpPr>
          <p:spPr bwMode="auto">
            <a:xfrm flipH="1" flipV="1">
              <a:off x="1391930" y="955013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6" name="Line 42"/>
            <p:cNvSpPr>
              <a:spLocks noChangeShapeType="1"/>
            </p:cNvSpPr>
            <p:nvPr/>
          </p:nvSpPr>
          <p:spPr bwMode="auto">
            <a:xfrm flipH="1" flipV="1">
              <a:off x="1620530" y="955013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7" name="Line 43"/>
            <p:cNvSpPr>
              <a:spLocks noChangeShapeType="1"/>
            </p:cNvSpPr>
            <p:nvPr/>
          </p:nvSpPr>
          <p:spPr bwMode="auto">
            <a:xfrm flipH="1" flipV="1">
              <a:off x="1849130" y="955013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8" name="Line 44"/>
            <p:cNvSpPr>
              <a:spLocks noChangeShapeType="1"/>
            </p:cNvSpPr>
            <p:nvPr/>
          </p:nvSpPr>
          <p:spPr bwMode="auto">
            <a:xfrm flipH="1" flipV="1">
              <a:off x="2077730" y="955013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9" name="Line 45"/>
            <p:cNvSpPr>
              <a:spLocks noChangeShapeType="1"/>
            </p:cNvSpPr>
            <p:nvPr/>
          </p:nvSpPr>
          <p:spPr bwMode="auto">
            <a:xfrm flipH="1" flipV="1">
              <a:off x="2306330" y="955013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0" name="Line 46"/>
            <p:cNvSpPr>
              <a:spLocks noChangeShapeType="1"/>
            </p:cNvSpPr>
            <p:nvPr/>
          </p:nvSpPr>
          <p:spPr bwMode="auto">
            <a:xfrm flipH="1" flipV="1">
              <a:off x="2534930" y="955013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1" name="Line 47"/>
            <p:cNvSpPr>
              <a:spLocks noChangeShapeType="1"/>
            </p:cNvSpPr>
            <p:nvPr/>
          </p:nvSpPr>
          <p:spPr bwMode="auto">
            <a:xfrm flipH="1" flipV="1">
              <a:off x="2763530" y="955013"/>
              <a:ext cx="114300" cy="1143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77576" y="2293537"/>
            <a:ext cx="2594369" cy="954107"/>
            <a:chOff x="2741352" y="2348129"/>
            <a:chExt cx="2594369" cy="954107"/>
          </a:xfrm>
        </p:grpSpPr>
        <p:sp>
          <p:nvSpPr>
            <p:cNvPr id="28725" name="Rectangle 30"/>
            <p:cNvSpPr>
              <a:spLocks noChangeArrowheads="1"/>
            </p:cNvSpPr>
            <p:nvPr/>
          </p:nvSpPr>
          <p:spPr bwMode="auto">
            <a:xfrm>
              <a:off x="3793312" y="2348129"/>
              <a:ext cx="1542409" cy="95410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mass of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bob, m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 flipH="1">
              <a:off x="2741352" y="2626650"/>
              <a:ext cx="1028700" cy="342900"/>
              <a:chOff x="6562725" y="2271808"/>
              <a:chExt cx="1028700" cy="342900"/>
            </a:xfrm>
          </p:grpSpPr>
          <p:sp>
            <p:nvSpPr>
              <p:cNvPr id="28726" name="Line 48"/>
              <p:cNvSpPr>
                <a:spLocks noChangeShapeType="1"/>
              </p:cNvSpPr>
              <p:nvPr/>
            </p:nvSpPr>
            <p:spPr bwMode="auto">
              <a:xfrm>
                <a:off x="6562725" y="2271808"/>
                <a:ext cx="45720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7" name="Line 49"/>
              <p:cNvSpPr>
                <a:spLocks noChangeShapeType="1"/>
              </p:cNvSpPr>
              <p:nvPr/>
            </p:nvSpPr>
            <p:spPr bwMode="auto">
              <a:xfrm>
                <a:off x="7019925" y="2271808"/>
                <a:ext cx="571500" cy="34290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145965" y="989944"/>
            <a:ext cx="2925009" cy="1039828"/>
            <a:chOff x="2309741" y="1044536"/>
            <a:chExt cx="2925009" cy="1039828"/>
          </a:xfrm>
        </p:grpSpPr>
        <p:sp>
          <p:nvSpPr>
            <p:cNvPr id="28723" name="Rectangle 28"/>
            <p:cNvSpPr>
              <a:spLocks noChangeArrowheads="1"/>
            </p:cNvSpPr>
            <p:nvPr/>
          </p:nvSpPr>
          <p:spPr bwMode="auto">
            <a:xfrm>
              <a:off x="3669898" y="1044536"/>
              <a:ext cx="1564852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</a:rPr>
                <a:t>length, </a:t>
              </a:r>
              <a:r>
                <a:rPr lang="en-US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28724" name="Line 50"/>
            <p:cNvSpPr>
              <a:spLocks noChangeShapeType="1"/>
            </p:cNvSpPr>
            <p:nvPr/>
          </p:nvSpPr>
          <p:spPr bwMode="auto">
            <a:xfrm flipH="1">
              <a:off x="2309741" y="1392072"/>
              <a:ext cx="1347859" cy="69229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06478" y="1771515"/>
            <a:ext cx="3697669" cy="971353"/>
            <a:chOff x="1970254" y="1826107"/>
            <a:chExt cx="3697669" cy="971353"/>
          </a:xfrm>
        </p:grpSpPr>
        <p:sp>
          <p:nvSpPr>
            <p:cNvPr id="28718" name="Rectangle 29"/>
            <p:cNvSpPr>
              <a:spLocks noChangeArrowheads="1"/>
            </p:cNvSpPr>
            <p:nvPr/>
          </p:nvSpPr>
          <p:spPr bwMode="auto">
            <a:xfrm>
              <a:off x="3343823" y="1826107"/>
              <a:ext cx="2324100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</a:rPr>
                <a:t>amplitude, </a:t>
              </a:r>
              <a:r>
                <a:rPr lang="en-US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b="1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28719" name="Group 54"/>
            <p:cNvGrpSpPr>
              <a:grpSpLocks/>
            </p:cNvGrpSpPr>
            <p:nvPr/>
          </p:nvGrpSpPr>
          <p:grpSpPr bwMode="auto">
            <a:xfrm flipH="1">
              <a:off x="1970254" y="2225960"/>
              <a:ext cx="1371600" cy="571500"/>
              <a:chOff x="1551" y="1612"/>
              <a:chExt cx="864" cy="360"/>
            </a:xfrm>
          </p:grpSpPr>
          <p:sp>
            <p:nvSpPr>
              <p:cNvPr id="28720" name="Freeform 51"/>
              <p:cNvSpPr>
                <a:spLocks/>
              </p:cNvSpPr>
              <p:nvPr/>
            </p:nvSpPr>
            <p:spPr bwMode="auto">
              <a:xfrm>
                <a:off x="2127" y="1756"/>
                <a:ext cx="288" cy="72"/>
              </a:xfrm>
              <a:custGeom>
                <a:avLst/>
                <a:gdLst>
                  <a:gd name="T0" fmla="*/ 0 w 900"/>
                  <a:gd name="T1" fmla="*/ 0 h 420"/>
                  <a:gd name="T2" fmla="*/ 0 w 900"/>
                  <a:gd name="T3" fmla="*/ 0 h 420"/>
                  <a:gd name="T4" fmla="*/ 0 w 900"/>
                  <a:gd name="T5" fmla="*/ 0 h 420"/>
                  <a:gd name="T6" fmla="*/ 0 60000 65536"/>
                  <a:gd name="T7" fmla="*/ 0 60000 65536"/>
                  <a:gd name="T8" fmla="*/ 0 60000 65536"/>
                  <a:gd name="T9" fmla="*/ 0 w 900"/>
                  <a:gd name="T10" fmla="*/ 0 h 420"/>
                  <a:gd name="T11" fmla="*/ 900 w 900"/>
                  <a:gd name="T12" fmla="*/ 420 h 4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0" h="420">
                    <a:moveTo>
                      <a:pt x="0" y="0"/>
                    </a:moveTo>
                    <a:cubicBezTo>
                      <a:pt x="105" y="150"/>
                      <a:pt x="210" y="300"/>
                      <a:pt x="360" y="360"/>
                    </a:cubicBezTo>
                    <a:cubicBezTo>
                      <a:pt x="510" y="420"/>
                      <a:pt x="840" y="300"/>
                      <a:pt x="900" y="360"/>
                    </a:cubicBez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1" name="Line 52"/>
              <p:cNvSpPr>
                <a:spLocks noChangeShapeType="1"/>
              </p:cNvSpPr>
              <p:nvPr/>
            </p:nvSpPr>
            <p:spPr bwMode="auto">
              <a:xfrm flipH="1">
                <a:off x="2199" y="1828"/>
                <a:ext cx="72" cy="14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2" name="Line 53"/>
              <p:cNvSpPr>
                <a:spLocks noChangeShapeType="1"/>
              </p:cNvSpPr>
              <p:nvPr/>
            </p:nvSpPr>
            <p:spPr bwMode="auto">
              <a:xfrm flipH="1" flipV="1">
                <a:off x="1551" y="1612"/>
                <a:ext cx="648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3937296" y="388924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340508" y="388924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587041" y="4339618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0.087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990253" y="4339618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0.087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587041" y="4803642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0.175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990253" y="4803642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0.174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87041" y="5254018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0.262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990253" y="5254018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0.259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587041" y="5722926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0.349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990253" y="5722926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0.342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587041" y="6173302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0.436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990253" y="6173302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0.423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8365" y="3425218"/>
            <a:ext cx="4727521" cy="3271304"/>
            <a:chOff x="4012441" y="3848306"/>
            <a:chExt cx="4727521" cy="3271304"/>
          </a:xfrm>
        </p:grpSpPr>
        <p:grpSp>
          <p:nvGrpSpPr>
            <p:cNvPr id="15" name="Group 14"/>
            <p:cNvGrpSpPr/>
            <p:nvPr/>
          </p:nvGrpSpPr>
          <p:grpSpPr>
            <a:xfrm>
              <a:off x="4012441" y="3848306"/>
              <a:ext cx="4727521" cy="3221234"/>
              <a:chOff x="4012441" y="3848306"/>
              <a:chExt cx="4727521" cy="3221234"/>
            </a:xfrm>
          </p:grpSpPr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>
                <a:off x="7101298" y="3880899"/>
                <a:ext cx="0" cy="136650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Line 6"/>
              <p:cNvSpPr>
                <a:spLocks noChangeShapeType="1"/>
              </p:cNvSpPr>
              <p:nvPr/>
            </p:nvSpPr>
            <p:spPr bwMode="auto">
              <a:xfrm>
                <a:off x="5559575" y="3880900"/>
                <a:ext cx="0" cy="137160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012441" y="3875805"/>
                <a:ext cx="4727521" cy="1371600"/>
                <a:chOff x="265815" y="3875805"/>
                <a:chExt cx="8474148" cy="1371600"/>
              </a:xfrm>
            </p:grpSpPr>
            <p:sp>
              <p:nvSpPr>
                <p:cNvPr id="68" name="Line 7"/>
                <p:cNvSpPr>
                  <a:spLocks noChangeShapeType="1"/>
                </p:cNvSpPr>
                <p:nvPr/>
              </p:nvSpPr>
              <p:spPr bwMode="auto">
                <a:xfrm>
                  <a:off x="265815" y="5247405"/>
                  <a:ext cx="8474148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" name="Line 8"/>
                <p:cNvSpPr>
                  <a:spLocks noChangeShapeType="1"/>
                </p:cNvSpPr>
                <p:nvPr/>
              </p:nvSpPr>
              <p:spPr bwMode="auto">
                <a:xfrm>
                  <a:off x="265815" y="4790205"/>
                  <a:ext cx="8474148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" name="Line 9"/>
                <p:cNvSpPr>
                  <a:spLocks noChangeShapeType="1"/>
                </p:cNvSpPr>
                <p:nvPr/>
              </p:nvSpPr>
              <p:spPr bwMode="auto">
                <a:xfrm>
                  <a:off x="265815" y="4333005"/>
                  <a:ext cx="8474148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" name="Line 10"/>
                <p:cNvSpPr>
                  <a:spLocks noChangeShapeType="1"/>
                </p:cNvSpPr>
                <p:nvPr/>
              </p:nvSpPr>
              <p:spPr bwMode="auto">
                <a:xfrm>
                  <a:off x="265815" y="3875805"/>
                  <a:ext cx="8474148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4014308" y="3875805"/>
                <a:ext cx="0" cy="137669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114707" y="3848306"/>
                <a:ext cx="13131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deg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Line 5"/>
              <p:cNvSpPr>
                <a:spLocks noChangeShapeType="1"/>
              </p:cNvSpPr>
              <p:nvPr/>
            </p:nvSpPr>
            <p:spPr bwMode="auto">
              <a:xfrm>
                <a:off x="8738709" y="3880899"/>
                <a:ext cx="0" cy="136650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>
                <a:off x="7101298" y="5252487"/>
                <a:ext cx="0" cy="136650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5559575" y="5252488"/>
                <a:ext cx="0" cy="137160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Line 13"/>
              <p:cNvSpPr>
                <a:spLocks noChangeShapeType="1"/>
              </p:cNvSpPr>
              <p:nvPr/>
            </p:nvSpPr>
            <p:spPr bwMode="auto">
              <a:xfrm>
                <a:off x="4014308" y="5247393"/>
                <a:ext cx="0" cy="137669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Line 5"/>
              <p:cNvSpPr>
                <a:spLocks noChangeShapeType="1"/>
              </p:cNvSpPr>
              <p:nvPr/>
            </p:nvSpPr>
            <p:spPr bwMode="auto">
              <a:xfrm>
                <a:off x="8738709" y="5252487"/>
                <a:ext cx="0" cy="136650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012441" y="5704593"/>
                <a:ext cx="4727521" cy="1364776"/>
                <a:chOff x="265815" y="5704593"/>
                <a:chExt cx="8474148" cy="1364776"/>
              </a:xfrm>
            </p:grpSpPr>
            <p:sp>
              <p:nvSpPr>
                <p:cNvPr id="84" name="Line 7"/>
                <p:cNvSpPr>
                  <a:spLocks noChangeShapeType="1"/>
                </p:cNvSpPr>
                <p:nvPr/>
              </p:nvSpPr>
              <p:spPr bwMode="auto">
                <a:xfrm>
                  <a:off x="265815" y="6618993"/>
                  <a:ext cx="8474148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" name="Line 8"/>
                <p:cNvSpPr>
                  <a:spLocks noChangeShapeType="1"/>
                </p:cNvSpPr>
                <p:nvPr/>
              </p:nvSpPr>
              <p:spPr bwMode="auto">
                <a:xfrm>
                  <a:off x="265815" y="6161793"/>
                  <a:ext cx="8474148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" name="Line 9"/>
                <p:cNvSpPr>
                  <a:spLocks noChangeShapeType="1"/>
                </p:cNvSpPr>
                <p:nvPr/>
              </p:nvSpPr>
              <p:spPr bwMode="auto">
                <a:xfrm>
                  <a:off x="265815" y="5704593"/>
                  <a:ext cx="8474148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" name="Line 9"/>
                <p:cNvSpPr>
                  <a:spLocks noChangeShapeType="1"/>
                </p:cNvSpPr>
                <p:nvPr/>
              </p:nvSpPr>
              <p:spPr bwMode="auto">
                <a:xfrm>
                  <a:off x="265815" y="7069369"/>
                  <a:ext cx="8474148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014308" y="6612170"/>
                <a:ext cx="4724401" cy="457370"/>
                <a:chOff x="4014308" y="6612169"/>
                <a:chExt cx="4724401" cy="1376695"/>
              </a:xfrm>
            </p:grpSpPr>
            <p:sp>
              <p:nvSpPr>
                <p:cNvPr id="90" name="Line 5"/>
                <p:cNvSpPr>
                  <a:spLocks noChangeShapeType="1"/>
                </p:cNvSpPr>
                <p:nvPr/>
              </p:nvSpPr>
              <p:spPr bwMode="auto">
                <a:xfrm>
                  <a:off x="7101298" y="6617263"/>
                  <a:ext cx="0" cy="1366505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" name="Line 6"/>
                <p:cNvSpPr>
                  <a:spLocks noChangeShapeType="1"/>
                </p:cNvSpPr>
                <p:nvPr/>
              </p:nvSpPr>
              <p:spPr bwMode="auto">
                <a:xfrm>
                  <a:off x="5559575" y="6617264"/>
                  <a:ext cx="0" cy="137160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" name="Line 13"/>
                <p:cNvSpPr>
                  <a:spLocks noChangeShapeType="1"/>
                </p:cNvSpPr>
                <p:nvPr/>
              </p:nvSpPr>
              <p:spPr bwMode="auto">
                <a:xfrm>
                  <a:off x="4014308" y="6612169"/>
                  <a:ext cx="0" cy="1376695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" name="Line 5"/>
                <p:cNvSpPr>
                  <a:spLocks noChangeShapeType="1"/>
                </p:cNvSpPr>
                <p:nvPr/>
              </p:nvSpPr>
              <p:spPr bwMode="auto">
                <a:xfrm>
                  <a:off x="8738709" y="6617263"/>
                  <a:ext cx="0" cy="1366505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5834328" y="3848306"/>
                <a:ext cx="9316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sin </a:t>
                </a:r>
                <a:r>
                  <a:rPr lang="en-US" b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q</a:t>
                </a:r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267339" y="3848306"/>
                <a:ext cx="12330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(rad)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4578740" y="4312330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578740" y="476270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478552" y="5226730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478552" y="5677106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15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78552" y="614601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478552" y="6596390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25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695" name="Group 28694"/>
          <p:cNvGrpSpPr/>
          <p:nvPr/>
        </p:nvGrpSpPr>
        <p:grpSpPr>
          <a:xfrm>
            <a:off x="6717541" y="308580"/>
            <a:ext cx="1378423" cy="3698544"/>
            <a:chOff x="6717541" y="486705"/>
            <a:chExt cx="1378423" cy="3698544"/>
          </a:xfrm>
        </p:grpSpPr>
        <p:sp>
          <p:nvSpPr>
            <p:cNvPr id="22" name="Oval 21"/>
            <p:cNvSpPr/>
            <p:nvPr/>
          </p:nvSpPr>
          <p:spPr bwMode="auto">
            <a:xfrm>
              <a:off x="7522758" y="2247267"/>
              <a:ext cx="573206" cy="573206"/>
            </a:xfrm>
            <a:prstGeom prst="ellipse">
              <a:avLst/>
            </a:prstGeom>
            <a:solidFill>
              <a:srgbClr val="FF0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7809362" y="2888712"/>
              <a:ext cx="0" cy="129653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2" name="Straight Arrow Connector 131"/>
            <p:cNvCxnSpPr/>
            <p:nvPr/>
          </p:nvCxnSpPr>
          <p:spPr bwMode="auto">
            <a:xfrm flipH="1" flipV="1">
              <a:off x="6717541" y="486705"/>
              <a:ext cx="928051" cy="171961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137" name="Straight Arrow Connector 136"/>
          <p:cNvCxnSpPr/>
          <p:nvPr/>
        </p:nvCxnSpPr>
        <p:spPr bwMode="auto">
          <a:xfrm flipH="1">
            <a:off x="6690244" y="2362569"/>
            <a:ext cx="77792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2" name="Rectangle 141"/>
          <p:cNvSpPr/>
          <p:nvPr/>
        </p:nvSpPr>
        <p:spPr>
          <a:xfrm>
            <a:off x="7829995" y="3037762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mg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205983" y="826824"/>
            <a:ext cx="404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28672" name="Rectangle 28671"/>
          <p:cNvSpPr/>
          <p:nvPr/>
        </p:nvSpPr>
        <p:spPr>
          <a:xfrm>
            <a:off x="6722500" y="814657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469606" y="2455692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 sin </a:t>
            </a:r>
            <a:r>
              <a:rPr lang="en-US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b="1" baseline="30000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468603" y="1208965"/>
            <a:ext cx="122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 cos </a:t>
            </a:r>
            <a:r>
              <a:rPr lang="en-US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endParaRPr lang="en-US" b="1" baseline="30000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grpSp>
        <p:nvGrpSpPr>
          <p:cNvPr id="28696" name="Group 28695"/>
          <p:cNvGrpSpPr/>
          <p:nvPr/>
        </p:nvGrpSpPr>
        <p:grpSpPr>
          <a:xfrm>
            <a:off x="6492966" y="2898742"/>
            <a:ext cx="1149674" cy="626522"/>
            <a:chOff x="6492966" y="3017492"/>
            <a:chExt cx="1149674" cy="626522"/>
          </a:xfrm>
        </p:grpSpPr>
        <p:sp>
          <p:nvSpPr>
            <p:cNvPr id="28673" name="Left Brace 28672"/>
            <p:cNvSpPr/>
            <p:nvPr/>
          </p:nvSpPr>
          <p:spPr bwMode="auto">
            <a:xfrm rot="16200000">
              <a:off x="6960415" y="2591682"/>
              <a:ext cx="245660" cy="1097280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492966" y="3120794"/>
              <a:ext cx="11496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</a:rPr>
                <a:t>F</a:t>
              </a:r>
              <a:r>
                <a:rPr lang="en-US" baseline="-25000" dirty="0" err="1" smtClean="0">
                  <a:solidFill>
                    <a:srgbClr val="000000"/>
                  </a:solidFill>
                </a:rPr>
                <a:t>restore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697" name="Group 28696"/>
          <p:cNvGrpSpPr/>
          <p:nvPr/>
        </p:nvGrpSpPr>
        <p:grpSpPr>
          <a:xfrm>
            <a:off x="6266323" y="5862393"/>
            <a:ext cx="2023310" cy="781857"/>
            <a:chOff x="5518178" y="5956971"/>
            <a:chExt cx="2023310" cy="781857"/>
          </a:xfrm>
        </p:grpSpPr>
        <p:sp>
          <p:nvSpPr>
            <p:cNvPr id="150" name="Rectangle 27"/>
            <p:cNvSpPr>
              <a:spLocks noChangeArrowheads="1"/>
            </p:cNvSpPr>
            <p:nvPr/>
          </p:nvSpPr>
          <p:spPr bwMode="auto">
            <a:xfrm>
              <a:off x="5518178" y="6215608"/>
              <a:ext cx="2023310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</a:rPr>
                <a:t>F</a:t>
              </a:r>
              <a:r>
                <a:rPr lang="en-US" baseline="-25000" dirty="0" err="1" smtClean="0">
                  <a:solidFill>
                    <a:srgbClr val="000000"/>
                  </a:solidFill>
                </a:rPr>
                <a:t>restore</a:t>
              </a:r>
              <a:r>
                <a:rPr lang="en-US" dirty="0" smtClean="0">
                  <a:solidFill>
                    <a:srgbClr val="000000"/>
                  </a:solidFill>
                </a:rPr>
                <a:t>     </a:t>
              </a:r>
              <a:r>
                <a:rPr lang="en-US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r>
                <a:rPr lang="en-US" dirty="0" smtClean="0">
                  <a:solidFill>
                    <a:srgbClr val="000000"/>
                  </a:solidFill>
                  <a:latin typeface="Symbol" pitchFamily="18" charset="2"/>
                </a:rPr>
                <a:t>.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5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6047585"/>
                </p:ext>
              </p:extLst>
            </p:nvPr>
          </p:nvGraphicFramePr>
          <p:xfrm>
            <a:off x="6584544" y="6349256"/>
            <a:ext cx="4032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name="Equation" r:id="rId3" imgW="203024" imgH="152268" progId="Equation.3">
                    <p:embed/>
                  </p:oleObj>
                </mc:Choice>
                <mc:Fallback>
                  <p:oleObj name="Equation" r:id="rId3" imgW="203024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4544" y="6349256"/>
                          <a:ext cx="403225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" name="Rectangle 152"/>
            <p:cNvSpPr/>
            <p:nvPr/>
          </p:nvSpPr>
          <p:spPr>
            <a:xfrm>
              <a:off x="6524636" y="5956971"/>
              <a:ext cx="48442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000000"/>
                  </a:solidFill>
                </a:rPr>
                <a:t>~</a:t>
              </a:r>
              <a:endParaRPr lang="en-US" sz="4000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9" name="Rectangle 158"/>
          <p:cNvSpPr/>
          <p:nvPr/>
        </p:nvSpPr>
        <p:spPr>
          <a:xfrm>
            <a:off x="5154358" y="3853621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2</a:t>
            </a:r>
            <a:r>
              <a:rPr lang="en-US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rad = </a:t>
            </a:r>
            <a:r>
              <a:rPr lang="en-US" dirty="0" err="1" smtClean="0">
                <a:solidFill>
                  <a:srgbClr val="000000"/>
                </a:solidFill>
              </a:rPr>
              <a:t>360</a:t>
            </a:r>
            <a:r>
              <a:rPr lang="en-US" baseline="30000" dirty="0" err="1" smtClean="0">
                <a:solidFill>
                  <a:srgbClr val="000000"/>
                </a:solidFill>
              </a:rPr>
              <a:t>o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grpSp>
        <p:nvGrpSpPr>
          <p:cNvPr id="28698" name="Group 28697"/>
          <p:cNvGrpSpPr/>
          <p:nvPr/>
        </p:nvGrpSpPr>
        <p:grpSpPr>
          <a:xfrm>
            <a:off x="5398655" y="4322384"/>
            <a:ext cx="3568606" cy="1860929"/>
            <a:chOff x="5315530" y="4417384"/>
            <a:chExt cx="3568606" cy="1860929"/>
          </a:xfrm>
        </p:grpSpPr>
        <p:sp>
          <p:nvSpPr>
            <p:cNvPr id="28675" name="Rectangle 27"/>
            <p:cNvSpPr>
              <a:spLocks noChangeArrowheads="1"/>
            </p:cNvSpPr>
            <p:nvPr/>
          </p:nvSpPr>
          <p:spPr bwMode="auto">
            <a:xfrm>
              <a:off x="5315530" y="4417384"/>
              <a:ext cx="3568606" cy="181588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For </a:t>
              </a:r>
              <a:r>
                <a:rPr lang="en-US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000000"/>
                  </a:solidFill>
                </a:rPr>
                <a:t>&lt; </a:t>
              </a:r>
              <a:r>
                <a:rPr lang="en-US" dirty="0" err="1">
                  <a:solidFill>
                    <a:srgbClr val="000000"/>
                  </a:solidFill>
                </a:rPr>
                <a:t>15</a:t>
              </a:r>
              <a:r>
                <a:rPr lang="en-US" baseline="30000" dirty="0" err="1">
                  <a:solidFill>
                    <a:srgbClr val="000000"/>
                  </a:solidFill>
                </a:rPr>
                <a:t>o</a:t>
              </a:r>
              <a:r>
                <a:rPr lang="en-US" dirty="0">
                  <a:solidFill>
                    <a:srgbClr val="000000"/>
                  </a:solidFill>
                </a:rPr>
                <a:t>, </a:t>
              </a:r>
              <a:r>
                <a:rPr lang="en-US" dirty="0" smtClean="0">
                  <a:solidFill>
                    <a:srgbClr val="000000"/>
                  </a:solidFill>
                </a:rPr>
                <a:t>a simple</a:t>
              </a:r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pendulum closely</a:t>
              </a:r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dirty="0">
                  <a:solidFill>
                    <a:srgbClr val="000000"/>
                  </a:solidFill>
                </a:rPr>
                <a:t>approximates </a:t>
              </a:r>
              <a:r>
                <a:rPr lang="en-US" dirty="0" err="1" smtClean="0">
                  <a:solidFill>
                    <a:srgbClr val="000000"/>
                  </a:solidFill>
                </a:rPr>
                <a:t>SHM</a:t>
              </a:r>
              <a:r>
                <a:rPr lang="en-US" dirty="0" smtClean="0">
                  <a:solidFill>
                    <a:srgbClr val="000000"/>
                  </a:solidFill>
                </a:rPr>
                <a:t>,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i.e., since sin </a:t>
              </a:r>
              <a:r>
                <a:rPr lang="en-US" b="1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r>
                <a:rPr lang="en-US" dirty="0" smtClean="0">
                  <a:solidFill>
                    <a:srgbClr val="000000"/>
                  </a:solidFill>
                </a:rPr>
                <a:t>    </a:t>
              </a:r>
              <a:r>
                <a:rPr lang="en-US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r>
                <a:rPr lang="en-US" dirty="0" smtClean="0">
                  <a:solidFill>
                    <a:srgbClr val="000000"/>
                  </a:solidFill>
                  <a:latin typeface="Symbol" pitchFamily="18" charset="2"/>
                </a:rPr>
                <a:t>,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7918508" y="5624462"/>
              <a:ext cx="404277" cy="653851"/>
              <a:chOff x="8120377" y="268685"/>
              <a:chExt cx="404277" cy="65385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8120377" y="268685"/>
                <a:ext cx="4042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~</a:t>
                </a:r>
                <a:endParaRPr lang="en-US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125189" y="399316"/>
                <a:ext cx="3946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=</a:t>
                </a:r>
                <a:endParaRPr lang="en-US" baseline="300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31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2" grpId="0" animBg="1"/>
      <p:bldP spid="98" grpId="0"/>
      <p:bldP spid="101" grpId="0"/>
      <p:bldP spid="103" grpId="0"/>
      <p:bldP spid="104" grpId="0"/>
      <p:bldP spid="106" grpId="0"/>
      <p:bldP spid="107" grpId="0"/>
      <p:bldP spid="109" grpId="0"/>
      <p:bldP spid="110" grpId="0"/>
      <p:bldP spid="112" grpId="0"/>
      <p:bldP spid="113" grpId="0"/>
      <p:bldP spid="115" grpId="0"/>
      <p:bldP spid="116" grpId="0"/>
      <p:bldP spid="142" grpId="0"/>
      <p:bldP spid="143" grpId="0"/>
      <p:bldP spid="28672" grpId="0"/>
      <p:bldP spid="145" grpId="0"/>
      <p:bldP spid="146" grpId="0"/>
      <p:bldP spid="159" grpId="0"/>
      <p:bldP spid="159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18350</TotalTime>
  <Words>2428</Words>
  <Application>Microsoft Office PowerPoint</Application>
  <PresentationFormat>On-screen Show (4:3)</PresentationFormat>
  <Paragraphs>722</Paragraphs>
  <Slides>66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90" baseType="lpstr">
      <vt:lpstr>Arial</vt:lpstr>
      <vt:lpstr>Arial Narrow</vt:lpstr>
      <vt:lpstr>Cambria Math</vt:lpstr>
      <vt:lpstr>Symbol</vt:lpstr>
      <vt:lpstr>Times New Roman</vt:lpstr>
      <vt:lpstr>Wingdings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McLean County Unit 5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Physics</dc:title>
  <dc:creator>UNIT55</dc:creator>
  <cp:lastModifiedBy>Bergmann, John</cp:lastModifiedBy>
  <cp:revision>392</cp:revision>
  <dcterms:created xsi:type="dcterms:W3CDTF">2006-05-08T14:15:08Z</dcterms:created>
  <dcterms:modified xsi:type="dcterms:W3CDTF">2020-05-22T16:49:03Z</dcterms:modified>
</cp:coreProperties>
</file>