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6" r:id="rId3"/>
  </p:sldMasterIdLst>
  <p:handoutMasterIdLst>
    <p:handoutMasterId r:id="rId45"/>
  </p:handoutMasterIdLst>
  <p:sldIdLst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97" r:id="rId27"/>
    <p:sldId id="298" r:id="rId28"/>
    <p:sldId id="299" r:id="rId29"/>
    <p:sldId id="300" r:id="rId30"/>
    <p:sldId id="301" r:id="rId31"/>
    <p:sldId id="302" r:id="rId32"/>
    <p:sldId id="303" r:id="rId33"/>
    <p:sldId id="304" r:id="rId34"/>
    <p:sldId id="305" r:id="rId35"/>
    <p:sldId id="306" r:id="rId36"/>
    <p:sldId id="307" r:id="rId37"/>
    <p:sldId id="308" r:id="rId38"/>
    <p:sldId id="311" r:id="rId39"/>
    <p:sldId id="312" r:id="rId40"/>
    <p:sldId id="313" r:id="rId41"/>
    <p:sldId id="314" r:id="rId42"/>
    <p:sldId id="315" r:id="rId43"/>
    <p:sldId id="316" r:id="rId44"/>
  </p:sldIdLst>
  <p:sldSz cx="9144000" cy="6858000" type="screen4x3"/>
  <p:notesSz cx="6858000" cy="91805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100"/>
    <a:srgbClr val="FF5500"/>
    <a:srgbClr val="CC0000"/>
    <a:srgbClr val="FF6600"/>
    <a:srgbClr val="00FFFF"/>
    <a:srgbClr val="008000"/>
    <a:srgbClr val="00CCFF"/>
    <a:srgbClr val="FF9966"/>
    <a:srgbClr val="FF00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Relationship Id="rId5" Type="http://schemas.openxmlformats.org/officeDocument/2006/relationships/image" Target="../media/image89.wmf"/><Relationship Id="rId4" Type="http://schemas.openxmlformats.org/officeDocument/2006/relationships/image" Target="../media/image8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20138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720138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90C63D3B-C047-4C60-B4D0-F992E29E5F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9250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DE3C6-20D3-45B6-A253-9711AFC3D1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DA13A-9B4E-4507-994E-AC033BD6FE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9CFD7-0723-41C4-A365-6F7DFEFC5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0B0CE-700E-476E-89DA-F67336E2DF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0707D-FE8F-46B5-9CBE-069999E800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DE3C6-20D3-45B6-A253-9711AFC3D19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60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B4B12-37B1-42E9-9172-A5D5A4F79C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7770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04228F-938C-4725-BE5B-36179FA8BE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1816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286D5-BDB1-47B1-943A-88F0ECC610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4640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C1B81-726C-4497-833B-3E6600DF82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0766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89E41-8ABF-4F30-BEB7-FB7D3C706A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828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B4B12-37B1-42E9-9172-A5D5A4F79C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73C18-E9C2-4622-8ECD-39C3B7BF76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6707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EF905-5377-4936-BA9E-FFF646B1C6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7583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20767-1D1F-4759-8717-45352371F5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1613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DA13A-9B4E-4507-994E-AC033BD6FE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477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9CFD7-0723-41C4-A365-6F7DFEFC59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0237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0B0CE-700E-476E-89DA-F67336E2DF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4049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0707D-FE8F-46B5-9CBE-069999E800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038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FA16F6-7AA7-436B-B9A3-B4FF2212E87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3671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8DD20-F6CD-43DA-9BC2-990611A1ED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9909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8BF41-AD5E-4043-806E-CCE0CADA86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466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04228F-938C-4725-BE5B-36179FA8BE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FF13D-A78A-479A-AE91-FB02D7CE98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9439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570AF-9CA2-4F4C-A7A5-34EE8432DB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507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39A6E-94F2-46F2-92B7-91691EDE20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2010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EDDE6-BD2A-4B69-B1DE-9166EEB04A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5922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3AA9B-BB20-43C8-8ED9-F77A219020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3525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22BA1-2231-41F3-B966-A4199ABE56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3387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9F3E5-A521-408B-87FC-0F4B3F2D11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5196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2C120-7620-4374-90E0-A48452A314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0277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A1DCC-981A-4E80-B828-5B6F404493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790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286D5-BDB1-47B1-943A-88F0ECC610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C1B81-726C-4497-833B-3E6600DF8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89E41-8ABF-4F30-BEB7-FB7D3C706A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73C18-E9C2-4622-8ECD-39C3B7BF76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EF905-5377-4936-BA9E-FFF646B1C6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20767-1D1F-4759-8717-45352371F5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8C21F09E-4F60-4B59-9D48-5C3D6234CE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8C21F09E-4F60-4B59-9D48-5C3D6234CE5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914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A7DB30FC-C327-4CA1-BDD8-5896667BE4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463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13" Type="http://schemas.openxmlformats.org/officeDocument/2006/relationships/oleObject" Target="../embeddings/oleObject5.bin"/><Relationship Id="rId3" Type="http://schemas.openxmlformats.org/officeDocument/2006/relationships/image" Target="../media/image6.wmf"/><Relationship Id="rId7" Type="http://schemas.openxmlformats.org/officeDocument/2006/relationships/oleObject" Target="../embeddings/oleObject2.bin"/><Relationship Id="rId12" Type="http://schemas.openxmlformats.org/officeDocument/2006/relationships/image" Target="../media/image4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5" Type="http://schemas.openxmlformats.org/officeDocument/2006/relationships/image" Target="../media/image8.jpeg"/><Relationship Id="rId10" Type="http://schemas.openxmlformats.org/officeDocument/2006/relationships/image" Target="../media/image3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3.bin"/><Relationship Id="rId14" Type="http://schemas.openxmlformats.org/officeDocument/2006/relationships/image" Target="../media/image5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4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4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5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7" Type="http://schemas.openxmlformats.org/officeDocument/2006/relationships/image" Target="../media/image76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gif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79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81.wmf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3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89.wmf"/><Relationship Id="rId3" Type="http://schemas.openxmlformats.org/officeDocument/2006/relationships/image" Target="../media/image90.jpeg"/><Relationship Id="rId7" Type="http://schemas.openxmlformats.org/officeDocument/2006/relationships/image" Target="../media/image86.wmf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88.wmf"/><Relationship Id="rId5" Type="http://schemas.openxmlformats.org/officeDocument/2006/relationships/image" Target="../media/image85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87.w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jpeg"/><Relationship Id="rId3" Type="http://schemas.openxmlformats.org/officeDocument/2006/relationships/image" Target="../media/image93.jpeg"/><Relationship Id="rId7" Type="http://schemas.openxmlformats.org/officeDocument/2006/relationships/image" Target="../media/image9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96.jpeg"/><Relationship Id="rId5" Type="http://schemas.openxmlformats.org/officeDocument/2006/relationships/image" Target="../media/image95.jpeg"/><Relationship Id="rId4" Type="http://schemas.openxmlformats.org/officeDocument/2006/relationships/image" Target="../media/image94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08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jpeg"/><Relationship Id="rId3" Type="http://schemas.openxmlformats.org/officeDocument/2006/relationships/image" Target="../media/image109.jpeg"/><Relationship Id="rId7" Type="http://schemas.openxmlformats.org/officeDocument/2006/relationships/image" Target="../media/image1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12.jpeg"/><Relationship Id="rId5" Type="http://schemas.openxmlformats.org/officeDocument/2006/relationships/image" Target="../media/image111.jpeg"/><Relationship Id="rId4" Type="http://schemas.openxmlformats.org/officeDocument/2006/relationships/image" Target="../media/image110.jpeg"/><Relationship Id="rId9" Type="http://schemas.openxmlformats.org/officeDocument/2006/relationships/image" Target="../media/image1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imbio.com/go/PcfvUrDVWE0/http:/www.amazon.com/gp/product/B000Y00H6I?tag=mensleatherbelts-20" TargetMode="External"/><Relationship Id="rId7" Type="http://schemas.openxmlformats.org/officeDocument/2006/relationships/image" Target="../media/image28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"/>
          <p:cNvSpPr>
            <a:spLocks noChangeArrowheads="1"/>
          </p:cNvSpPr>
          <p:nvPr/>
        </p:nvSpPr>
        <p:spPr bwMode="auto">
          <a:xfrm>
            <a:off x="3576638" y="4594238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>
                <a:solidFill>
                  <a:srgbClr val="FF0000"/>
                </a:solidFill>
              </a:rPr>
              <a:t>few equations </a:t>
            </a: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6167438" y="3756038"/>
            <a:ext cx="2667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800">
                <a:solidFill>
                  <a:srgbClr val="000000"/>
                </a:solidFill>
              </a:rPr>
              <a:t>describe many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2800">
                <a:solidFill>
                  <a:srgbClr val="000000"/>
                </a:solidFill>
              </a:rPr>
              <a:t>phenomena</a:t>
            </a:r>
          </a:p>
        </p:txBody>
      </p:sp>
      <p:sp>
        <p:nvSpPr>
          <p:cNvPr id="4105" name="Rectangle 13"/>
          <p:cNvSpPr>
            <a:spLocks noChangeArrowheads="1"/>
          </p:cNvSpPr>
          <p:nvPr/>
        </p:nvSpPr>
        <p:spPr bwMode="auto">
          <a:xfrm>
            <a:off x="3652838" y="3603638"/>
            <a:ext cx="2438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dirty="0">
                <a:solidFill>
                  <a:srgbClr val="FF0000"/>
                </a:solidFill>
              </a:rPr>
              <a:t>few concepts</a:t>
            </a:r>
          </a:p>
        </p:txBody>
      </p:sp>
      <p:sp>
        <p:nvSpPr>
          <p:cNvPr id="4106" name="Rectangle 14"/>
          <p:cNvSpPr>
            <a:spLocks noChangeArrowheads="1"/>
          </p:cNvSpPr>
          <p:nvPr/>
        </p:nvSpPr>
        <p:spPr bwMode="auto">
          <a:xfrm>
            <a:off x="267963" y="571388"/>
            <a:ext cx="3810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 u="sng" dirty="0">
                <a:solidFill>
                  <a:srgbClr val="FF0000"/>
                </a:solidFill>
              </a:rPr>
              <a:t>Physics</a:t>
            </a:r>
            <a:r>
              <a:rPr lang="en-US" sz="2800" b="1" dirty="0">
                <a:solidFill>
                  <a:srgbClr val="FF0000"/>
                </a:solidFill>
              </a:rPr>
              <a:t>: </a:t>
            </a:r>
          </a:p>
        </p:txBody>
      </p:sp>
      <p:sp>
        <p:nvSpPr>
          <p:cNvPr id="9232" name="Rectangle 16"/>
          <p:cNvSpPr>
            <a:spLocks noChangeArrowheads="1"/>
          </p:cNvSpPr>
          <p:nvPr/>
        </p:nvSpPr>
        <p:spPr bwMode="auto">
          <a:xfrm>
            <a:off x="1868163" y="571388"/>
            <a:ext cx="2667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800">
                <a:solidFill>
                  <a:srgbClr val="000000"/>
                </a:solidFill>
              </a:rPr>
              <a:t>the study of the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2800">
                <a:solidFill>
                  <a:srgbClr val="000000"/>
                </a:solidFill>
              </a:rPr>
              <a:t>natural world</a:t>
            </a:r>
          </a:p>
        </p:txBody>
      </p:sp>
      <p:grpSp>
        <p:nvGrpSpPr>
          <p:cNvPr id="4108" name="Group 29"/>
          <p:cNvGrpSpPr>
            <a:grpSpLocks/>
          </p:cNvGrpSpPr>
          <p:nvPr/>
        </p:nvGrpSpPr>
        <p:grpSpPr bwMode="auto">
          <a:xfrm>
            <a:off x="568325" y="2071700"/>
            <a:ext cx="3130550" cy="3084513"/>
            <a:chOff x="272" y="1248"/>
            <a:chExt cx="1608" cy="1584"/>
          </a:xfrm>
        </p:grpSpPr>
        <p:pic>
          <p:nvPicPr>
            <p:cNvPr id="4112" name="Picture 23" descr="j0187587[1]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63" y="1687"/>
              <a:ext cx="973" cy="1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3" name="Picture 24" descr="j0349997[1]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2" y="1584"/>
              <a:ext cx="208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4" name="Picture 25" descr="j0349997[1]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1344"/>
              <a:ext cx="208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5" name="Picture 26" descr="j0349997[1]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1248"/>
              <a:ext cx="208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6" name="Picture 27" descr="j0349997[1]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1344"/>
              <a:ext cx="208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7" name="Picture 28" descr="j0349997[1]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" y="1632"/>
              <a:ext cx="208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4098" name="Object 35"/>
          <p:cNvGraphicFramePr>
            <a:graphicFrameLocks noGrp="1" noChangeAspect="1"/>
          </p:cNvGraphicFramePr>
          <p:nvPr>
            <p:ph sz="quarter" idx="3"/>
            <p:extLst/>
          </p:nvPr>
        </p:nvGraphicFramePr>
        <p:xfrm>
          <a:off x="736600" y="5529275"/>
          <a:ext cx="1016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7" name="Equation" r:id="rId5" imgW="507960" imgH="393480" progId="Equation.3">
                  <p:embed/>
                </p:oleObj>
              </mc:Choice>
              <mc:Fallback>
                <p:oleObj name="Equation" r:id="rId5" imgW="5079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600" y="5529275"/>
                        <a:ext cx="10160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38"/>
          <p:cNvGraphicFramePr>
            <a:graphicFrameLocks noGrp="1" noChangeAspect="1"/>
          </p:cNvGraphicFramePr>
          <p:nvPr>
            <p:ph sz="quarter" idx="4"/>
            <p:extLst/>
          </p:nvPr>
        </p:nvGraphicFramePr>
        <p:xfrm>
          <a:off x="3962400" y="5824550"/>
          <a:ext cx="990600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8" name="Equation" r:id="rId7" imgW="482400" imgH="164880" progId="Equation.3">
                  <p:embed/>
                </p:oleObj>
              </mc:Choice>
              <mc:Fallback>
                <p:oleObj name="Equation" r:id="rId7" imgW="48240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5824550"/>
                        <a:ext cx="990600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42"/>
          <p:cNvGraphicFramePr>
            <a:graphicFrameLocks noGrp="1" noChangeAspect="1"/>
          </p:cNvGraphicFramePr>
          <p:nvPr>
            <p:ph sz="quarter" idx="1"/>
            <p:extLst/>
          </p:nvPr>
        </p:nvGraphicFramePr>
        <p:xfrm>
          <a:off x="2311400" y="5554675"/>
          <a:ext cx="9652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9" name="Equation" r:id="rId9" imgW="507960" imgH="393480" progId="Equation.3">
                  <p:embed/>
                </p:oleObj>
              </mc:Choice>
              <mc:Fallback>
                <p:oleObj name="Equation" r:id="rId9" imgW="5079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1400" y="5554675"/>
                        <a:ext cx="965200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46"/>
          <p:cNvGraphicFramePr>
            <a:graphicFrameLocks noChangeAspect="1"/>
          </p:cNvGraphicFramePr>
          <p:nvPr>
            <p:extLst/>
          </p:nvPr>
        </p:nvGraphicFramePr>
        <p:xfrm>
          <a:off x="5562600" y="5707075"/>
          <a:ext cx="106680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0" name="Equation" r:id="rId11" imgW="457200" imgH="177480" progId="Equation.3">
                  <p:embed/>
                </p:oleObj>
              </mc:Choice>
              <mc:Fallback>
                <p:oleObj name="Equation" r:id="rId11" imgW="4572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5707075"/>
                        <a:ext cx="1066800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47"/>
          <p:cNvGraphicFramePr>
            <a:graphicFrameLocks noChangeAspect="1"/>
          </p:cNvGraphicFramePr>
          <p:nvPr>
            <p:extLst/>
          </p:nvPr>
        </p:nvGraphicFramePr>
        <p:xfrm>
          <a:off x="7188200" y="5478475"/>
          <a:ext cx="104140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1" name="Equation" r:id="rId13" imgW="482400" imgH="393480" progId="Equation.3">
                  <p:embed/>
                </p:oleObj>
              </mc:Choice>
              <mc:Fallback>
                <p:oleObj name="Equation" r:id="rId13" imgW="4824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8200" y="5478475"/>
                        <a:ext cx="1041400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9" name="Text Box 49"/>
          <p:cNvSpPr txBox="1">
            <a:spLocks noChangeArrowheads="1"/>
          </p:cNvSpPr>
          <p:nvPr/>
        </p:nvSpPr>
        <p:spPr bwMode="auto">
          <a:xfrm>
            <a:off x="6537325" y="5438788"/>
            <a:ext cx="473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110" name="AutoShape 50"/>
          <p:cNvSpPr>
            <a:spLocks/>
          </p:cNvSpPr>
          <p:nvPr/>
        </p:nvSpPr>
        <p:spPr bwMode="auto">
          <a:xfrm>
            <a:off x="5862638" y="3603638"/>
            <a:ext cx="304800" cy="1524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4111" name="Picture 23" descr="http://static.howstuffworks.com/gif/telescope-sam-1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779422" y="185738"/>
            <a:ext cx="4182016" cy="311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37198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4" grpId="0" autoUpdateAnimBg="0"/>
      <p:bldP spid="9232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ChangeArrowheads="1"/>
          </p:cNvSpPr>
          <p:nvPr/>
        </p:nvSpPr>
        <p:spPr bwMode="auto">
          <a:xfrm>
            <a:off x="815975" y="3116263"/>
            <a:ext cx="3886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600">
                <a:solidFill>
                  <a:srgbClr val="00B0F0"/>
                </a:solidFill>
              </a:rPr>
              <a:t>Thermodynamics:</a:t>
            </a:r>
            <a:r>
              <a:rPr lang="en-US" sz="280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4625975" y="2940050"/>
            <a:ext cx="3886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600">
                <a:solidFill>
                  <a:srgbClr val="000000"/>
                </a:solidFill>
              </a:rPr>
              <a:t>heat, work,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3600">
                <a:solidFill>
                  <a:srgbClr val="000000"/>
                </a:solidFill>
              </a:rPr>
              <a:t>order vs. disorder</a:t>
            </a:r>
          </a:p>
        </p:txBody>
      </p:sp>
      <p:pic>
        <p:nvPicPr>
          <p:cNvPr id="25604" name="Picture 117" descr="http://www.achildgrows.com/wp-content/uploads/2010/11/radia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2629" y="4228275"/>
            <a:ext cx="4198545" cy="2170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119" descr="http://www.uppermichiganssource.com/uploadedImages/Shared/News/National_Stories/filling_gas_tan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088" y="4052888"/>
            <a:ext cx="3679825" cy="258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121" descr="http://www.classiccarauto.com/impala/articles/junk_yard_tours/images/woller_auto_parts/project_cars/57_chevy_4dr_ht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375" y="322263"/>
            <a:ext cx="4224338" cy="255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123" descr="http://farm4.static.flickr.com/3554/3413287365_42ab8bed2b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6325" y="355600"/>
            <a:ext cx="3930650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239004" y="6346655"/>
            <a:ext cx="49049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r">
              <a:spcBef>
                <a:spcPct val="20000"/>
              </a:spcBef>
            </a:pPr>
            <a:r>
              <a:rPr lang="en-US" sz="2800" b="1" dirty="0" err="1" smtClean="0">
                <a:solidFill>
                  <a:srgbClr val="000000"/>
                </a:solidFill>
                <a:latin typeface="Arial"/>
              </a:rPr>
              <a:t>www.teachnlearnchem.com</a:t>
            </a:r>
            <a:endParaRPr lang="en-US" sz="2800" b="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3789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95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 autoUpdateAnimBg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ChangeArrowheads="1"/>
          </p:cNvSpPr>
          <p:nvPr/>
        </p:nvSpPr>
        <p:spPr bwMode="auto">
          <a:xfrm>
            <a:off x="432099" y="3424238"/>
            <a:ext cx="2514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800">
                <a:solidFill>
                  <a:srgbClr val="FF0000"/>
                </a:solidFill>
              </a:rPr>
              <a:t>investigates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2800">
                <a:solidFill>
                  <a:srgbClr val="FF0000"/>
                </a:solidFill>
              </a:rPr>
              <a:t>observable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2800">
                <a:solidFill>
                  <a:srgbClr val="FF0000"/>
                </a:solidFill>
              </a:rPr>
              <a:t>universe 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-253701" y="2874963"/>
            <a:ext cx="3810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800" u="sng" dirty="0">
                <a:solidFill>
                  <a:srgbClr val="FF0000"/>
                </a:solidFill>
              </a:rPr>
              <a:t>science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7652" name="Rectangle 6"/>
          <p:cNvSpPr>
            <a:spLocks noChangeArrowheads="1"/>
          </p:cNvSpPr>
          <p:nvPr/>
        </p:nvSpPr>
        <p:spPr bwMode="auto">
          <a:xfrm>
            <a:off x="2659063" y="1152525"/>
            <a:ext cx="4038600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800" b="1" i="1" dirty="0">
                <a:solidFill>
                  <a:srgbClr val="FF0000"/>
                </a:solidFill>
              </a:rPr>
              <a:t>Science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2800" b="1" i="1" dirty="0" smtClean="0">
                <a:solidFill>
                  <a:srgbClr val="FF0000"/>
                </a:solidFill>
              </a:rPr>
              <a:t>vs.</a:t>
            </a:r>
            <a:endParaRPr lang="en-US" sz="2800" b="1" i="1" dirty="0">
              <a:solidFill>
                <a:srgbClr val="FF0000"/>
              </a:solidFill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en-US" sz="2800" b="1" i="1" dirty="0">
                <a:solidFill>
                  <a:srgbClr val="FF0000"/>
                </a:solidFill>
              </a:rPr>
              <a:t>Religion? </a:t>
            </a:r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500437" y="5024438"/>
            <a:ext cx="3810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>
                <a:solidFill>
                  <a:srgbClr val="000000"/>
                </a:solidFill>
              </a:rPr>
              <a:t>-- cause-effect</a:t>
            </a:r>
          </a:p>
        </p:txBody>
      </p:sp>
      <p:sp>
        <p:nvSpPr>
          <p:cNvPr id="27654" name="Rectangle 12"/>
          <p:cNvSpPr>
            <a:spLocks noChangeArrowheads="1"/>
          </p:cNvSpPr>
          <p:nvPr/>
        </p:nvSpPr>
        <p:spPr bwMode="auto">
          <a:xfrm>
            <a:off x="4562759" y="3416520"/>
            <a:ext cx="3810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800" u="sng" dirty="0">
                <a:solidFill>
                  <a:srgbClr val="FF0000"/>
                </a:solidFill>
              </a:rPr>
              <a:t>religion/philosophy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7655" name="Rectangle 13"/>
          <p:cNvSpPr>
            <a:spLocks noChangeArrowheads="1"/>
          </p:cNvSpPr>
          <p:nvPr/>
        </p:nvSpPr>
        <p:spPr bwMode="auto">
          <a:xfrm>
            <a:off x="4917491" y="3934265"/>
            <a:ext cx="3048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800" dirty="0">
                <a:solidFill>
                  <a:srgbClr val="FF0000"/>
                </a:solidFill>
              </a:rPr>
              <a:t>deals with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2800" dirty="0">
                <a:solidFill>
                  <a:srgbClr val="FF0000"/>
                </a:solidFill>
              </a:rPr>
              <a:t>cosmic purpose </a:t>
            </a:r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500437" y="5557838"/>
            <a:ext cx="3810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>
                <a:solidFill>
                  <a:srgbClr val="000000"/>
                </a:solidFill>
              </a:rPr>
              <a:t>-- demands evidence</a:t>
            </a:r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500437" y="6091238"/>
            <a:ext cx="3810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dirty="0">
                <a:solidFill>
                  <a:srgbClr val="000000"/>
                </a:solidFill>
              </a:rPr>
              <a:t>-- </a:t>
            </a:r>
            <a:r>
              <a:rPr lang="en-US" sz="2800" dirty="0" smtClean="0">
                <a:solidFill>
                  <a:srgbClr val="000000"/>
                </a:solidFill>
              </a:rPr>
              <a:t>cerebral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30736" name="Rectangle 16"/>
          <p:cNvSpPr>
            <a:spLocks noChangeArrowheads="1"/>
          </p:cNvSpPr>
          <p:nvPr/>
        </p:nvSpPr>
        <p:spPr bwMode="auto">
          <a:xfrm>
            <a:off x="5278840" y="5024438"/>
            <a:ext cx="3810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>
                <a:solidFill>
                  <a:srgbClr val="000000"/>
                </a:solidFill>
              </a:rPr>
              <a:t>-- why we are here</a:t>
            </a:r>
          </a:p>
        </p:txBody>
      </p:sp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5278840" y="5557838"/>
            <a:ext cx="3810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>
                <a:solidFill>
                  <a:srgbClr val="000000"/>
                </a:solidFill>
              </a:rPr>
              <a:t>-- what we should do</a:t>
            </a:r>
          </a:p>
        </p:txBody>
      </p:sp>
      <p:sp>
        <p:nvSpPr>
          <p:cNvPr id="30738" name="Rectangle 18"/>
          <p:cNvSpPr>
            <a:spLocks noChangeArrowheads="1"/>
          </p:cNvSpPr>
          <p:nvPr/>
        </p:nvSpPr>
        <p:spPr bwMode="auto">
          <a:xfrm>
            <a:off x="5278840" y="6091238"/>
            <a:ext cx="3810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dirty="0">
                <a:solidFill>
                  <a:srgbClr val="000000"/>
                </a:solidFill>
              </a:rPr>
              <a:t>-- </a:t>
            </a:r>
            <a:r>
              <a:rPr lang="en-US" sz="2800" dirty="0" smtClean="0">
                <a:solidFill>
                  <a:srgbClr val="000000"/>
                </a:solidFill>
              </a:rPr>
              <a:t>visceral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27661" name="Rectangle 21"/>
          <p:cNvSpPr>
            <a:spLocks noChangeArrowheads="1"/>
          </p:cNvSpPr>
          <p:nvPr/>
        </p:nvSpPr>
        <p:spPr bwMode="auto">
          <a:xfrm>
            <a:off x="300910" y="92075"/>
            <a:ext cx="578326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The Nature of Science</a:t>
            </a:r>
          </a:p>
        </p:txBody>
      </p:sp>
      <p:pic>
        <p:nvPicPr>
          <p:cNvPr id="27662" name="Picture 17" descr="http://nz.srichinmoycentre.org/files/nz/meditation/learn_meditation_online/mcltmo-images/ashrita_meditating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53503" y="220717"/>
            <a:ext cx="2522484" cy="313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3" name="Picture 19" descr="http://t2.gstatic.com/images?q=tbn:ANd9GcTHI1NmP3MakNuQvih17NOLSuFjbnqAd5ddjsOtIxAuQJH5IuHF&amp;t=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5" y="1052513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09476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9" grpId="0"/>
      <p:bldP spid="30734" grpId="0"/>
      <p:bldP spid="30735" grpId="0"/>
      <p:bldP spid="30736" grpId="0"/>
      <p:bldP spid="30737" grpId="0"/>
      <p:bldP spid="30738" grpId="0"/>
    </p:bldLst>
  </p:timing>
  <p:extLst mod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ChangeArrowheads="1"/>
          </p:cNvSpPr>
          <p:nvPr/>
        </p:nvSpPr>
        <p:spPr bwMode="auto">
          <a:xfrm>
            <a:off x="2560638" y="1109663"/>
            <a:ext cx="2895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u="sng">
                <a:solidFill>
                  <a:srgbClr val="FF0000"/>
                </a:solidFill>
              </a:rPr>
              <a:t>pure science</a:t>
            </a:r>
            <a:r>
              <a:rPr lang="en-US" sz="2800">
                <a:solidFill>
                  <a:srgbClr val="FF0000"/>
                </a:solidFill>
              </a:rPr>
              <a:t>: </a:t>
            </a:r>
          </a:p>
        </p:txBody>
      </p:sp>
      <p:sp>
        <p:nvSpPr>
          <p:cNvPr id="28676" name="Rectangle 12"/>
          <p:cNvSpPr>
            <a:spLocks noChangeArrowheads="1"/>
          </p:cNvSpPr>
          <p:nvPr/>
        </p:nvSpPr>
        <p:spPr bwMode="auto">
          <a:xfrm>
            <a:off x="2384425" y="304800"/>
            <a:ext cx="45497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800" b="1" i="1" dirty="0">
                <a:solidFill>
                  <a:srgbClr val="FF0000"/>
                </a:solidFill>
              </a:rPr>
              <a:t>Pure vs. Applied Science</a:t>
            </a:r>
          </a:p>
        </p:txBody>
      </p:sp>
      <p:sp>
        <p:nvSpPr>
          <p:cNvPr id="28677" name="Rectangle 13"/>
          <p:cNvSpPr>
            <a:spLocks noChangeArrowheads="1"/>
          </p:cNvSpPr>
          <p:nvPr/>
        </p:nvSpPr>
        <p:spPr bwMode="auto">
          <a:xfrm>
            <a:off x="6350" y="3938588"/>
            <a:ext cx="304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800" u="sng" dirty="0">
                <a:solidFill>
                  <a:srgbClr val="FF0000"/>
                </a:solidFill>
              </a:rPr>
              <a:t>applied science</a:t>
            </a:r>
            <a:endParaRPr lang="en-US" sz="2800" dirty="0">
              <a:solidFill>
                <a:srgbClr val="FF0000"/>
              </a:solidFill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en-US" sz="2800" dirty="0">
                <a:solidFill>
                  <a:srgbClr val="FF0000"/>
                </a:solidFill>
              </a:rPr>
              <a:t>(technology):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11150" y="4929188"/>
            <a:ext cx="4495800" cy="1676400"/>
            <a:chOff x="311150" y="4929188"/>
            <a:chExt cx="4495800" cy="1676400"/>
          </a:xfrm>
        </p:grpSpPr>
        <p:sp>
          <p:nvSpPr>
            <p:cNvPr id="28675" name="Rectangle 7"/>
            <p:cNvSpPr>
              <a:spLocks noChangeArrowheads="1"/>
            </p:cNvSpPr>
            <p:nvPr/>
          </p:nvSpPr>
          <p:spPr bwMode="auto">
            <a:xfrm>
              <a:off x="311150" y="4929188"/>
              <a:ext cx="38100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800" dirty="0">
                  <a:solidFill>
                    <a:srgbClr val="FF0000"/>
                  </a:solidFill>
                </a:rPr>
                <a:t>-- tools </a:t>
              </a:r>
            </a:p>
          </p:txBody>
        </p:sp>
        <p:sp>
          <p:nvSpPr>
            <p:cNvPr id="28678" name="Rectangle 14"/>
            <p:cNvSpPr>
              <a:spLocks noChangeArrowheads="1"/>
            </p:cNvSpPr>
            <p:nvPr/>
          </p:nvSpPr>
          <p:spPr bwMode="auto">
            <a:xfrm>
              <a:off x="311150" y="5462588"/>
              <a:ext cx="38100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800">
                  <a:solidFill>
                    <a:srgbClr val="FF0000"/>
                  </a:solidFill>
                </a:rPr>
                <a:t>-- techniques </a:t>
              </a:r>
            </a:p>
          </p:txBody>
        </p:sp>
        <p:sp>
          <p:nvSpPr>
            <p:cNvPr id="28679" name="Rectangle 15"/>
            <p:cNvSpPr>
              <a:spLocks noChangeArrowheads="1"/>
            </p:cNvSpPr>
            <p:nvPr/>
          </p:nvSpPr>
          <p:spPr bwMode="auto">
            <a:xfrm>
              <a:off x="311150" y="5995988"/>
              <a:ext cx="44958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800">
                  <a:solidFill>
                    <a:srgbClr val="FF0000"/>
                  </a:solidFill>
                </a:rPr>
                <a:t>-- using science creatively</a:t>
              </a:r>
            </a:p>
          </p:txBody>
        </p:sp>
      </p:grp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2901950" y="3938588"/>
            <a:ext cx="3124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dirty="0">
                <a:solidFill>
                  <a:srgbClr val="000000"/>
                </a:solidFill>
              </a:rPr>
              <a:t>using knowledge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>
                <a:solidFill>
                  <a:srgbClr val="000000"/>
                </a:solidFill>
              </a:rPr>
              <a:t>in a practical way</a:t>
            </a:r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4770438" y="1109663"/>
            <a:ext cx="434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800" dirty="0">
                <a:solidFill>
                  <a:srgbClr val="000000"/>
                </a:solidFill>
              </a:rPr>
              <a:t>the search for knowledge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636838" y="1643063"/>
            <a:ext cx="5867400" cy="1676400"/>
            <a:chOff x="2636838" y="1643063"/>
            <a:chExt cx="5867400" cy="1676400"/>
          </a:xfrm>
        </p:grpSpPr>
        <p:sp>
          <p:nvSpPr>
            <p:cNvPr id="28682" name="Rectangle 18"/>
            <p:cNvSpPr>
              <a:spLocks noChangeArrowheads="1"/>
            </p:cNvSpPr>
            <p:nvPr/>
          </p:nvSpPr>
          <p:spPr bwMode="auto">
            <a:xfrm>
              <a:off x="2636838" y="1643063"/>
              <a:ext cx="38100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800" dirty="0">
                  <a:solidFill>
                    <a:srgbClr val="FF0000"/>
                  </a:solidFill>
                </a:rPr>
                <a:t>-- facts </a:t>
              </a:r>
            </a:p>
          </p:txBody>
        </p:sp>
        <p:sp>
          <p:nvSpPr>
            <p:cNvPr id="28683" name="Rectangle 19"/>
            <p:cNvSpPr>
              <a:spLocks noChangeArrowheads="1"/>
            </p:cNvSpPr>
            <p:nvPr/>
          </p:nvSpPr>
          <p:spPr bwMode="auto">
            <a:xfrm>
              <a:off x="2636838" y="2176463"/>
              <a:ext cx="58674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800">
                  <a:solidFill>
                    <a:srgbClr val="FF0000"/>
                  </a:solidFill>
                </a:rPr>
                <a:t>-- relationships between things </a:t>
              </a:r>
            </a:p>
          </p:txBody>
        </p:sp>
        <p:sp>
          <p:nvSpPr>
            <p:cNvPr id="28684" name="Rectangle 20"/>
            <p:cNvSpPr>
              <a:spLocks noChangeArrowheads="1"/>
            </p:cNvSpPr>
            <p:nvPr/>
          </p:nvSpPr>
          <p:spPr bwMode="auto">
            <a:xfrm>
              <a:off x="2636838" y="2709863"/>
              <a:ext cx="53340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800">
                  <a:solidFill>
                    <a:srgbClr val="FF0000"/>
                  </a:solidFill>
                </a:rPr>
                <a:t>-- theories</a:t>
              </a:r>
            </a:p>
          </p:txBody>
        </p:sp>
      </p:grpSp>
      <p:pic>
        <p:nvPicPr>
          <p:cNvPr id="28685" name="Picture 18" descr="http://www.dvorak.org/blog/wp-content/uploads/2011/01/Vaccine-shot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3750" y="3140075"/>
            <a:ext cx="3106738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6" name="Picture 20" descr="http://sp.life123.com/bm.pix/medical-technician.s600x60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800" y="871538"/>
            <a:ext cx="2297113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59821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75"/>
                            </p:stCondLst>
                            <p:childTnLst>
                              <p:par>
                                <p:cTn id="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175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175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60" grpId="0" autoUpdateAnimBg="0"/>
      <p:bldP spid="31761" grpId="0" autoUpdateAnimBg="0"/>
    </p:bldLst>
  </p:timing>
  <p:extLst mod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5"/>
          <p:cNvSpPr>
            <a:spLocks noChangeArrowheads="1"/>
          </p:cNvSpPr>
          <p:nvPr/>
        </p:nvSpPr>
        <p:spPr bwMode="auto">
          <a:xfrm>
            <a:off x="589150" y="258888"/>
            <a:ext cx="47307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800" b="1" i="1" dirty="0">
                <a:solidFill>
                  <a:srgbClr val="C00000"/>
                </a:solidFill>
              </a:rPr>
              <a:t>Law or Theory?</a:t>
            </a:r>
          </a:p>
        </p:txBody>
      </p:sp>
      <p:sp>
        <p:nvSpPr>
          <p:cNvPr id="32771" name="Rectangle 10"/>
          <p:cNvSpPr>
            <a:spLocks noChangeArrowheads="1"/>
          </p:cNvSpPr>
          <p:nvPr/>
        </p:nvSpPr>
        <p:spPr bwMode="auto">
          <a:xfrm>
            <a:off x="1176338" y="2391325"/>
            <a:ext cx="510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dirty="0">
                <a:solidFill>
                  <a:srgbClr val="C00000"/>
                </a:solidFill>
              </a:rPr>
              <a:t>e.g., conservation laws, gravity  </a:t>
            </a:r>
          </a:p>
        </p:txBody>
      </p:sp>
      <p:sp>
        <p:nvSpPr>
          <p:cNvPr id="32772" name="Rectangle 12"/>
          <p:cNvSpPr>
            <a:spLocks noChangeArrowheads="1"/>
          </p:cNvSpPr>
          <p:nvPr/>
        </p:nvSpPr>
        <p:spPr bwMode="auto">
          <a:xfrm>
            <a:off x="1514400" y="5123788"/>
            <a:ext cx="7366119" cy="1557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800" dirty="0">
                <a:solidFill>
                  <a:srgbClr val="C00000"/>
                </a:solidFill>
              </a:rPr>
              <a:t>e.g., </a:t>
            </a:r>
            <a:r>
              <a:rPr lang="en-US" sz="2800" dirty="0" smtClean="0">
                <a:solidFill>
                  <a:srgbClr val="C00000"/>
                </a:solidFill>
              </a:rPr>
              <a:t>combustion theory of burning,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>
                <a:solidFill>
                  <a:srgbClr val="C00000"/>
                </a:solidFill>
              </a:rPr>
              <a:t>	 </a:t>
            </a:r>
            <a:r>
              <a:rPr lang="en-US" sz="2800" dirty="0" smtClean="0">
                <a:solidFill>
                  <a:srgbClr val="C00000"/>
                </a:solidFill>
              </a:rPr>
              <a:t>    atomic </a:t>
            </a:r>
            <a:r>
              <a:rPr lang="en-US" sz="2800" dirty="0">
                <a:solidFill>
                  <a:srgbClr val="C00000"/>
                </a:solidFill>
              </a:rPr>
              <a:t>theory, </a:t>
            </a:r>
            <a:r>
              <a:rPr lang="en-US" sz="2800" dirty="0" smtClean="0">
                <a:solidFill>
                  <a:srgbClr val="C00000"/>
                </a:solidFill>
              </a:rPr>
              <a:t>kinetic-molecular theory,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>
                <a:solidFill>
                  <a:srgbClr val="C00000"/>
                </a:solidFill>
              </a:rPr>
              <a:t>	</a:t>
            </a:r>
            <a:r>
              <a:rPr lang="en-US" sz="2800" dirty="0" smtClean="0">
                <a:solidFill>
                  <a:srgbClr val="C00000"/>
                </a:solidFill>
              </a:rPr>
              <a:t>     theory of evolution by natural selection 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46093" name="Rectangle 13"/>
          <p:cNvSpPr>
            <a:spLocks noChangeArrowheads="1"/>
          </p:cNvSpPr>
          <p:nvPr/>
        </p:nvSpPr>
        <p:spPr bwMode="auto">
          <a:xfrm>
            <a:off x="2014538" y="863775"/>
            <a:ext cx="396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dirty="0">
                <a:solidFill>
                  <a:srgbClr val="000000"/>
                </a:solidFill>
              </a:rPr>
              <a:t>states what happens  </a:t>
            </a:r>
          </a:p>
        </p:txBody>
      </p:sp>
      <p:sp>
        <p:nvSpPr>
          <p:cNvPr id="46094" name="Rectangle 14"/>
          <p:cNvSpPr>
            <a:spLocks noChangeArrowheads="1"/>
          </p:cNvSpPr>
          <p:nvPr/>
        </p:nvSpPr>
        <p:spPr bwMode="auto">
          <a:xfrm>
            <a:off x="1209675" y="1371263"/>
            <a:ext cx="7510389" cy="104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800" dirty="0">
                <a:solidFill>
                  <a:srgbClr val="000000"/>
                </a:solidFill>
              </a:rPr>
              <a:t>-- states a relationship </a:t>
            </a:r>
            <a:endParaRPr lang="en-US" sz="2800" dirty="0" smtClean="0">
              <a:solidFill>
                <a:srgbClr val="000000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800" dirty="0">
                <a:solidFill>
                  <a:srgbClr val="000000"/>
                </a:solidFill>
              </a:rPr>
              <a:t>	</a:t>
            </a:r>
            <a:r>
              <a:rPr lang="en-US" sz="2800" dirty="0" smtClean="0">
                <a:solidFill>
                  <a:srgbClr val="000000"/>
                </a:solidFill>
              </a:rPr>
              <a:t>between quantities </a:t>
            </a:r>
            <a:r>
              <a:rPr lang="en-US" sz="2800" dirty="0">
                <a:solidFill>
                  <a:srgbClr val="000000"/>
                </a:solidFill>
              </a:rPr>
              <a:t>(often via an equation)   </a:t>
            </a:r>
          </a:p>
        </p:txBody>
      </p:sp>
      <p:sp>
        <p:nvSpPr>
          <p:cNvPr id="46096" name="Rectangle 16"/>
          <p:cNvSpPr>
            <a:spLocks noChangeArrowheads="1"/>
          </p:cNvSpPr>
          <p:nvPr/>
        </p:nvSpPr>
        <p:spPr bwMode="auto">
          <a:xfrm>
            <a:off x="2930525" y="2966438"/>
            <a:ext cx="449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dirty="0">
                <a:solidFill>
                  <a:srgbClr val="000000"/>
                </a:solidFill>
              </a:rPr>
              <a:t>tries to explain why or how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>
                <a:solidFill>
                  <a:srgbClr val="000000"/>
                </a:solidFill>
              </a:rPr>
              <a:t>something happens  </a:t>
            </a:r>
          </a:p>
        </p:txBody>
      </p:sp>
      <p:sp>
        <p:nvSpPr>
          <p:cNvPr id="46098" name="Rectangle 18"/>
          <p:cNvSpPr>
            <a:spLocks noChangeArrowheads="1"/>
          </p:cNvSpPr>
          <p:nvPr/>
        </p:nvSpPr>
        <p:spPr bwMode="auto">
          <a:xfrm>
            <a:off x="2930525" y="4566638"/>
            <a:ext cx="533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dirty="0">
                <a:solidFill>
                  <a:srgbClr val="000000"/>
                </a:solidFill>
              </a:rPr>
              <a:t>-- can be revised (or thrown out)  </a:t>
            </a:r>
          </a:p>
        </p:txBody>
      </p:sp>
      <p:sp>
        <p:nvSpPr>
          <p:cNvPr id="46099" name="Rectangle 19"/>
          <p:cNvSpPr>
            <a:spLocks noChangeArrowheads="1"/>
          </p:cNvSpPr>
          <p:nvPr/>
        </p:nvSpPr>
        <p:spPr bwMode="auto">
          <a:xfrm>
            <a:off x="2930525" y="4033238"/>
            <a:ext cx="4876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dirty="0">
                <a:solidFill>
                  <a:srgbClr val="000000"/>
                </a:solidFill>
              </a:rPr>
              <a:t>-- based on current evidence  </a:t>
            </a:r>
          </a:p>
        </p:txBody>
      </p:sp>
      <p:sp>
        <p:nvSpPr>
          <p:cNvPr id="32778" name="Rectangle 20"/>
          <p:cNvSpPr>
            <a:spLocks noChangeArrowheads="1"/>
          </p:cNvSpPr>
          <p:nvPr/>
        </p:nvSpPr>
        <p:spPr bwMode="auto">
          <a:xfrm>
            <a:off x="1176338" y="863775"/>
            <a:ext cx="1143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u="sng" dirty="0">
                <a:solidFill>
                  <a:srgbClr val="C00000"/>
                </a:solidFill>
              </a:rPr>
              <a:t>law</a:t>
            </a:r>
            <a:r>
              <a:rPr lang="en-US" sz="2800" dirty="0">
                <a:solidFill>
                  <a:srgbClr val="C00000"/>
                </a:solidFill>
              </a:rPr>
              <a:t>: </a:t>
            </a:r>
          </a:p>
        </p:txBody>
      </p:sp>
      <p:sp>
        <p:nvSpPr>
          <p:cNvPr id="32779" name="Rectangle 21"/>
          <p:cNvSpPr>
            <a:spLocks noChangeArrowheads="1"/>
          </p:cNvSpPr>
          <p:nvPr/>
        </p:nvSpPr>
        <p:spPr bwMode="auto">
          <a:xfrm>
            <a:off x="1711325" y="2966438"/>
            <a:ext cx="129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u="sng" dirty="0">
                <a:solidFill>
                  <a:srgbClr val="C00000"/>
                </a:solidFill>
              </a:rPr>
              <a:t>theory</a:t>
            </a:r>
            <a:r>
              <a:rPr lang="en-US" sz="2800" dirty="0">
                <a:solidFill>
                  <a:srgbClr val="C00000"/>
                </a:solidFill>
              </a:rPr>
              <a:t>: </a:t>
            </a:r>
          </a:p>
        </p:txBody>
      </p:sp>
      <p:pic>
        <p:nvPicPr>
          <p:cNvPr id="32780" name="Picture 2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589" y="3301340"/>
            <a:ext cx="1323686" cy="3253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1" name="Picture 15" descr="http://www.econ.ucsb.edu/~tedb/Journals/gavel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988" y="177800"/>
            <a:ext cx="3119437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98532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6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6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6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6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  <p:bldP spid="32772" grpId="0"/>
      <p:bldP spid="46093" grpId="0"/>
      <p:bldP spid="46094" grpId="0"/>
      <p:bldP spid="46096" grpId="0"/>
      <p:bldP spid="46098" grpId="0"/>
      <p:bldP spid="46099" grpId="0"/>
    </p:bldLst>
  </p:timing>
  <p:extLst mod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683762" y="1326656"/>
            <a:ext cx="7797263" cy="2702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2D2D8A">
                    <a:lumMod val="50000"/>
                  </a:srgbClr>
                </a:solidFill>
              </a:rPr>
              <a:t>-- how </a:t>
            </a:r>
            <a:r>
              <a:rPr lang="en-US" sz="2800" u="sng" dirty="0" smtClean="0">
                <a:solidFill>
                  <a:srgbClr val="2D2D8A">
                    <a:lumMod val="50000"/>
                  </a:srgbClr>
                </a:solidFill>
              </a:rPr>
              <a:t>science</a:t>
            </a:r>
            <a:r>
              <a:rPr lang="en-US" sz="2800" dirty="0" smtClean="0">
                <a:solidFill>
                  <a:srgbClr val="2D2D8A">
                    <a:lumMod val="50000"/>
                  </a:srgbClr>
                </a:solidFill>
              </a:rPr>
              <a:t> differs from </a:t>
            </a:r>
            <a:r>
              <a:rPr lang="en-US" sz="2800" u="sng" dirty="0" smtClean="0">
                <a:solidFill>
                  <a:srgbClr val="2D2D8A">
                    <a:lumMod val="50000"/>
                  </a:srgbClr>
                </a:solidFill>
              </a:rPr>
              <a:t>religion/philosophy</a:t>
            </a:r>
          </a:p>
          <a:p>
            <a:pPr marL="342900" indent="-342900">
              <a:spcBef>
                <a:spcPct val="20000"/>
              </a:spcBef>
            </a:pPr>
            <a:endParaRPr lang="en-US" sz="1600" u="sng" dirty="0" smtClean="0">
              <a:solidFill>
                <a:srgbClr val="2D2D8A">
                  <a:lumMod val="50000"/>
                </a:srgbClr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2D2D8A">
                    <a:lumMod val="50000"/>
                  </a:srgbClr>
                </a:solidFill>
              </a:rPr>
              <a:t>-- how </a:t>
            </a:r>
            <a:r>
              <a:rPr lang="en-US" sz="2800" u="sng" dirty="0" smtClean="0">
                <a:solidFill>
                  <a:srgbClr val="2D2D8A">
                    <a:lumMod val="50000"/>
                  </a:srgbClr>
                </a:solidFill>
              </a:rPr>
              <a:t>pure science</a:t>
            </a:r>
            <a:r>
              <a:rPr lang="en-US" sz="2800" dirty="0" smtClean="0">
                <a:solidFill>
                  <a:srgbClr val="2D2D8A">
                    <a:lumMod val="50000"/>
                  </a:srgbClr>
                </a:solidFill>
              </a:rPr>
              <a:t> differs from </a:t>
            </a:r>
            <a:r>
              <a:rPr lang="en-US" sz="2800" u="sng" dirty="0" smtClean="0">
                <a:solidFill>
                  <a:srgbClr val="2D2D8A">
                    <a:lumMod val="50000"/>
                  </a:srgbClr>
                </a:solidFill>
              </a:rPr>
              <a:t>applied science</a:t>
            </a:r>
          </a:p>
          <a:p>
            <a:pPr marL="342900" indent="-342900">
              <a:spcBef>
                <a:spcPct val="20000"/>
              </a:spcBef>
            </a:pPr>
            <a:endParaRPr lang="en-US" sz="1600" u="sng" dirty="0" smtClean="0">
              <a:solidFill>
                <a:srgbClr val="2D2D8A">
                  <a:lumMod val="50000"/>
                </a:srgbClr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2D2D8A">
                    <a:lumMod val="50000"/>
                  </a:srgbClr>
                </a:solidFill>
              </a:rPr>
              <a:t>-- the difference between a scientific </a:t>
            </a:r>
            <a:r>
              <a:rPr lang="en-US" sz="2800" u="sng" dirty="0" smtClean="0">
                <a:solidFill>
                  <a:srgbClr val="2D2D8A">
                    <a:lumMod val="50000"/>
                  </a:srgbClr>
                </a:solidFill>
              </a:rPr>
              <a:t>law</a:t>
            </a:r>
            <a:r>
              <a:rPr lang="en-US" sz="2800" dirty="0" smtClean="0">
                <a:solidFill>
                  <a:srgbClr val="2D2D8A">
                    <a:lumMod val="50000"/>
                  </a:srgbClr>
                </a:solidFill>
              </a:rPr>
              <a:t> and a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2D2D8A">
                    <a:lumMod val="50000"/>
                  </a:srgbClr>
                </a:solidFill>
              </a:rPr>
              <a:t>					       scientific </a:t>
            </a:r>
            <a:r>
              <a:rPr lang="en-US" sz="2800" u="sng" dirty="0" smtClean="0">
                <a:solidFill>
                  <a:srgbClr val="2D2D8A">
                    <a:lumMod val="50000"/>
                  </a:srgbClr>
                </a:solidFill>
              </a:rPr>
              <a:t>theory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082324" y="5839928"/>
            <a:ext cx="4904997" cy="104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r">
              <a:spcBef>
                <a:spcPct val="20000"/>
              </a:spcBef>
            </a:pPr>
            <a:r>
              <a:rPr lang="en-US" sz="2800" b="1" dirty="0" smtClean="0">
                <a:solidFill>
                  <a:srgbClr val="2D2D8A">
                    <a:lumMod val="50000"/>
                  </a:srgbClr>
                </a:solidFill>
                <a:latin typeface="Arial"/>
              </a:rPr>
              <a:t>John Bergmann</a:t>
            </a:r>
          </a:p>
          <a:p>
            <a:pPr marL="342900" indent="-342900" algn="r">
              <a:spcBef>
                <a:spcPct val="20000"/>
              </a:spcBef>
            </a:pPr>
            <a:r>
              <a:rPr lang="en-US" sz="2800" b="1" dirty="0" err="1" smtClean="0">
                <a:solidFill>
                  <a:srgbClr val="2D2D8A">
                    <a:lumMod val="50000"/>
                  </a:srgbClr>
                </a:solidFill>
                <a:latin typeface="Arial"/>
              </a:rPr>
              <a:t>www.teachnlearnchem.com</a:t>
            </a:r>
            <a:endParaRPr lang="en-US" sz="2800" b="1" dirty="0">
              <a:solidFill>
                <a:srgbClr val="2D2D8A">
                  <a:lumMod val="50000"/>
                </a:srgbClr>
              </a:solidFill>
              <a:latin typeface="Arial"/>
            </a:endParaRPr>
          </a:p>
        </p:txBody>
      </p:sp>
      <p:pic>
        <p:nvPicPr>
          <p:cNvPr id="2050" name="Picture 2" descr="https://encrypted-tbn3.gstatic.com/images?q=tbn:ANd9GcSu3_5J8aV73avSp0EtQhYGJjhQUUzwjDW46Ra8SiSe020wAi5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4378" y="3538848"/>
            <a:ext cx="3671620" cy="320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283758" y="130625"/>
            <a:ext cx="4641015" cy="104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sz="2800" b="1" dirty="0" smtClean="0">
                <a:solidFill>
                  <a:srgbClr val="FFFFFF"/>
                </a:solidFill>
              </a:rPr>
              <a:t>SUMMARY: </a:t>
            </a:r>
            <a:r>
              <a:rPr lang="en-US" sz="2800" b="1" u="sng" dirty="0" smtClean="0">
                <a:solidFill>
                  <a:srgbClr val="FFFFFF"/>
                </a:solidFill>
              </a:rPr>
              <a:t>Science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2800" b="1" dirty="0">
                <a:solidFill>
                  <a:srgbClr val="FFFFFF"/>
                </a:solidFill>
              </a:rPr>
              <a:t>I</a:t>
            </a:r>
            <a:r>
              <a:rPr lang="en-US" sz="2800" dirty="0" smtClean="0">
                <a:solidFill>
                  <a:srgbClr val="FFFFFF"/>
                </a:solidFill>
              </a:rPr>
              <a:t>n this lesson we discussed: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712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ChangeArrowheads="1"/>
          </p:cNvSpPr>
          <p:nvPr/>
        </p:nvSpPr>
        <p:spPr bwMode="auto">
          <a:xfrm>
            <a:off x="2143125" y="13843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>
                <a:solidFill>
                  <a:srgbClr val="FFFFFF"/>
                </a:solidFill>
              </a:rPr>
              <a:t>Credited to…</a:t>
            </a:r>
          </a:p>
        </p:txBody>
      </p:sp>
      <p:sp>
        <p:nvSpPr>
          <p:cNvPr id="29699" name="Rectangle 12"/>
          <p:cNvSpPr>
            <a:spLocks noChangeArrowheads="1"/>
          </p:cNvSpPr>
          <p:nvPr/>
        </p:nvSpPr>
        <p:spPr bwMode="auto">
          <a:xfrm>
            <a:off x="531813" y="439738"/>
            <a:ext cx="560863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600" b="1" i="1">
                <a:solidFill>
                  <a:srgbClr val="FFFFFF"/>
                </a:solidFill>
              </a:rPr>
              <a:t>The Scientific Method</a:t>
            </a:r>
          </a:p>
        </p:txBody>
      </p:sp>
      <p:sp>
        <p:nvSpPr>
          <p:cNvPr id="29700" name="Rectangle 16"/>
          <p:cNvSpPr>
            <a:spLocks noChangeArrowheads="1"/>
          </p:cNvSpPr>
          <p:nvPr/>
        </p:nvSpPr>
        <p:spPr bwMode="auto">
          <a:xfrm>
            <a:off x="960438" y="2287588"/>
            <a:ext cx="480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>
                <a:solidFill>
                  <a:srgbClr val="FFFFFF"/>
                </a:solidFill>
              </a:rPr>
              <a:t>Galileo Galilei (1564 – 1642) </a:t>
            </a:r>
          </a:p>
        </p:txBody>
      </p:sp>
      <p:sp>
        <p:nvSpPr>
          <p:cNvPr id="29701" name="Rectangle 17"/>
          <p:cNvSpPr>
            <a:spLocks noChangeArrowheads="1"/>
          </p:cNvSpPr>
          <p:nvPr/>
        </p:nvSpPr>
        <p:spPr bwMode="auto">
          <a:xfrm>
            <a:off x="655638" y="5235575"/>
            <a:ext cx="5562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>
                <a:solidFill>
                  <a:srgbClr val="FFFFFF"/>
                </a:solidFill>
              </a:rPr>
              <a:t>Sir Francis Bacon (1561 – 1626) </a:t>
            </a:r>
          </a:p>
        </p:txBody>
      </p:sp>
      <p:sp>
        <p:nvSpPr>
          <p:cNvPr id="29702" name="Rectangle 18"/>
          <p:cNvSpPr>
            <a:spLocks noChangeArrowheads="1"/>
          </p:cNvSpPr>
          <p:nvPr/>
        </p:nvSpPr>
        <p:spPr bwMode="auto">
          <a:xfrm>
            <a:off x="2765425" y="3736975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>
                <a:solidFill>
                  <a:srgbClr val="FFFFFF"/>
                </a:solidFill>
              </a:rPr>
              <a:t>and</a:t>
            </a:r>
          </a:p>
        </p:txBody>
      </p:sp>
      <p:pic>
        <p:nvPicPr>
          <p:cNvPr id="29703" name="Picture 10" descr="http://t0.gstatic.com/images?q=tbn:ANd9GcTA3YjY86IQ6fLwu2q-6AT_IyF_j2cH-PFEhiGmkDiRWVts5QNUzA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4175" y="3732213"/>
            <a:ext cx="217805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12" descr="http://www.frequencyawareness.com/images/stories/minds_of_genius/galileo_galilei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7825" y="187325"/>
            <a:ext cx="2197100" cy="332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1829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ChangeArrowheads="1"/>
          </p:cNvSpPr>
          <p:nvPr/>
        </p:nvSpPr>
        <p:spPr bwMode="auto">
          <a:xfrm>
            <a:off x="3276600" y="3984175"/>
            <a:ext cx="5486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800" dirty="0">
                <a:solidFill>
                  <a:srgbClr val="FF0000"/>
                </a:solidFill>
              </a:rPr>
              <a:t>Carry out </a:t>
            </a:r>
            <a:r>
              <a:rPr lang="en-US" sz="2800" u="sng" dirty="0">
                <a:solidFill>
                  <a:srgbClr val="FF0000"/>
                </a:solidFill>
              </a:rPr>
              <a:t>controlled experiments</a:t>
            </a:r>
            <a:r>
              <a:rPr lang="en-US" sz="2800" dirty="0">
                <a:solidFill>
                  <a:srgbClr val="FF0000"/>
                </a:solidFill>
              </a:rPr>
              <a:t>: 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3581400" y="4517575"/>
            <a:ext cx="487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800" dirty="0">
                <a:solidFill>
                  <a:srgbClr val="000000"/>
                </a:solidFill>
              </a:rPr>
              <a:t>the experimental and control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2800" dirty="0">
                <a:solidFill>
                  <a:srgbClr val="000000"/>
                </a:solidFill>
              </a:rPr>
              <a:t>groups differ by one variable</a:t>
            </a:r>
          </a:p>
        </p:txBody>
      </p:sp>
      <p:sp>
        <p:nvSpPr>
          <p:cNvPr id="30724" name="Rectangle 5"/>
          <p:cNvSpPr>
            <a:spLocks noChangeArrowheads="1"/>
          </p:cNvSpPr>
          <p:nvPr/>
        </p:nvSpPr>
        <p:spPr bwMode="auto">
          <a:xfrm>
            <a:off x="381000" y="2764975"/>
            <a:ext cx="3810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dirty="0">
                <a:solidFill>
                  <a:srgbClr val="FF0000"/>
                </a:solidFill>
              </a:rPr>
              <a:t>Propose a </a:t>
            </a:r>
            <a:r>
              <a:rPr lang="en-US" sz="2800" u="sng" dirty="0">
                <a:solidFill>
                  <a:srgbClr val="FF0000"/>
                </a:solidFill>
              </a:rPr>
              <a:t>hypothesis</a:t>
            </a:r>
            <a:r>
              <a:rPr lang="en-US" sz="2800" dirty="0">
                <a:solidFill>
                  <a:srgbClr val="FF0000"/>
                </a:solidFill>
              </a:rPr>
              <a:t>: </a:t>
            </a:r>
          </a:p>
        </p:txBody>
      </p:sp>
      <p:sp>
        <p:nvSpPr>
          <p:cNvPr id="30725" name="Rectangle 6"/>
          <p:cNvSpPr>
            <a:spLocks noChangeArrowheads="1"/>
          </p:cNvSpPr>
          <p:nvPr/>
        </p:nvSpPr>
        <p:spPr bwMode="auto">
          <a:xfrm>
            <a:off x="381000" y="1545775"/>
            <a:ext cx="3276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>
                <a:solidFill>
                  <a:srgbClr val="FF0000"/>
                </a:solidFill>
              </a:rPr>
              <a:t>Observe events. </a:t>
            </a:r>
          </a:p>
        </p:txBody>
      </p:sp>
      <p:sp>
        <p:nvSpPr>
          <p:cNvPr id="30726" name="Rectangle 7"/>
          <p:cNvSpPr>
            <a:spLocks noChangeArrowheads="1"/>
          </p:cNvSpPr>
          <p:nvPr/>
        </p:nvSpPr>
        <p:spPr bwMode="auto">
          <a:xfrm>
            <a:off x="381000" y="5791200"/>
            <a:ext cx="426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dirty="0">
                <a:solidFill>
                  <a:srgbClr val="FF0000"/>
                </a:solidFill>
              </a:rPr>
              <a:t>Draw a valid conclusion. </a:t>
            </a: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3429000" y="2764975"/>
            <a:ext cx="55895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800" dirty="0">
                <a:solidFill>
                  <a:srgbClr val="000000"/>
                </a:solidFill>
              </a:rPr>
              <a:t>a reasonable and testable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2800" dirty="0">
                <a:solidFill>
                  <a:srgbClr val="000000"/>
                </a:solidFill>
              </a:rPr>
              <a:t>answer or explanation</a:t>
            </a:r>
          </a:p>
        </p:txBody>
      </p:sp>
      <p:sp>
        <p:nvSpPr>
          <p:cNvPr id="30728" name="Rectangle 12"/>
          <p:cNvSpPr>
            <a:spLocks noChangeArrowheads="1"/>
          </p:cNvSpPr>
          <p:nvPr/>
        </p:nvSpPr>
        <p:spPr bwMode="auto">
          <a:xfrm>
            <a:off x="-173038" y="304800"/>
            <a:ext cx="685800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800" b="1" i="1">
                <a:solidFill>
                  <a:srgbClr val="FF0000"/>
                </a:solidFill>
              </a:rPr>
              <a:t>Activities of the Scientific Method</a:t>
            </a:r>
          </a:p>
        </p:txBody>
      </p:sp>
      <p:sp>
        <p:nvSpPr>
          <p:cNvPr id="30729" name="Rectangle 13"/>
          <p:cNvSpPr>
            <a:spLocks noChangeArrowheads="1"/>
          </p:cNvSpPr>
          <p:nvPr/>
        </p:nvSpPr>
        <p:spPr bwMode="auto">
          <a:xfrm>
            <a:off x="2819400" y="1545775"/>
            <a:ext cx="3962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800">
                <a:solidFill>
                  <a:srgbClr val="FF0000"/>
                </a:solidFill>
              </a:rPr>
              <a:t>-- Quantitative data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2800">
                <a:solidFill>
                  <a:srgbClr val="FF0000"/>
                </a:solidFill>
              </a:rPr>
              <a:t>   are most useful. </a:t>
            </a:r>
          </a:p>
        </p:txBody>
      </p:sp>
      <p:pic>
        <p:nvPicPr>
          <p:cNvPr id="30731" name="Picture 45" descr="http://imghost1.indiamart.com/data2/NF/FM/MY-460/balance-250x2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6375" y="327025"/>
            <a:ext cx="225742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"/>
          <p:cNvCxnSpPr/>
          <p:nvPr/>
        </p:nvCxnSpPr>
        <p:spPr>
          <a:xfrm>
            <a:off x="3598428" y="2032731"/>
            <a:ext cx="193915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"/>
          <p:cNvSpPr>
            <a:spLocks noChangeArrowheads="1"/>
          </p:cNvSpPr>
          <p:nvPr/>
        </p:nvSpPr>
        <p:spPr bwMode="auto">
          <a:xfrm>
            <a:off x="4430673" y="5798127"/>
            <a:ext cx="452399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000000"/>
                </a:solidFill>
              </a:rPr>
              <a:t>based on data (Be honest!)</a:t>
            </a:r>
            <a:endParaRPr lang="en-US" sz="2800" dirty="0">
              <a:solidFill>
                <a:srgbClr val="00000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76300" y="3907975"/>
            <a:ext cx="2400300" cy="1377950"/>
            <a:chOff x="876300" y="4038600"/>
            <a:chExt cx="2400300" cy="1377950"/>
          </a:xfrm>
        </p:grpSpPr>
        <p:sp>
          <p:nvSpPr>
            <p:cNvPr id="30732" name="Freeform 15"/>
            <p:cNvSpPr>
              <a:spLocks/>
            </p:cNvSpPr>
            <p:nvPr/>
          </p:nvSpPr>
          <p:spPr bwMode="auto">
            <a:xfrm>
              <a:off x="3078785" y="4940829"/>
              <a:ext cx="51940" cy="34996"/>
            </a:xfrm>
            <a:custGeom>
              <a:avLst/>
              <a:gdLst>
                <a:gd name="T0" fmla="*/ 0 w 94"/>
                <a:gd name="T1" fmla="*/ 0 h 65"/>
                <a:gd name="T2" fmla="*/ 0 w 94"/>
                <a:gd name="T3" fmla="*/ 0 h 65"/>
                <a:gd name="T4" fmla="*/ 1 w 94"/>
                <a:gd name="T5" fmla="*/ 0 h 65"/>
                <a:gd name="T6" fmla="*/ 1 w 94"/>
                <a:gd name="T7" fmla="*/ 0 h 65"/>
                <a:gd name="T8" fmla="*/ 1 w 94"/>
                <a:gd name="T9" fmla="*/ 0 h 65"/>
                <a:gd name="T10" fmla="*/ 0 w 94"/>
                <a:gd name="T11" fmla="*/ 0 h 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4"/>
                <a:gd name="T19" fmla="*/ 0 h 65"/>
                <a:gd name="T20" fmla="*/ 94 w 94"/>
                <a:gd name="T21" fmla="*/ 65 h 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4" h="65">
                  <a:moveTo>
                    <a:pt x="0" y="25"/>
                  </a:moveTo>
                  <a:lnTo>
                    <a:pt x="0" y="65"/>
                  </a:lnTo>
                  <a:lnTo>
                    <a:pt x="92" y="51"/>
                  </a:lnTo>
                  <a:lnTo>
                    <a:pt x="92" y="39"/>
                  </a:lnTo>
                  <a:lnTo>
                    <a:pt x="94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733" name="Freeform 16"/>
            <p:cNvSpPr>
              <a:spLocks/>
            </p:cNvSpPr>
            <p:nvPr/>
          </p:nvSpPr>
          <p:spPr bwMode="auto">
            <a:xfrm>
              <a:off x="2344992" y="4637899"/>
              <a:ext cx="602285" cy="206693"/>
            </a:xfrm>
            <a:custGeom>
              <a:avLst/>
              <a:gdLst>
                <a:gd name="T0" fmla="*/ 1 w 1089"/>
                <a:gd name="T1" fmla="*/ 0 h 379"/>
                <a:gd name="T2" fmla="*/ 0 w 1089"/>
                <a:gd name="T3" fmla="*/ 0 h 379"/>
                <a:gd name="T4" fmla="*/ 1 w 1089"/>
                <a:gd name="T5" fmla="*/ 0 h 379"/>
                <a:gd name="T6" fmla="*/ 1 w 1089"/>
                <a:gd name="T7" fmla="*/ 0 h 379"/>
                <a:gd name="T8" fmla="*/ 1 w 1089"/>
                <a:gd name="T9" fmla="*/ 0 h 379"/>
                <a:gd name="T10" fmla="*/ 1 w 1089"/>
                <a:gd name="T11" fmla="*/ 0 h 379"/>
                <a:gd name="T12" fmla="*/ 1 w 1089"/>
                <a:gd name="T13" fmla="*/ 0 h 379"/>
                <a:gd name="T14" fmla="*/ 1 w 1089"/>
                <a:gd name="T15" fmla="*/ 0 h 379"/>
                <a:gd name="T16" fmla="*/ 1 w 1089"/>
                <a:gd name="T17" fmla="*/ 0 h 379"/>
                <a:gd name="T18" fmla="*/ 1 w 1089"/>
                <a:gd name="T19" fmla="*/ 0 h 379"/>
                <a:gd name="T20" fmla="*/ 1 w 1089"/>
                <a:gd name="T21" fmla="*/ 0 h 379"/>
                <a:gd name="T22" fmla="*/ 1 w 1089"/>
                <a:gd name="T23" fmla="*/ 0 h 379"/>
                <a:gd name="T24" fmla="*/ 1 w 1089"/>
                <a:gd name="T25" fmla="*/ 0 h 379"/>
                <a:gd name="T26" fmla="*/ 1 w 1089"/>
                <a:gd name="T27" fmla="*/ 0 h 379"/>
                <a:gd name="T28" fmla="*/ 1 w 1089"/>
                <a:gd name="T29" fmla="*/ 0 h 379"/>
                <a:gd name="T30" fmla="*/ 1 w 1089"/>
                <a:gd name="T31" fmla="*/ 0 h 379"/>
                <a:gd name="T32" fmla="*/ 1 w 1089"/>
                <a:gd name="T33" fmla="*/ 0 h 379"/>
                <a:gd name="T34" fmla="*/ 1 w 1089"/>
                <a:gd name="T35" fmla="*/ 0 h 379"/>
                <a:gd name="T36" fmla="*/ 1 w 1089"/>
                <a:gd name="T37" fmla="*/ 0 h 379"/>
                <a:gd name="T38" fmla="*/ 1 w 1089"/>
                <a:gd name="T39" fmla="*/ 0 h 379"/>
                <a:gd name="T40" fmla="*/ 1 w 1089"/>
                <a:gd name="T41" fmla="*/ 0 h 379"/>
                <a:gd name="T42" fmla="*/ 1 w 1089"/>
                <a:gd name="T43" fmla="*/ 0 h 379"/>
                <a:gd name="T44" fmla="*/ 1 w 1089"/>
                <a:gd name="T45" fmla="*/ 0 h 379"/>
                <a:gd name="T46" fmla="*/ 1 w 1089"/>
                <a:gd name="T47" fmla="*/ 0 h 379"/>
                <a:gd name="T48" fmla="*/ 1 w 1089"/>
                <a:gd name="T49" fmla="*/ 0 h 379"/>
                <a:gd name="T50" fmla="*/ 1 w 1089"/>
                <a:gd name="T51" fmla="*/ 0 h 379"/>
                <a:gd name="T52" fmla="*/ 1 w 1089"/>
                <a:gd name="T53" fmla="*/ 0 h 379"/>
                <a:gd name="T54" fmla="*/ 1 w 1089"/>
                <a:gd name="T55" fmla="*/ 0 h 379"/>
                <a:gd name="T56" fmla="*/ 1 w 1089"/>
                <a:gd name="T57" fmla="*/ 0 h 379"/>
                <a:gd name="T58" fmla="*/ 1 w 1089"/>
                <a:gd name="T59" fmla="*/ 0 h 379"/>
                <a:gd name="T60" fmla="*/ 1 w 1089"/>
                <a:gd name="T61" fmla="*/ 0 h 379"/>
                <a:gd name="T62" fmla="*/ 1 w 1089"/>
                <a:gd name="T63" fmla="*/ 0 h 379"/>
                <a:gd name="T64" fmla="*/ 1 w 1089"/>
                <a:gd name="T65" fmla="*/ 0 h 379"/>
                <a:gd name="T66" fmla="*/ 1 w 1089"/>
                <a:gd name="T67" fmla="*/ 0 h 379"/>
                <a:gd name="T68" fmla="*/ 1 w 1089"/>
                <a:gd name="T69" fmla="*/ 0 h 379"/>
                <a:gd name="T70" fmla="*/ 1 w 1089"/>
                <a:gd name="T71" fmla="*/ 0 h 379"/>
                <a:gd name="T72" fmla="*/ 1 w 1089"/>
                <a:gd name="T73" fmla="*/ 0 h 379"/>
                <a:gd name="T74" fmla="*/ 1 w 1089"/>
                <a:gd name="T75" fmla="*/ 0 h 379"/>
                <a:gd name="T76" fmla="*/ 1 w 1089"/>
                <a:gd name="T77" fmla="*/ 0 h 379"/>
                <a:gd name="T78" fmla="*/ 1 w 1089"/>
                <a:gd name="T79" fmla="*/ 0 h 379"/>
                <a:gd name="T80" fmla="*/ 1 w 1089"/>
                <a:gd name="T81" fmla="*/ 0 h 379"/>
                <a:gd name="T82" fmla="*/ 1 w 1089"/>
                <a:gd name="T83" fmla="*/ 0 h 379"/>
                <a:gd name="T84" fmla="*/ 1 w 1089"/>
                <a:gd name="T85" fmla="*/ 0 h 379"/>
                <a:gd name="T86" fmla="*/ 1 w 1089"/>
                <a:gd name="T87" fmla="*/ 0 h 379"/>
                <a:gd name="T88" fmla="*/ 1 w 1089"/>
                <a:gd name="T89" fmla="*/ 0 h 379"/>
                <a:gd name="T90" fmla="*/ 1 w 1089"/>
                <a:gd name="T91" fmla="*/ 0 h 379"/>
                <a:gd name="T92" fmla="*/ 1 w 1089"/>
                <a:gd name="T93" fmla="*/ 0 h 37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89"/>
                <a:gd name="T142" fmla="*/ 0 h 379"/>
                <a:gd name="T143" fmla="*/ 1089 w 1089"/>
                <a:gd name="T144" fmla="*/ 379 h 37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89" h="379">
                  <a:moveTo>
                    <a:pt x="13" y="187"/>
                  </a:moveTo>
                  <a:lnTo>
                    <a:pt x="0" y="146"/>
                  </a:lnTo>
                  <a:lnTo>
                    <a:pt x="23" y="105"/>
                  </a:lnTo>
                  <a:lnTo>
                    <a:pt x="143" y="50"/>
                  </a:lnTo>
                  <a:lnTo>
                    <a:pt x="144" y="50"/>
                  </a:lnTo>
                  <a:lnTo>
                    <a:pt x="150" y="49"/>
                  </a:lnTo>
                  <a:lnTo>
                    <a:pt x="158" y="46"/>
                  </a:lnTo>
                  <a:lnTo>
                    <a:pt x="169" y="45"/>
                  </a:lnTo>
                  <a:lnTo>
                    <a:pt x="183" y="42"/>
                  </a:lnTo>
                  <a:lnTo>
                    <a:pt x="199" y="39"/>
                  </a:lnTo>
                  <a:lnTo>
                    <a:pt x="218" y="36"/>
                  </a:lnTo>
                  <a:lnTo>
                    <a:pt x="240" y="32"/>
                  </a:lnTo>
                  <a:lnTo>
                    <a:pt x="263" y="29"/>
                  </a:lnTo>
                  <a:lnTo>
                    <a:pt x="289" y="24"/>
                  </a:lnTo>
                  <a:lnTo>
                    <a:pt x="317" y="20"/>
                  </a:lnTo>
                  <a:lnTo>
                    <a:pt x="345" y="17"/>
                  </a:lnTo>
                  <a:lnTo>
                    <a:pt x="376" y="13"/>
                  </a:lnTo>
                  <a:lnTo>
                    <a:pt x="409" y="10"/>
                  </a:lnTo>
                  <a:lnTo>
                    <a:pt x="442" y="7"/>
                  </a:lnTo>
                  <a:lnTo>
                    <a:pt x="477" y="5"/>
                  </a:lnTo>
                  <a:lnTo>
                    <a:pt x="512" y="3"/>
                  </a:lnTo>
                  <a:lnTo>
                    <a:pt x="549" y="1"/>
                  </a:lnTo>
                  <a:lnTo>
                    <a:pt x="586" y="0"/>
                  </a:lnTo>
                  <a:lnTo>
                    <a:pt x="624" y="0"/>
                  </a:lnTo>
                  <a:lnTo>
                    <a:pt x="662" y="1"/>
                  </a:lnTo>
                  <a:lnTo>
                    <a:pt x="700" y="3"/>
                  </a:lnTo>
                  <a:lnTo>
                    <a:pt x="738" y="5"/>
                  </a:lnTo>
                  <a:lnTo>
                    <a:pt x="776" y="9"/>
                  </a:lnTo>
                  <a:lnTo>
                    <a:pt x="815" y="13"/>
                  </a:lnTo>
                  <a:lnTo>
                    <a:pt x="852" y="19"/>
                  </a:lnTo>
                  <a:lnTo>
                    <a:pt x="889" y="26"/>
                  </a:lnTo>
                  <a:lnTo>
                    <a:pt x="925" y="35"/>
                  </a:lnTo>
                  <a:lnTo>
                    <a:pt x="960" y="44"/>
                  </a:lnTo>
                  <a:lnTo>
                    <a:pt x="995" y="56"/>
                  </a:lnTo>
                  <a:lnTo>
                    <a:pt x="1028" y="69"/>
                  </a:lnTo>
                  <a:lnTo>
                    <a:pt x="1060" y="83"/>
                  </a:lnTo>
                  <a:lnTo>
                    <a:pt x="1062" y="87"/>
                  </a:lnTo>
                  <a:lnTo>
                    <a:pt x="1068" y="96"/>
                  </a:lnTo>
                  <a:lnTo>
                    <a:pt x="1076" y="110"/>
                  </a:lnTo>
                  <a:lnTo>
                    <a:pt x="1084" y="128"/>
                  </a:lnTo>
                  <a:lnTo>
                    <a:pt x="1088" y="148"/>
                  </a:lnTo>
                  <a:lnTo>
                    <a:pt x="1089" y="169"/>
                  </a:lnTo>
                  <a:lnTo>
                    <a:pt x="1085" y="189"/>
                  </a:lnTo>
                  <a:lnTo>
                    <a:pt x="1072" y="210"/>
                  </a:lnTo>
                  <a:lnTo>
                    <a:pt x="572" y="379"/>
                  </a:lnTo>
                  <a:lnTo>
                    <a:pt x="187" y="318"/>
                  </a:lnTo>
                  <a:lnTo>
                    <a:pt x="13" y="1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734" name="Freeform 17"/>
            <p:cNvSpPr>
              <a:spLocks/>
            </p:cNvSpPr>
            <p:nvPr/>
          </p:nvSpPr>
          <p:spPr bwMode="auto">
            <a:xfrm>
              <a:off x="2153808" y="4154523"/>
              <a:ext cx="1002335" cy="1259840"/>
            </a:xfrm>
            <a:custGeom>
              <a:avLst/>
              <a:gdLst>
                <a:gd name="T0" fmla="*/ 0 w 1816"/>
                <a:gd name="T1" fmla="*/ 1 h 2303"/>
                <a:gd name="T2" fmla="*/ 0 w 1816"/>
                <a:gd name="T3" fmla="*/ 1 h 2303"/>
                <a:gd name="T4" fmla="*/ 0 w 1816"/>
                <a:gd name="T5" fmla="*/ 1 h 2303"/>
                <a:gd name="T6" fmla="*/ 0 w 1816"/>
                <a:gd name="T7" fmla="*/ 1 h 2303"/>
                <a:gd name="T8" fmla="*/ 0 w 1816"/>
                <a:gd name="T9" fmla="*/ 1 h 2303"/>
                <a:gd name="T10" fmla="*/ 0 w 1816"/>
                <a:gd name="T11" fmla="*/ 1 h 2303"/>
                <a:gd name="T12" fmla="*/ 0 w 1816"/>
                <a:gd name="T13" fmla="*/ 1 h 2303"/>
                <a:gd name="T14" fmla="*/ 0 w 1816"/>
                <a:gd name="T15" fmla="*/ 1 h 2303"/>
                <a:gd name="T16" fmla="*/ 0 w 1816"/>
                <a:gd name="T17" fmla="*/ 1 h 2303"/>
                <a:gd name="T18" fmla="*/ 0 w 1816"/>
                <a:gd name="T19" fmla="*/ 1 h 2303"/>
                <a:gd name="T20" fmla="*/ 0 w 1816"/>
                <a:gd name="T21" fmla="*/ 1 h 2303"/>
                <a:gd name="T22" fmla="*/ 0 w 1816"/>
                <a:gd name="T23" fmla="*/ 1 h 2303"/>
                <a:gd name="T24" fmla="*/ 0 w 1816"/>
                <a:gd name="T25" fmla="*/ 1 h 2303"/>
                <a:gd name="T26" fmla="*/ 0 w 1816"/>
                <a:gd name="T27" fmla="*/ 1 h 2303"/>
                <a:gd name="T28" fmla="*/ 0 w 1816"/>
                <a:gd name="T29" fmla="*/ 1 h 2303"/>
                <a:gd name="T30" fmla="*/ 0 w 1816"/>
                <a:gd name="T31" fmla="*/ 1 h 2303"/>
                <a:gd name="T32" fmla="*/ 0 w 1816"/>
                <a:gd name="T33" fmla="*/ 1 h 2303"/>
                <a:gd name="T34" fmla="*/ 0 w 1816"/>
                <a:gd name="T35" fmla="*/ 1 h 2303"/>
                <a:gd name="T36" fmla="*/ 0 w 1816"/>
                <a:gd name="T37" fmla="*/ 1 h 2303"/>
                <a:gd name="T38" fmla="*/ 0 w 1816"/>
                <a:gd name="T39" fmla="*/ 1 h 2303"/>
                <a:gd name="T40" fmla="*/ 0 w 1816"/>
                <a:gd name="T41" fmla="*/ 1 h 2303"/>
                <a:gd name="T42" fmla="*/ 0 w 1816"/>
                <a:gd name="T43" fmla="*/ 1 h 2303"/>
                <a:gd name="T44" fmla="*/ 0 w 1816"/>
                <a:gd name="T45" fmla="*/ 1 h 2303"/>
                <a:gd name="T46" fmla="*/ 0 w 1816"/>
                <a:gd name="T47" fmla="*/ 1 h 2303"/>
                <a:gd name="T48" fmla="*/ 0 w 1816"/>
                <a:gd name="T49" fmla="*/ 1 h 2303"/>
                <a:gd name="T50" fmla="*/ 0 w 1816"/>
                <a:gd name="T51" fmla="*/ 1 h 2303"/>
                <a:gd name="T52" fmla="*/ 0 w 1816"/>
                <a:gd name="T53" fmla="*/ 1 h 2303"/>
                <a:gd name="T54" fmla="*/ 0 w 1816"/>
                <a:gd name="T55" fmla="*/ 1 h 2303"/>
                <a:gd name="T56" fmla="*/ 0 w 1816"/>
                <a:gd name="T57" fmla="*/ 1 h 2303"/>
                <a:gd name="T58" fmla="*/ 0 w 1816"/>
                <a:gd name="T59" fmla="*/ 1 h 2303"/>
                <a:gd name="T60" fmla="*/ 0 w 1816"/>
                <a:gd name="T61" fmla="*/ 1 h 2303"/>
                <a:gd name="T62" fmla="*/ 0 w 1816"/>
                <a:gd name="T63" fmla="*/ 1 h 2303"/>
                <a:gd name="T64" fmla="*/ 0 w 1816"/>
                <a:gd name="T65" fmla="*/ 1 h 2303"/>
                <a:gd name="T66" fmla="*/ 0 w 1816"/>
                <a:gd name="T67" fmla="*/ 1 h 2303"/>
                <a:gd name="T68" fmla="*/ 0 w 1816"/>
                <a:gd name="T69" fmla="*/ 1 h 2303"/>
                <a:gd name="T70" fmla="*/ 0 w 1816"/>
                <a:gd name="T71" fmla="*/ 1 h 2303"/>
                <a:gd name="T72" fmla="*/ 0 w 1816"/>
                <a:gd name="T73" fmla="*/ 1 h 2303"/>
                <a:gd name="T74" fmla="*/ 0 w 1816"/>
                <a:gd name="T75" fmla="*/ 1 h 2303"/>
                <a:gd name="T76" fmla="*/ 0 w 1816"/>
                <a:gd name="T77" fmla="*/ 1 h 2303"/>
                <a:gd name="T78" fmla="*/ 0 w 1816"/>
                <a:gd name="T79" fmla="*/ 1 h 2303"/>
                <a:gd name="T80" fmla="*/ 0 w 1816"/>
                <a:gd name="T81" fmla="*/ 1 h 2303"/>
                <a:gd name="T82" fmla="*/ 0 w 1816"/>
                <a:gd name="T83" fmla="*/ 1 h 2303"/>
                <a:gd name="T84" fmla="*/ 0 w 1816"/>
                <a:gd name="T85" fmla="*/ 1 h 2303"/>
                <a:gd name="T86" fmla="*/ 0 w 1816"/>
                <a:gd name="T87" fmla="*/ 1 h 2303"/>
                <a:gd name="T88" fmla="*/ 0 w 1816"/>
                <a:gd name="T89" fmla="*/ 1 h 2303"/>
                <a:gd name="T90" fmla="*/ 0 w 1816"/>
                <a:gd name="T91" fmla="*/ 1 h 2303"/>
                <a:gd name="T92" fmla="*/ 0 w 1816"/>
                <a:gd name="T93" fmla="*/ 1 h 2303"/>
                <a:gd name="T94" fmla="*/ 0 w 1816"/>
                <a:gd name="T95" fmla="*/ 1 h 2303"/>
                <a:gd name="T96" fmla="*/ 0 w 1816"/>
                <a:gd name="T97" fmla="*/ 1 h 2303"/>
                <a:gd name="T98" fmla="*/ 0 w 1816"/>
                <a:gd name="T99" fmla="*/ 1 h 2303"/>
                <a:gd name="T100" fmla="*/ 0 w 1816"/>
                <a:gd name="T101" fmla="*/ 1 h 2303"/>
                <a:gd name="T102" fmla="*/ 0 w 1816"/>
                <a:gd name="T103" fmla="*/ 1 h 2303"/>
                <a:gd name="T104" fmla="*/ 0 w 1816"/>
                <a:gd name="T105" fmla="*/ 1 h 2303"/>
                <a:gd name="T106" fmla="*/ 0 w 1816"/>
                <a:gd name="T107" fmla="*/ 1 h 2303"/>
                <a:gd name="T108" fmla="*/ 0 w 1816"/>
                <a:gd name="T109" fmla="*/ 1 h 2303"/>
                <a:gd name="T110" fmla="*/ 0 w 1816"/>
                <a:gd name="T111" fmla="*/ 1 h 2303"/>
                <a:gd name="T112" fmla="*/ 0 w 1816"/>
                <a:gd name="T113" fmla="*/ 1 h 2303"/>
                <a:gd name="T114" fmla="*/ 0 w 1816"/>
                <a:gd name="T115" fmla="*/ 1 h 2303"/>
                <a:gd name="T116" fmla="*/ 0 w 1816"/>
                <a:gd name="T117" fmla="*/ 1 h 2303"/>
                <a:gd name="T118" fmla="*/ 0 w 1816"/>
                <a:gd name="T119" fmla="*/ 1 h 2303"/>
                <a:gd name="T120" fmla="*/ 0 w 1816"/>
                <a:gd name="T121" fmla="*/ 1 h 230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16"/>
                <a:gd name="T184" fmla="*/ 0 h 2303"/>
                <a:gd name="T185" fmla="*/ 1816 w 1816"/>
                <a:gd name="T186" fmla="*/ 2303 h 230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16" h="2303">
                  <a:moveTo>
                    <a:pt x="1804" y="1986"/>
                  </a:moveTo>
                  <a:lnTo>
                    <a:pt x="1795" y="1982"/>
                  </a:lnTo>
                  <a:lnTo>
                    <a:pt x="1788" y="1977"/>
                  </a:lnTo>
                  <a:lnTo>
                    <a:pt x="1780" y="1971"/>
                  </a:lnTo>
                  <a:lnTo>
                    <a:pt x="1775" y="1964"/>
                  </a:lnTo>
                  <a:lnTo>
                    <a:pt x="1768" y="1958"/>
                  </a:lnTo>
                  <a:lnTo>
                    <a:pt x="1762" y="1951"/>
                  </a:lnTo>
                  <a:lnTo>
                    <a:pt x="1756" y="1944"/>
                  </a:lnTo>
                  <a:lnTo>
                    <a:pt x="1751" y="1937"/>
                  </a:lnTo>
                  <a:lnTo>
                    <a:pt x="1740" y="1933"/>
                  </a:lnTo>
                  <a:lnTo>
                    <a:pt x="1729" y="1927"/>
                  </a:lnTo>
                  <a:lnTo>
                    <a:pt x="1717" y="1921"/>
                  </a:lnTo>
                  <a:lnTo>
                    <a:pt x="1707" y="1914"/>
                  </a:lnTo>
                  <a:lnTo>
                    <a:pt x="1696" y="1907"/>
                  </a:lnTo>
                  <a:lnTo>
                    <a:pt x="1684" y="1900"/>
                  </a:lnTo>
                  <a:lnTo>
                    <a:pt x="1672" y="1894"/>
                  </a:lnTo>
                  <a:lnTo>
                    <a:pt x="1660" y="1889"/>
                  </a:lnTo>
                  <a:lnTo>
                    <a:pt x="1653" y="1885"/>
                  </a:lnTo>
                  <a:lnTo>
                    <a:pt x="1647" y="1882"/>
                  </a:lnTo>
                  <a:lnTo>
                    <a:pt x="1639" y="1879"/>
                  </a:lnTo>
                  <a:lnTo>
                    <a:pt x="1633" y="1875"/>
                  </a:lnTo>
                  <a:lnTo>
                    <a:pt x="1623" y="1873"/>
                  </a:lnTo>
                  <a:lnTo>
                    <a:pt x="1613" y="1872"/>
                  </a:lnTo>
                  <a:lnTo>
                    <a:pt x="1602" y="1868"/>
                  </a:lnTo>
                  <a:lnTo>
                    <a:pt x="1592" y="1866"/>
                  </a:lnTo>
                  <a:lnTo>
                    <a:pt x="1581" y="1862"/>
                  </a:lnTo>
                  <a:lnTo>
                    <a:pt x="1572" y="1858"/>
                  </a:lnTo>
                  <a:lnTo>
                    <a:pt x="1564" y="1853"/>
                  </a:lnTo>
                  <a:lnTo>
                    <a:pt x="1556" y="1847"/>
                  </a:lnTo>
                  <a:lnTo>
                    <a:pt x="1554" y="1849"/>
                  </a:lnTo>
                  <a:lnTo>
                    <a:pt x="1551" y="1850"/>
                  </a:lnTo>
                  <a:lnTo>
                    <a:pt x="1547" y="1850"/>
                  </a:lnTo>
                  <a:lnTo>
                    <a:pt x="1544" y="1850"/>
                  </a:lnTo>
                  <a:lnTo>
                    <a:pt x="1537" y="1848"/>
                  </a:lnTo>
                  <a:lnTo>
                    <a:pt x="1530" y="1847"/>
                  </a:lnTo>
                  <a:lnTo>
                    <a:pt x="1524" y="1843"/>
                  </a:lnTo>
                  <a:lnTo>
                    <a:pt x="1523" y="1837"/>
                  </a:lnTo>
                  <a:lnTo>
                    <a:pt x="1517" y="1837"/>
                  </a:lnTo>
                  <a:lnTo>
                    <a:pt x="1514" y="1839"/>
                  </a:lnTo>
                  <a:lnTo>
                    <a:pt x="1509" y="1841"/>
                  </a:lnTo>
                  <a:lnTo>
                    <a:pt x="1504" y="1840"/>
                  </a:lnTo>
                  <a:lnTo>
                    <a:pt x="1492" y="1840"/>
                  </a:lnTo>
                  <a:lnTo>
                    <a:pt x="1484" y="1835"/>
                  </a:lnTo>
                  <a:lnTo>
                    <a:pt x="1480" y="1828"/>
                  </a:lnTo>
                  <a:lnTo>
                    <a:pt x="1477" y="1818"/>
                  </a:lnTo>
                  <a:lnTo>
                    <a:pt x="1477" y="1808"/>
                  </a:lnTo>
                  <a:lnTo>
                    <a:pt x="1479" y="1797"/>
                  </a:lnTo>
                  <a:lnTo>
                    <a:pt x="1480" y="1787"/>
                  </a:lnTo>
                  <a:lnTo>
                    <a:pt x="1481" y="1778"/>
                  </a:lnTo>
                  <a:lnTo>
                    <a:pt x="1477" y="1769"/>
                  </a:lnTo>
                  <a:lnTo>
                    <a:pt x="1477" y="1762"/>
                  </a:lnTo>
                  <a:lnTo>
                    <a:pt x="1482" y="1758"/>
                  </a:lnTo>
                  <a:lnTo>
                    <a:pt x="1489" y="1755"/>
                  </a:lnTo>
                  <a:lnTo>
                    <a:pt x="1496" y="1752"/>
                  </a:lnTo>
                  <a:lnTo>
                    <a:pt x="1503" y="1750"/>
                  </a:lnTo>
                  <a:lnTo>
                    <a:pt x="1509" y="1746"/>
                  </a:lnTo>
                  <a:lnTo>
                    <a:pt x="1513" y="1740"/>
                  </a:lnTo>
                  <a:lnTo>
                    <a:pt x="1519" y="1740"/>
                  </a:lnTo>
                  <a:lnTo>
                    <a:pt x="1523" y="1740"/>
                  </a:lnTo>
                  <a:lnTo>
                    <a:pt x="1529" y="1740"/>
                  </a:lnTo>
                  <a:lnTo>
                    <a:pt x="1533" y="1739"/>
                  </a:lnTo>
                  <a:lnTo>
                    <a:pt x="1538" y="1739"/>
                  </a:lnTo>
                  <a:lnTo>
                    <a:pt x="1541" y="1738"/>
                  </a:lnTo>
                  <a:lnTo>
                    <a:pt x="1546" y="1738"/>
                  </a:lnTo>
                  <a:lnTo>
                    <a:pt x="1549" y="1737"/>
                  </a:lnTo>
                  <a:lnTo>
                    <a:pt x="1554" y="1732"/>
                  </a:lnTo>
                  <a:lnTo>
                    <a:pt x="1577" y="1731"/>
                  </a:lnTo>
                  <a:lnTo>
                    <a:pt x="1600" y="1730"/>
                  </a:lnTo>
                  <a:lnTo>
                    <a:pt x="1623" y="1729"/>
                  </a:lnTo>
                  <a:lnTo>
                    <a:pt x="1645" y="1727"/>
                  </a:lnTo>
                  <a:lnTo>
                    <a:pt x="1667" y="1724"/>
                  </a:lnTo>
                  <a:lnTo>
                    <a:pt x="1688" y="1718"/>
                  </a:lnTo>
                  <a:lnTo>
                    <a:pt x="1708" y="1710"/>
                  </a:lnTo>
                  <a:lnTo>
                    <a:pt x="1727" y="1698"/>
                  </a:lnTo>
                  <a:lnTo>
                    <a:pt x="1746" y="1673"/>
                  </a:lnTo>
                  <a:lnTo>
                    <a:pt x="1760" y="1647"/>
                  </a:lnTo>
                  <a:lnTo>
                    <a:pt x="1767" y="1619"/>
                  </a:lnTo>
                  <a:lnTo>
                    <a:pt x="1770" y="1589"/>
                  </a:lnTo>
                  <a:lnTo>
                    <a:pt x="1770" y="1558"/>
                  </a:lnTo>
                  <a:lnTo>
                    <a:pt x="1769" y="1529"/>
                  </a:lnTo>
                  <a:lnTo>
                    <a:pt x="1769" y="1499"/>
                  </a:lnTo>
                  <a:lnTo>
                    <a:pt x="1770" y="1470"/>
                  </a:lnTo>
                  <a:lnTo>
                    <a:pt x="1762" y="1469"/>
                  </a:lnTo>
                  <a:lnTo>
                    <a:pt x="1755" y="1469"/>
                  </a:lnTo>
                  <a:lnTo>
                    <a:pt x="1748" y="1470"/>
                  </a:lnTo>
                  <a:lnTo>
                    <a:pt x="1743" y="1473"/>
                  </a:lnTo>
                  <a:lnTo>
                    <a:pt x="1737" y="1476"/>
                  </a:lnTo>
                  <a:lnTo>
                    <a:pt x="1731" y="1480"/>
                  </a:lnTo>
                  <a:lnTo>
                    <a:pt x="1727" y="1484"/>
                  </a:lnTo>
                  <a:lnTo>
                    <a:pt x="1722" y="1487"/>
                  </a:lnTo>
                  <a:lnTo>
                    <a:pt x="1717" y="1486"/>
                  </a:lnTo>
                  <a:lnTo>
                    <a:pt x="1712" y="1486"/>
                  </a:lnTo>
                  <a:lnTo>
                    <a:pt x="1706" y="1487"/>
                  </a:lnTo>
                  <a:lnTo>
                    <a:pt x="1700" y="1487"/>
                  </a:lnTo>
                  <a:lnTo>
                    <a:pt x="1695" y="1487"/>
                  </a:lnTo>
                  <a:lnTo>
                    <a:pt x="1690" y="1486"/>
                  </a:lnTo>
                  <a:lnTo>
                    <a:pt x="1687" y="1485"/>
                  </a:lnTo>
                  <a:lnTo>
                    <a:pt x="1684" y="1480"/>
                  </a:lnTo>
                  <a:lnTo>
                    <a:pt x="1649" y="1480"/>
                  </a:lnTo>
                  <a:lnTo>
                    <a:pt x="1650" y="1484"/>
                  </a:lnTo>
                  <a:lnTo>
                    <a:pt x="1650" y="1489"/>
                  </a:lnTo>
                  <a:lnTo>
                    <a:pt x="1650" y="1492"/>
                  </a:lnTo>
                  <a:lnTo>
                    <a:pt x="1650" y="1496"/>
                  </a:lnTo>
                  <a:lnTo>
                    <a:pt x="1644" y="1508"/>
                  </a:lnTo>
                  <a:lnTo>
                    <a:pt x="1644" y="1522"/>
                  </a:lnTo>
                  <a:lnTo>
                    <a:pt x="1645" y="1536"/>
                  </a:lnTo>
                  <a:lnTo>
                    <a:pt x="1643" y="1551"/>
                  </a:lnTo>
                  <a:lnTo>
                    <a:pt x="1640" y="1562"/>
                  </a:lnTo>
                  <a:lnTo>
                    <a:pt x="1635" y="1573"/>
                  </a:lnTo>
                  <a:lnTo>
                    <a:pt x="1629" y="1582"/>
                  </a:lnTo>
                  <a:lnTo>
                    <a:pt x="1624" y="1591"/>
                  </a:lnTo>
                  <a:lnTo>
                    <a:pt x="1621" y="1588"/>
                  </a:lnTo>
                  <a:lnTo>
                    <a:pt x="1612" y="1597"/>
                  </a:lnTo>
                  <a:lnTo>
                    <a:pt x="1602" y="1603"/>
                  </a:lnTo>
                  <a:lnTo>
                    <a:pt x="1591" y="1607"/>
                  </a:lnTo>
                  <a:lnTo>
                    <a:pt x="1579" y="1609"/>
                  </a:lnTo>
                  <a:lnTo>
                    <a:pt x="1568" y="1610"/>
                  </a:lnTo>
                  <a:lnTo>
                    <a:pt x="1555" y="1612"/>
                  </a:lnTo>
                  <a:lnTo>
                    <a:pt x="1544" y="1614"/>
                  </a:lnTo>
                  <a:lnTo>
                    <a:pt x="1532" y="1616"/>
                  </a:lnTo>
                  <a:lnTo>
                    <a:pt x="1530" y="1613"/>
                  </a:lnTo>
                  <a:lnTo>
                    <a:pt x="1529" y="1609"/>
                  </a:lnTo>
                  <a:lnTo>
                    <a:pt x="1527" y="1607"/>
                  </a:lnTo>
                  <a:lnTo>
                    <a:pt x="1523" y="1608"/>
                  </a:lnTo>
                  <a:lnTo>
                    <a:pt x="1519" y="1613"/>
                  </a:lnTo>
                  <a:lnTo>
                    <a:pt x="1514" y="1609"/>
                  </a:lnTo>
                  <a:lnTo>
                    <a:pt x="1507" y="1607"/>
                  </a:lnTo>
                  <a:lnTo>
                    <a:pt x="1501" y="1604"/>
                  </a:lnTo>
                  <a:lnTo>
                    <a:pt x="1495" y="1602"/>
                  </a:lnTo>
                  <a:lnTo>
                    <a:pt x="1490" y="1600"/>
                  </a:lnTo>
                  <a:lnTo>
                    <a:pt x="1485" y="1596"/>
                  </a:lnTo>
                  <a:lnTo>
                    <a:pt x="1483" y="1591"/>
                  </a:lnTo>
                  <a:lnTo>
                    <a:pt x="1484" y="1586"/>
                  </a:lnTo>
                  <a:lnTo>
                    <a:pt x="1489" y="1581"/>
                  </a:lnTo>
                  <a:lnTo>
                    <a:pt x="1484" y="1523"/>
                  </a:lnTo>
                  <a:lnTo>
                    <a:pt x="1484" y="1466"/>
                  </a:lnTo>
                  <a:lnTo>
                    <a:pt x="1485" y="1411"/>
                  </a:lnTo>
                  <a:lnTo>
                    <a:pt x="1484" y="1357"/>
                  </a:lnTo>
                  <a:lnTo>
                    <a:pt x="1491" y="1346"/>
                  </a:lnTo>
                  <a:lnTo>
                    <a:pt x="1499" y="1336"/>
                  </a:lnTo>
                  <a:lnTo>
                    <a:pt x="1508" y="1329"/>
                  </a:lnTo>
                  <a:lnTo>
                    <a:pt x="1519" y="1323"/>
                  </a:lnTo>
                  <a:lnTo>
                    <a:pt x="1530" y="1318"/>
                  </a:lnTo>
                  <a:lnTo>
                    <a:pt x="1541" y="1314"/>
                  </a:lnTo>
                  <a:lnTo>
                    <a:pt x="1554" y="1311"/>
                  </a:lnTo>
                  <a:lnTo>
                    <a:pt x="1568" y="1308"/>
                  </a:lnTo>
                  <a:lnTo>
                    <a:pt x="1576" y="1307"/>
                  </a:lnTo>
                  <a:lnTo>
                    <a:pt x="1583" y="1308"/>
                  </a:lnTo>
                  <a:lnTo>
                    <a:pt x="1591" y="1309"/>
                  </a:lnTo>
                  <a:lnTo>
                    <a:pt x="1599" y="1310"/>
                  </a:lnTo>
                  <a:lnTo>
                    <a:pt x="1605" y="1312"/>
                  </a:lnTo>
                  <a:lnTo>
                    <a:pt x="1613" y="1315"/>
                  </a:lnTo>
                  <a:lnTo>
                    <a:pt x="1620" y="1317"/>
                  </a:lnTo>
                  <a:lnTo>
                    <a:pt x="1628" y="1318"/>
                  </a:lnTo>
                  <a:lnTo>
                    <a:pt x="1636" y="1336"/>
                  </a:lnTo>
                  <a:lnTo>
                    <a:pt x="1640" y="1355"/>
                  </a:lnTo>
                  <a:lnTo>
                    <a:pt x="1640" y="1375"/>
                  </a:lnTo>
                  <a:lnTo>
                    <a:pt x="1640" y="1395"/>
                  </a:lnTo>
                  <a:lnTo>
                    <a:pt x="1642" y="1416"/>
                  </a:lnTo>
                  <a:lnTo>
                    <a:pt x="1644" y="1438"/>
                  </a:lnTo>
                  <a:lnTo>
                    <a:pt x="1647" y="1460"/>
                  </a:lnTo>
                  <a:lnTo>
                    <a:pt x="1649" y="1480"/>
                  </a:lnTo>
                  <a:lnTo>
                    <a:pt x="1684" y="1480"/>
                  </a:lnTo>
                  <a:lnTo>
                    <a:pt x="1684" y="1479"/>
                  </a:lnTo>
                  <a:lnTo>
                    <a:pt x="1684" y="1478"/>
                  </a:lnTo>
                  <a:lnTo>
                    <a:pt x="1684" y="1477"/>
                  </a:lnTo>
                  <a:lnTo>
                    <a:pt x="1690" y="1471"/>
                  </a:lnTo>
                  <a:lnTo>
                    <a:pt x="1696" y="1466"/>
                  </a:lnTo>
                  <a:lnTo>
                    <a:pt x="1703" y="1461"/>
                  </a:lnTo>
                  <a:lnTo>
                    <a:pt x="1711" y="1457"/>
                  </a:lnTo>
                  <a:lnTo>
                    <a:pt x="1719" y="1453"/>
                  </a:lnTo>
                  <a:lnTo>
                    <a:pt x="1728" y="1452"/>
                  </a:lnTo>
                  <a:lnTo>
                    <a:pt x="1737" y="1452"/>
                  </a:lnTo>
                  <a:lnTo>
                    <a:pt x="1746" y="1454"/>
                  </a:lnTo>
                  <a:lnTo>
                    <a:pt x="1747" y="1456"/>
                  </a:lnTo>
                  <a:lnTo>
                    <a:pt x="1749" y="1458"/>
                  </a:lnTo>
                  <a:lnTo>
                    <a:pt x="1751" y="1459"/>
                  </a:lnTo>
                  <a:lnTo>
                    <a:pt x="1751" y="1463"/>
                  </a:lnTo>
                  <a:lnTo>
                    <a:pt x="1770" y="1459"/>
                  </a:lnTo>
                  <a:lnTo>
                    <a:pt x="1772" y="1422"/>
                  </a:lnTo>
                  <a:lnTo>
                    <a:pt x="1773" y="1386"/>
                  </a:lnTo>
                  <a:lnTo>
                    <a:pt x="1773" y="1350"/>
                  </a:lnTo>
                  <a:lnTo>
                    <a:pt x="1772" y="1318"/>
                  </a:lnTo>
                  <a:lnTo>
                    <a:pt x="1769" y="1314"/>
                  </a:lnTo>
                  <a:lnTo>
                    <a:pt x="1768" y="1309"/>
                  </a:lnTo>
                  <a:lnTo>
                    <a:pt x="1768" y="1303"/>
                  </a:lnTo>
                  <a:lnTo>
                    <a:pt x="1770" y="1298"/>
                  </a:lnTo>
                  <a:lnTo>
                    <a:pt x="1764" y="1289"/>
                  </a:lnTo>
                  <a:lnTo>
                    <a:pt x="1759" y="1278"/>
                  </a:lnTo>
                  <a:lnTo>
                    <a:pt x="1754" y="1268"/>
                  </a:lnTo>
                  <a:lnTo>
                    <a:pt x="1749" y="1257"/>
                  </a:lnTo>
                  <a:lnTo>
                    <a:pt x="1745" y="1247"/>
                  </a:lnTo>
                  <a:lnTo>
                    <a:pt x="1740" y="1237"/>
                  </a:lnTo>
                  <a:lnTo>
                    <a:pt x="1733" y="1227"/>
                  </a:lnTo>
                  <a:lnTo>
                    <a:pt x="1727" y="1219"/>
                  </a:lnTo>
                  <a:lnTo>
                    <a:pt x="1714" y="1210"/>
                  </a:lnTo>
                  <a:lnTo>
                    <a:pt x="1699" y="1202"/>
                  </a:lnTo>
                  <a:lnTo>
                    <a:pt x="1684" y="1197"/>
                  </a:lnTo>
                  <a:lnTo>
                    <a:pt x="1668" y="1192"/>
                  </a:lnTo>
                  <a:lnTo>
                    <a:pt x="1652" y="1188"/>
                  </a:lnTo>
                  <a:lnTo>
                    <a:pt x="1635" y="1186"/>
                  </a:lnTo>
                  <a:lnTo>
                    <a:pt x="1619" y="1185"/>
                  </a:lnTo>
                  <a:lnTo>
                    <a:pt x="1604" y="1185"/>
                  </a:lnTo>
                  <a:lnTo>
                    <a:pt x="1601" y="1182"/>
                  </a:lnTo>
                  <a:lnTo>
                    <a:pt x="1597" y="1181"/>
                  </a:lnTo>
                  <a:lnTo>
                    <a:pt x="1594" y="1180"/>
                  </a:lnTo>
                  <a:lnTo>
                    <a:pt x="1591" y="1185"/>
                  </a:lnTo>
                  <a:lnTo>
                    <a:pt x="1583" y="1176"/>
                  </a:lnTo>
                  <a:lnTo>
                    <a:pt x="1578" y="1182"/>
                  </a:lnTo>
                  <a:lnTo>
                    <a:pt x="1568" y="1182"/>
                  </a:lnTo>
                  <a:lnTo>
                    <a:pt x="1555" y="1182"/>
                  </a:lnTo>
                  <a:lnTo>
                    <a:pt x="1544" y="1182"/>
                  </a:lnTo>
                  <a:lnTo>
                    <a:pt x="1531" y="1182"/>
                  </a:lnTo>
                  <a:lnTo>
                    <a:pt x="1519" y="1182"/>
                  </a:lnTo>
                  <a:lnTo>
                    <a:pt x="1507" y="1181"/>
                  </a:lnTo>
                  <a:lnTo>
                    <a:pt x="1495" y="1181"/>
                  </a:lnTo>
                  <a:lnTo>
                    <a:pt x="1484" y="1179"/>
                  </a:lnTo>
                  <a:lnTo>
                    <a:pt x="1474" y="1174"/>
                  </a:lnTo>
                  <a:lnTo>
                    <a:pt x="1464" y="1167"/>
                  </a:lnTo>
                  <a:lnTo>
                    <a:pt x="1456" y="1160"/>
                  </a:lnTo>
                  <a:lnTo>
                    <a:pt x="1451" y="1149"/>
                  </a:lnTo>
                  <a:lnTo>
                    <a:pt x="1451" y="1117"/>
                  </a:lnTo>
                  <a:lnTo>
                    <a:pt x="1453" y="1087"/>
                  </a:lnTo>
                  <a:lnTo>
                    <a:pt x="1453" y="1056"/>
                  </a:lnTo>
                  <a:lnTo>
                    <a:pt x="1447" y="1025"/>
                  </a:lnTo>
                  <a:lnTo>
                    <a:pt x="1444" y="1013"/>
                  </a:lnTo>
                  <a:lnTo>
                    <a:pt x="1440" y="1003"/>
                  </a:lnTo>
                  <a:lnTo>
                    <a:pt x="1433" y="992"/>
                  </a:lnTo>
                  <a:lnTo>
                    <a:pt x="1425" y="984"/>
                  </a:lnTo>
                  <a:lnTo>
                    <a:pt x="1416" y="975"/>
                  </a:lnTo>
                  <a:lnTo>
                    <a:pt x="1405" y="968"/>
                  </a:lnTo>
                  <a:lnTo>
                    <a:pt x="1396" y="961"/>
                  </a:lnTo>
                  <a:lnTo>
                    <a:pt x="1388" y="954"/>
                  </a:lnTo>
                  <a:lnTo>
                    <a:pt x="1386" y="957"/>
                  </a:lnTo>
                  <a:lnTo>
                    <a:pt x="1373" y="947"/>
                  </a:lnTo>
                  <a:lnTo>
                    <a:pt x="1360" y="940"/>
                  </a:lnTo>
                  <a:lnTo>
                    <a:pt x="1346" y="935"/>
                  </a:lnTo>
                  <a:lnTo>
                    <a:pt x="1333" y="933"/>
                  </a:lnTo>
                  <a:lnTo>
                    <a:pt x="1319" y="931"/>
                  </a:lnTo>
                  <a:lnTo>
                    <a:pt x="1305" y="927"/>
                  </a:lnTo>
                  <a:lnTo>
                    <a:pt x="1291" y="923"/>
                  </a:lnTo>
                  <a:lnTo>
                    <a:pt x="1276" y="916"/>
                  </a:lnTo>
                  <a:lnTo>
                    <a:pt x="1272" y="915"/>
                  </a:lnTo>
                  <a:lnTo>
                    <a:pt x="1266" y="914"/>
                  </a:lnTo>
                  <a:lnTo>
                    <a:pt x="1261" y="913"/>
                  </a:lnTo>
                  <a:lnTo>
                    <a:pt x="1256" y="912"/>
                  </a:lnTo>
                  <a:lnTo>
                    <a:pt x="1251" y="910"/>
                  </a:lnTo>
                  <a:lnTo>
                    <a:pt x="1245" y="909"/>
                  </a:lnTo>
                  <a:lnTo>
                    <a:pt x="1241" y="909"/>
                  </a:lnTo>
                  <a:lnTo>
                    <a:pt x="1236" y="909"/>
                  </a:lnTo>
                  <a:lnTo>
                    <a:pt x="1232" y="907"/>
                  </a:lnTo>
                  <a:lnTo>
                    <a:pt x="1227" y="907"/>
                  </a:lnTo>
                  <a:lnTo>
                    <a:pt x="1222" y="906"/>
                  </a:lnTo>
                  <a:lnTo>
                    <a:pt x="1220" y="901"/>
                  </a:lnTo>
                  <a:lnTo>
                    <a:pt x="1208" y="900"/>
                  </a:lnTo>
                  <a:lnTo>
                    <a:pt x="1195" y="900"/>
                  </a:lnTo>
                  <a:lnTo>
                    <a:pt x="1182" y="899"/>
                  </a:lnTo>
                  <a:lnTo>
                    <a:pt x="1169" y="896"/>
                  </a:lnTo>
                  <a:lnTo>
                    <a:pt x="1156" y="895"/>
                  </a:lnTo>
                  <a:lnTo>
                    <a:pt x="1142" y="893"/>
                  </a:lnTo>
                  <a:lnTo>
                    <a:pt x="1130" y="889"/>
                  </a:lnTo>
                  <a:lnTo>
                    <a:pt x="1117" y="887"/>
                  </a:lnTo>
                  <a:lnTo>
                    <a:pt x="1123" y="869"/>
                  </a:lnTo>
                  <a:lnTo>
                    <a:pt x="1128" y="850"/>
                  </a:lnTo>
                  <a:lnTo>
                    <a:pt x="1131" y="830"/>
                  </a:lnTo>
                  <a:lnTo>
                    <a:pt x="1137" y="810"/>
                  </a:lnTo>
                  <a:lnTo>
                    <a:pt x="1149" y="779"/>
                  </a:lnTo>
                  <a:lnTo>
                    <a:pt x="1154" y="748"/>
                  </a:lnTo>
                  <a:lnTo>
                    <a:pt x="1157" y="717"/>
                  </a:lnTo>
                  <a:lnTo>
                    <a:pt x="1165" y="683"/>
                  </a:lnTo>
                  <a:lnTo>
                    <a:pt x="1165" y="654"/>
                  </a:lnTo>
                  <a:lnTo>
                    <a:pt x="1162" y="624"/>
                  </a:lnTo>
                  <a:lnTo>
                    <a:pt x="1156" y="597"/>
                  </a:lnTo>
                  <a:lnTo>
                    <a:pt x="1148" y="570"/>
                  </a:lnTo>
                  <a:lnTo>
                    <a:pt x="1140" y="542"/>
                  </a:lnTo>
                  <a:lnTo>
                    <a:pt x="1132" y="513"/>
                  </a:lnTo>
                  <a:lnTo>
                    <a:pt x="1125" y="484"/>
                  </a:lnTo>
                  <a:lnTo>
                    <a:pt x="1121" y="453"/>
                  </a:lnTo>
                  <a:lnTo>
                    <a:pt x="1117" y="422"/>
                  </a:lnTo>
                  <a:lnTo>
                    <a:pt x="1120" y="389"/>
                  </a:lnTo>
                  <a:lnTo>
                    <a:pt x="1125" y="356"/>
                  </a:lnTo>
                  <a:lnTo>
                    <a:pt x="1134" y="323"/>
                  </a:lnTo>
                  <a:lnTo>
                    <a:pt x="1145" y="291"/>
                  </a:lnTo>
                  <a:lnTo>
                    <a:pt x="1156" y="258"/>
                  </a:lnTo>
                  <a:lnTo>
                    <a:pt x="1168" y="227"/>
                  </a:lnTo>
                  <a:lnTo>
                    <a:pt x="1178" y="197"/>
                  </a:lnTo>
                  <a:lnTo>
                    <a:pt x="1171" y="197"/>
                  </a:lnTo>
                  <a:lnTo>
                    <a:pt x="1160" y="222"/>
                  </a:lnTo>
                  <a:lnTo>
                    <a:pt x="1149" y="247"/>
                  </a:lnTo>
                  <a:lnTo>
                    <a:pt x="1139" y="272"/>
                  </a:lnTo>
                  <a:lnTo>
                    <a:pt x="1130" y="298"/>
                  </a:lnTo>
                  <a:lnTo>
                    <a:pt x="1121" y="323"/>
                  </a:lnTo>
                  <a:lnTo>
                    <a:pt x="1113" y="349"/>
                  </a:lnTo>
                  <a:lnTo>
                    <a:pt x="1106" y="376"/>
                  </a:lnTo>
                  <a:lnTo>
                    <a:pt x="1101" y="402"/>
                  </a:lnTo>
                  <a:lnTo>
                    <a:pt x="1104" y="429"/>
                  </a:lnTo>
                  <a:lnTo>
                    <a:pt x="1108" y="456"/>
                  </a:lnTo>
                  <a:lnTo>
                    <a:pt x="1113" y="484"/>
                  </a:lnTo>
                  <a:lnTo>
                    <a:pt x="1118" y="512"/>
                  </a:lnTo>
                  <a:lnTo>
                    <a:pt x="1124" y="539"/>
                  </a:lnTo>
                  <a:lnTo>
                    <a:pt x="1131" y="566"/>
                  </a:lnTo>
                  <a:lnTo>
                    <a:pt x="1139" y="591"/>
                  </a:lnTo>
                  <a:lnTo>
                    <a:pt x="1147" y="616"/>
                  </a:lnTo>
                  <a:lnTo>
                    <a:pt x="1148" y="646"/>
                  </a:lnTo>
                  <a:lnTo>
                    <a:pt x="1147" y="674"/>
                  </a:lnTo>
                  <a:lnTo>
                    <a:pt x="1145" y="704"/>
                  </a:lnTo>
                  <a:lnTo>
                    <a:pt x="1141" y="731"/>
                  </a:lnTo>
                  <a:lnTo>
                    <a:pt x="1137" y="759"/>
                  </a:lnTo>
                  <a:lnTo>
                    <a:pt x="1130" y="786"/>
                  </a:lnTo>
                  <a:lnTo>
                    <a:pt x="1121" y="815"/>
                  </a:lnTo>
                  <a:lnTo>
                    <a:pt x="1110" y="842"/>
                  </a:lnTo>
                  <a:lnTo>
                    <a:pt x="1112" y="848"/>
                  </a:lnTo>
                  <a:lnTo>
                    <a:pt x="1112" y="854"/>
                  </a:lnTo>
                  <a:lnTo>
                    <a:pt x="1112" y="858"/>
                  </a:lnTo>
                  <a:lnTo>
                    <a:pt x="1116" y="862"/>
                  </a:lnTo>
                  <a:lnTo>
                    <a:pt x="1110" y="873"/>
                  </a:lnTo>
                  <a:lnTo>
                    <a:pt x="1106" y="884"/>
                  </a:lnTo>
                  <a:lnTo>
                    <a:pt x="1102" y="897"/>
                  </a:lnTo>
                  <a:lnTo>
                    <a:pt x="1099" y="909"/>
                  </a:lnTo>
                  <a:lnTo>
                    <a:pt x="1099" y="925"/>
                  </a:lnTo>
                  <a:lnTo>
                    <a:pt x="1098" y="941"/>
                  </a:lnTo>
                  <a:lnTo>
                    <a:pt x="1099" y="959"/>
                  </a:lnTo>
                  <a:lnTo>
                    <a:pt x="1104" y="973"/>
                  </a:lnTo>
                  <a:lnTo>
                    <a:pt x="1102" y="975"/>
                  </a:lnTo>
                  <a:lnTo>
                    <a:pt x="1101" y="977"/>
                  </a:lnTo>
                  <a:lnTo>
                    <a:pt x="1101" y="979"/>
                  </a:lnTo>
                  <a:lnTo>
                    <a:pt x="1101" y="981"/>
                  </a:lnTo>
                  <a:lnTo>
                    <a:pt x="1104" y="1012"/>
                  </a:lnTo>
                  <a:lnTo>
                    <a:pt x="1106" y="1039"/>
                  </a:lnTo>
                  <a:lnTo>
                    <a:pt x="1106" y="1068"/>
                  </a:lnTo>
                  <a:lnTo>
                    <a:pt x="1106" y="1097"/>
                  </a:lnTo>
                  <a:lnTo>
                    <a:pt x="1104" y="1097"/>
                  </a:lnTo>
                  <a:lnTo>
                    <a:pt x="1104" y="1102"/>
                  </a:lnTo>
                  <a:lnTo>
                    <a:pt x="1104" y="1106"/>
                  </a:lnTo>
                  <a:lnTo>
                    <a:pt x="1104" y="1109"/>
                  </a:lnTo>
                  <a:lnTo>
                    <a:pt x="1101" y="1111"/>
                  </a:lnTo>
                  <a:lnTo>
                    <a:pt x="1091" y="1097"/>
                  </a:lnTo>
                  <a:lnTo>
                    <a:pt x="1086" y="1078"/>
                  </a:lnTo>
                  <a:lnTo>
                    <a:pt x="1083" y="1058"/>
                  </a:lnTo>
                  <a:lnTo>
                    <a:pt x="1080" y="1038"/>
                  </a:lnTo>
                  <a:lnTo>
                    <a:pt x="1060" y="1033"/>
                  </a:lnTo>
                  <a:lnTo>
                    <a:pt x="1042" y="1031"/>
                  </a:lnTo>
                  <a:lnTo>
                    <a:pt x="1024" y="1030"/>
                  </a:lnTo>
                  <a:lnTo>
                    <a:pt x="1005" y="1030"/>
                  </a:lnTo>
                  <a:lnTo>
                    <a:pt x="988" y="1031"/>
                  </a:lnTo>
                  <a:lnTo>
                    <a:pt x="970" y="1031"/>
                  </a:lnTo>
                  <a:lnTo>
                    <a:pt x="953" y="1031"/>
                  </a:lnTo>
                  <a:lnTo>
                    <a:pt x="934" y="1029"/>
                  </a:lnTo>
                  <a:lnTo>
                    <a:pt x="929" y="992"/>
                  </a:lnTo>
                  <a:lnTo>
                    <a:pt x="925" y="959"/>
                  </a:lnTo>
                  <a:lnTo>
                    <a:pt x="925" y="927"/>
                  </a:lnTo>
                  <a:lnTo>
                    <a:pt x="934" y="892"/>
                  </a:lnTo>
                  <a:lnTo>
                    <a:pt x="952" y="892"/>
                  </a:lnTo>
                  <a:lnTo>
                    <a:pt x="969" y="892"/>
                  </a:lnTo>
                  <a:lnTo>
                    <a:pt x="987" y="892"/>
                  </a:lnTo>
                  <a:lnTo>
                    <a:pt x="1006" y="893"/>
                  </a:lnTo>
                  <a:lnTo>
                    <a:pt x="1025" y="894"/>
                  </a:lnTo>
                  <a:lnTo>
                    <a:pt x="1044" y="894"/>
                  </a:lnTo>
                  <a:lnTo>
                    <a:pt x="1062" y="894"/>
                  </a:lnTo>
                  <a:lnTo>
                    <a:pt x="1080" y="894"/>
                  </a:lnTo>
                  <a:lnTo>
                    <a:pt x="1080" y="887"/>
                  </a:lnTo>
                  <a:lnTo>
                    <a:pt x="1062" y="884"/>
                  </a:lnTo>
                  <a:lnTo>
                    <a:pt x="1046" y="883"/>
                  </a:lnTo>
                  <a:lnTo>
                    <a:pt x="1030" y="881"/>
                  </a:lnTo>
                  <a:lnTo>
                    <a:pt x="1014" y="881"/>
                  </a:lnTo>
                  <a:lnTo>
                    <a:pt x="997" y="880"/>
                  </a:lnTo>
                  <a:lnTo>
                    <a:pt x="981" y="880"/>
                  </a:lnTo>
                  <a:lnTo>
                    <a:pt x="963" y="880"/>
                  </a:lnTo>
                  <a:lnTo>
                    <a:pt x="945" y="880"/>
                  </a:lnTo>
                  <a:lnTo>
                    <a:pt x="939" y="875"/>
                  </a:lnTo>
                  <a:lnTo>
                    <a:pt x="947" y="858"/>
                  </a:lnTo>
                  <a:lnTo>
                    <a:pt x="954" y="843"/>
                  </a:lnTo>
                  <a:lnTo>
                    <a:pt x="960" y="826"/>
                  </a:lnTo>
                  <a:lnTo>
                    <a:pt x="966" y="811"/>
                  </a:lnTo>
                  <a:lnTo>
                    <a:pt x="972" y="795"/>
                  </a:lnTo>
                  <a:lnTo>
                    <a:pt x="978" y="778"/>
                  </a:lnTo>
                  <a:lnTo>
                    <a:pt x="984" y="761"/>
                  </a:lnTo>
                  <a:lnTo>
                    <a:pt x="990" y="745"/>
                  </a:lnTo>
                  <a:lnTo>
                    <a:pt x="993" y="735"/>
                  </a:lnTo>
                  <a:lnTo>
                    <a:pt x="996" y="726"/>
                  </a:lnTo>
                  <a:lnTo>
                    <a:pt x="1000" y="718"/>
                  </a:lnTo>
                  <a:lnTo>
                    <a:pt x="1002" y="708"/>
                  </a:lnTo>
                  <a:lnTo>
                    <a:pt x="1009" y="696"/>
                  </a:lnTo>
                  <a:lnTo>
                    <a:pt x="1012" y="685"/>
                  </a:lnTo>
                  <a:lnTo>
                    <a:pt x="1014" y="672"/>
                  </a:lnTo>
                  <a:lnTo>
                    <a:pt x="1018" y="659"/>
                  </a:lnTo>
                  <a:lnTo>
                    <a:pt x="1029" y="627"/>
                  </a:lnTo>
                  <a:lnTo>
                    <a:pt x="1036" y="595"/>
                  </a:lnTo>
                  <a:lnTo>
                    <a:pt x="1041" y="564"/>
                  </a:lnTo>
                  <a:lnTo>
                    <a:pt x="1043" y="532"/>
                  </a:lnTo>
                  <a:lnTo>
                    <a:pt x="1042" y="500"/>
                  </a:lnTo>
                  <a:lnTo>
                    <a:pt x="1041" y="467"/>
                  </a:lnTo>
                  <a:lnTo>
                    <a:pt x="1037" y="434"/>
                  </a:lnTo>
                  <a:lnTo>
                    <a:pt x="1034" y="398"/>
                  </a:lnTo>
                  <a:lnTo>
                    <a:pt x="1017" y="342"/>
                  </a:lnTo>
                  <a:lnTo>
                    <a:pt x="1009" y="286"/>
                  </a:lnTo>
                  <a:lnTo>
                    <a:pt x="1005" y="228"/>
                  </a:lnTo>
                  <a:lnTo>
                    <a:pt x="1004" y="170"/>
                  </a:lnTo>
                  <a:lnTo>
                    <a:pt x="1006" y="149"/>
                  </a:lnTo>
                  <a:lnTo>
                    <a:pt x="1011" y="128"/>
                  </a:lnTo>
                  <a:lnTo>
                    <a:pt x="1017" y="108"/>
                  </a:lnTo>
                  <a:lnTo>
                    <a:pt x="1025" y="86"/>
                  </a:lnTo>
                  <a:lnTo>
                    <a:pt x="1032" y="65"/>
                  </a:lnTo>
                  <a:lnTo>
                    <a:pt x="1038" y="44"/>
                  </a:lnTo>
                  <a:lnTo>
                    <a:pt x="1045" y="22"/>
                  </a:lnTo>
                  <a:lnTo>
                    <a:pt x="1051" y="0"/>
                  </a:lnTo>
                  <a:lnTo>
                    <a:pt x="1042" y="18"/>
                  </a:lnTo>
                  <a:lnTo>
                    <a:pt x="1033" y="35"/>
                  </a:lnTo>
                  <a:lnTo>
                    <a:pt x="1025" y="54"/>
                  </a:lnTo>
                  <a:lnTo>
                    <a:pt x="1018" y="73"/>
                  </a:lnTo>
                  <a:lnTo>
                    <a:pt x="1011" y="93"/>
                  </a:lnTo>
                  <a:lnTo>
                    <a:pt x="1004" y="114"/>
                  </a:lnTo>
                  <a:lnTo>
                    <a:pt x="998" y="134"/>
                  </a:lnTo>
                  <a:lnTo>
                    <a:pt x="994" y="154"/>
                  </a:lnTo>
                  <a:lnTo>
                    <a:pt x="993" y="194"/>
                  </a:lnTo>
                  <a:lnTo>
                    <a:pt x="994" y="234"/>
                  </a:lnTo>
                  <a:lnTo>
                    <a:pt x="998" y="275"/>
                  </a:lnTo>
                  <a:lnTo>
                    <a:pt x="1004" y="316"/>
                  </a:lnTo>
                  <a:lnTo>
                    <a:pt x="1011" y="356"/>
                  </a:lnTo>
                  <a:lnTo>
                    <a:pt x="1017" y="395"/>
                  </a:lnTo>
                  <a:lnTo>
                    <a:pt x="1022" y="434"/>
                  </a:lnTo>
                  <a:lnTo>
                    <a:pt x="1027" y="471"/>
                  </a:lnTo>
                  <a:lnTo>
                    <a:pt x="1030" y="506"/>
                  </a:lnTo>
                  <a:lnTo>
                    <a:pt x="1029" y="540"/>
                  </a:lnTo>
                  <a:lnTo>
                    <a:pt x="1026" y="575"/>
                  </a:lnTo>
                  <a:lnTo>
                    <a:pt x="1020" y="609"/>
                  </a:lnTo>
                  <a:lnTo>
                    <a:pt x="1012" y="642"/>
                  </a:lnTo>
                  <a:lnTo>
                    <a:pt x="1002" y="674"/>
                  </a:lnTo>
                  <a:lnTo>
                    <a:pt x="990" y="706"/>
                  </a:lnTo>
                  <a:lnTo>
                    <a:pt x="978" y="738"/>
                  </a:lnTo>
                  <a:lnTo>
                    <a:pt x="980" y="740"/>
                  </a:lnTo>
                  <a:lnTo>
                    <a:pt x="978" y="750"/>
                  </a:lnTo>
                  <a:lnTo>
                    <a:pt x="976" y="761"/>
                  </a:lnTo>
                  <a:lnTo>
                    <a:pt x="971" y="770"/>
                  </a:lnTo>
                  <a:lnTo>
                    <a:pt x="963" y="776"/>
                  </a:lnTo>
                  <a:lnTo>
                    <a:pt x="961" y="789"/>
                  </a:lnTo>
                  <a:lnTo>
                    <a:pt x="956" y="802"/>
                  </a:lnTo>
                  <a:lnTo>
                    <a:pt x="950" y="815"/>
                  </a:lnTo>
                  <a:lnTo>
                    <a:pt x="945" y="828"/>
                  </a:lnTo>
                  <a:lnTo>
                    <a:pt x="938" y="841"/>
                  </a:lnTo>
                  <a:lnTo>
                    <a:pt x="932" y="855"/>
                  </a:lnTo>
                  <a:lnTo>
                    <a:pt x="926" y="868"/>
                  </a:lnTo>
                  <a:lnTo>
                    <a:pt x="922" y="882"/>
                  </a:lnTo>
                  <a:lnTo>
                    <a:pt x="920" y="909"/>
                  </a:lnTo>
                  <a:lnTo>
                    <a:pt x="915" y="936"/>
                  </a:lnTo>
                  <a:lnTo>
                    <a:pt x="914" y="964"/>
                  </a:lnTo>
                  <a:lnTo>
                    <a:pt x="918" y="988"/>
                  </a:lnTo>
                  <a:lnTo>
                    <a:pt x="920" y="1000"/>
                  </a:lnTo>
                  <a:lnTo>
                    <a:pt x="921" y="1012"/>
                  </a:lnTo>
                  <a:lnTo>
                    <a:pt x="921" y="1023"/>
                  </a:lnTo>
                  <a:lnTo>
                    <a:pt x="922" y="1033"/>
                  </a:lnTo>
                  <a:lnTo>
                    <a:pt x="924" y="1033"/>
                  </a:lnTo>
                  <a:lnTo>
                    <a:pt x="926" y="1033"/>
                  </a:lnTo>
                  <a:lnTo>
                    <a:pt x="929" y="1033"/>
                  </a:lnTo>
                  <a:lnTo>
                    <a:pt x="930" y="1036"/>
                  </a:lnTo>
                  <a:lnTo>
                    <a:pt x="929" y="1037"/>
                  </a:lnTo>
                  <a:lnTo>
                    <a:pt x="928" y="1037"/>
                  </a:lnTo>
                  <a:lnTo>
                    <a:pt x="926" y="1038"/>
                  </a:lnTo>
                  <a:lnTo>
                    <a:pt x="925" y="1038"/>
                  </a:lnTo>
                  <a:lnTo>
                    <a:pt x="923" y="1055"/>
                  </a:lnTo>
                  <a:lnTo>
                    <a:pt x="923" y="1069"/>
                  </a:lnTo>
                  <a:lnTo>
                    <a:pt x="923" y="1084"/>
                  </a:lnTo>
                  <a:lnTo>
                    <a:pt x="921" y="1100"/>
                  </a:lnTo>
                  <a:lnTo>
                    <a:pt x="912" y="1095"/>
                  </a:lnTo>
                  <a:lnTo>
                    <a:pt x="905" y="1088"/>
                  </a:lnTo>
                  <a:lnTo>
                    <a:pt x="900" y="1080"/>
                  </a:lnTo>
                  <a:lnTo>
                    <a:pt x="897" y="1070"/>
                  </a:lnTo>
                  <a:lnTo>
                    <a:pt x="894" y="1061"/>
                  </a:lnTo>
                  <a:lnTo>
                    <a:pt x="892" y="1050"/>
                  </a:lnTo>
                  <a:lnTo>
                    <a:pt x="890" y="1039"/>
                  </a:lnTo>
                  <a:lnTo>
                    <a:pt x="886" y="1030"/>
                  </a:lnTo>
                  <a:lnTo>
                    <a:pt x="869" y="1030"/>
                  </a:lnTo>
                  <a:lnTo>
                    <a:pt x="853" y="1030"/>
                  </a:lnTo>
                  <a:lnTo>
                    <a:pt x="836" y="1031"/>
                  </a:lnTo>
                  <a:lnTo>
                    <a:pt x="820" y="1031"/>
                  </a:lnTo>
                  <a:lnTo>
                    <a:pt x="803" y="1032"/>
                  </a:lnTo>
                  <a:lnTo>
                    <a:pt x="787" y="1035"/>
                  </a:lnTo>
                  <a:lnTo>
                    <a:pt x="771" y="1036"/>
                  </a:lnTo>
                  <a:lnTo>
                    <a:pt x="755" y="1037"/>
                  </a:lnTo>
                  <a:lnTo>
                    <a:pt x="738" y="1039"/>
                  </a:lnTo>
                  <a:lnTo>
                    <a:pt x="722" y="1042"/>
                  </a:lnTo>
                  <a:lnTo>
                    <a:pt x="706" y="1043"/>
                  </a:lnTo>
                  <a:lnTo>
                    <a:pt x="689" y="1045"/>
                  </a:lnTo>
                  <a:lnTo>
                    <a:pt x="673" y="1048"/>
                  </a:lnTo>
                  <a:lnTo>
                    <a:pt x="655" y="1050"/>
                  </a:lnTo>
                  <a:lnTo>
                    <a:pt x="639" y="1052"/>
                  </a:lnTo>
                  <a:lnTo>
                    <a:pt x="622" y="1055"/>
                  </a:lnTo>
                  <a:lnTo>
                    <a:pt x="620" y="1059"/>
                  </a:lnTo>
                  <a:lnTo>
                    <a:pt x="617" y="1059"/>
                  </a:lnTo>
                  <a:lnTo>
                    <a:pt x="612" y="1058"/>
                  </a:lnTo>
                  <a:lnTo>
                    <a:pt x="609" y="1055"/>
                  </a:lnTo>
                  <a:lnTo>
                    <a:pt x="605" y="1059"/>
                  </a:lnTo>
                  <a:lnTo>
                    <a:pt x="598" y="1062"/>
                  </a:lnTo>
                  <a:lnTo>
                    <a:pt x="590" y="1064"/>
                  </a:lnTo>
                  <a:lnTo>
                    <a:pt x="582" y="1065"/>
                  </a:lnTo>
                  <a:lnTo>
                    <a:pt x="575" y="1064"/>
                  </a:lnTo>
                  <a:lnTo>
                    <a:pt x="569" y="1065"/>
                  </a:lnTo>
                  <a:lnTo>
                    <a:pt x="562" y="1069"/>
                  </a:lnTo>
                  <a:lnTo>
                    <a:pt x="556" y="1072"/>
                  </a:lnTo>
                  <a:lnTo>
                    <a:pt x="549" y="1076"/>
                  </a:lnTo>
                  <a:lnTo>
                    <a:pt x="542" y="1078"/>
                  </a:lnTo>
                  <a:lnTo>
                    <a:pt x="537" y="1077"/>
                  </a:lnTo>
                  <a:lnTo>
                    <a:pt x="530" y="1072"/>
                  </a:lnTo>
                  <a:lnTo>
                    <a:pt x="534" y="1069"/>
                  </a:lnTo>
                  <a:lnTo>
                    <a:pt x="540" y="1067"/>
                  </a:lnTo>
                  <a:lnTo>
                    <a:pt x="546" y="1064"/>
                  </a:lnTo>
                  <a:lnTo>
                    <a:pt x="549" y="1058"/>
                  </a:lnTo>
                  <a:lnTo>
                    <a:pt x="555" y="1058"/>
                  </a:lnTo>
                  <a:lnTo>
                    <a:pt x="561" y="1057"/>
                  </a:lnTo>
                  <a:lnTo>
                    <a:pt x="566" y="1055"/>
                  </a:lnTo>
                  <a:lnTo>
                    <a:pt x="571" y="1052"/>
                  </a:lnTo>
                  <a:lnTo>
                    <a:pt x="577" y="1049"/>
                  </a:lnTo>
                  <a:lnTo>
                    <a:pt x="582" y="1046"/>
                  </a:lnTo>
                  <a:lnTo>
                    <a:pt x="588" y="1045"/>
                  </a:lnTo>
                  <a:lnTo>
                    <a:pt x="595" y="1046"/>
                  </a:lnTo>
                  <a:lnTo>
                    <a:pt x="605" y="1040"/>
                  </a:lnTo>
                  <a:lnTo>
                    <a:pt x="617" y="1036"/>
                  </a:lnTo>
                  <a:lnTo>
                    <a:pt x="627" y="1031"/>
                  </a:lnTo>
                  <a:lnTo>
                    <a:pt x="638" y="1027"/>
                  </a:lnTo>
                  <a:lnTo>
                    <a:pt x="651" y="1024"/>
                  </a:lnTo>
                  <a:lnTo>
                    <a:pt x="662" y="1022"/>
                  </a:lnTo>
                  <a:lnTo>
                    <a:pt x="675" y="1019"/>
                  </a:lnTo>
                  <a:lnTo>
                    <a:pt x="686" y="1017"/>
                  </a:lnTo>
                  <a:lnTo>
                    <a:pt x="699" y="1016"/>
                  </a:lnTo>
                  <a:lnTo>
                    <a:pt x="711" y="1014"/>
                  </a:lnTo>
                  <a:lnTo>
                    <a:pt x="723" y="1012"/>
                  </a:lnTo>
                  <a:lnTo>
                    <a:pt x="735" y="1011"/>
                  </a:lnTo>
                  <a:lnTo>
                    <a:pt x="748" y="1010"/>
                  </a:lnTo>
                  <a:lnTo>
                    <a:pt x="760" y="1009"/>
                  </a:lnTo>
                  <a:lnTo>
                    <a:pt x="772" y="1007"/>
                  </a:lnTo>
                  <a:lnTo>
                    <a:pt x="784" y="1005"/>
                  </a:lnTo>
                  <a:lnTo>
                    <a:pt x="784" y="998"/>
                  </a:lnTo>
                  <a:lnTo>
                    <a:pt x="770" y="999"/>
                  </a:lnTo>
                  <a:lnTo>
                    <a:pt x="757" y="1000"/>
                  </a:lnTo>
                  <a:lnTo>
                    <a:pt x="745" y="1001"/>
                  </a:lnTo>
                  <a:lnTo>
                    <a:pt x="732" y="1001"/>
                  </a:lnTo>
                  <a:lnTo>
                    <a:pt x="721" y="1003"/>
                  </a:lnTo>
                  <a:lnTo>
                    <a:pt x="708" y="1004"/>
                  </a:lnTo>
                  <a:lnTo>
                    <a:pt x="697" y="1006"/>
                  </a:lnTo>
                  <a:lnTo>
                    <a:pt x="685" y="1009"/>
                  </a:lnTo>
                  <a:lnTo>
                    <a:pt x="669" y="1007"/>
                  </a:lnTo>
                  <a:lnTo>
                    <a:pt x="651" y="1009"/>
                  </a:lnTo>
                  <a:lnTo>
                    <a:pt x="634" y="1012"/>
                  </a:lnTo>
                  <a:lnTo>
                    <a:pt x="614" y="1016"/>
                  </a:lnTo>
                  <a:lnTo>
                    <a:pt x="596" y="1020"/>
                  </a:lnTo>
                  <a:lnTo>
                    <a:pt x="577" y="1025"/>
                  </a:lnTo>
                  <a:lnTo>
                    <a:pt x="557" y="1029"/>
                  </a:lnTo>
                  <a:lnTo>
                    <a:pt x="539" y="1030"/>
                  </a:lnTo>
                  <a:lnTo>
                    <a:pt x="539" y="1029"/>
                  </a:lnTo>
                  <a:lnTo>
                    <a:pt x="539" y="1026"/>
                  </a:lnTo>
                  <a:lnTo>
                    <a:pt x="540" y="1025"/>
                  </a:lnTo>
                  <a:lnTo>
                    <a:pt x="542" y="1023"/>
                  </a:lnTo>
                  <a:lnTo>
                    <a:pt x="548" y="1019"/>
                  </a:lnTo>
                  <a:lnTo>
                    <a:pt x="555" y="1017"/>
                  </a:lnTo>
                  <a:lnTo>
                    <a:pt x="563" y="1014"/>
                  </a:lnTo>
                  <a:lnTo>
                    <a:pt x="571" y="1012"/>
                  </a:lnTo>
                  <a:lnTo>
                    <a:pt x="577" y="1010"/>
                  </a:lnTo>
                  <a:lnTo>
                    <a:pt x="581" y="1005"/>
                  </a:lnTo>
                  <a:lnTo>
                    <a:pt x="582" y="999"/>
                  </a:lnTo>
                  <a:lnTo>
                    <a:pt x="580" y="991"/>
                  </a:lnTo>
                  <a:lnTo>
                    <a:pt x="572" y="991"/>
                  </a:lnTo>
                  <a:lnTo>
                    <a:pt x="563" y="992"/>
                  </a:lnTo>
                  <a:lnTo>
                    <a:pt x="555" y="994"/>
                  </a:lnTo>
                  <a:lnTo>
                    <a:pt x="547" y="997"/>
                  </a:lnTo>
                  <a:lnTo>
                    <a:pt x="538" y="1000"/>
                  </a:lnTo>
                  <a:lnTo>
                    <a:pt x="530" y="1003"/>
                  </a:lnTo>
                  <a:lnTo>
                    <a:pt x="521" y="1004"/>
                  </a:lnTo>
                  <a:lnTo>
                    <a:pt x="513" y="1005"/>
                  </a:lnTo>
                  <a:lnTo>
                    <a:pt x="519" y="999"/>
                  </a:lnTo>
                  <a:lnTo>
                    <a:pt x="526" y="993"/>
                  </a:lnTo>
                  <a:lnTo>
                    <a:pt x="534" y="990"/>
                  </a:lnTo>
                  <a:lnTo>
                    <a:pt x="541" y="986"/>
                  </a:lnTo>
                  <a:lnTo>
                    <a:pt x="549" y="984"/>
                  </a:lnTo>
                  <a:lnTo>
                    <a:pt x="557" y="981"/>
                  </a:lnTo>
                  <a:lnTo>
                    <a:pt x="565" y="979"/>
                  </a:lnTo>
                  <a:lnTo>
                    <a:pt x="574" y="975"/>
                  </a:lnTo>
                  <a:lnTo>
                    <a:pt x="567" y="961"/>
                  </a:lnTo>
                  <a:lnTo>
                    <a:pt x="565" y="959"/>
                  </a:lnTo>
                  <a:lnTo>
                    <a:pt x="563" y="960"/>
                  </a:lnTo>
                  <a:lnTo>
                    <a:pt x="559" y="961"/>
                  </a:lnTo>
                  <a:lnTo>
                    <a:pt x="558" y="957"/>
                  </a:lnTo>
                  <a:lnTo>
                    <a:pt x="534" y="966"/>
                  </a:lnTo>
                  <a:lnTo>
                    <a:pt x="522" y="973"/>
                  </a:lnTo>
                  <a:lnTo>
                    <a:pt x="509" y="978"/>
                  </a:lnTo>
                  <a:lnTo>
                    <a:pt x="495" y="983"/>
                  </a:lnTo>
                  <a:lnTo>
                    <a:pt x="483" y="986"/>
                  </a:lnTo>
                  <a:lnTo>
                    <a:pt x="470" y="991"/>
                  </a:lnTo>
                  <a:lnTo>
                    <a:pt x="459" y="996"/>
                  </a:lnTo>
                  <a:lnTo>
                    <a:pt x="449" y="1004"/>
                  </a:lnTo>
                  <a:lnTo>
                    <a:pt x="439" y="1013"/>
                  </a:lnTo>
                  <a:lnTo>
                    <a:pt x="435" y="1022"/>
                  </a:lnTo>
                  <a:lnTo>
                    <a:pt x="433" y="1031"/>
                  </a:lnTo>
                  <a:lnTo>
                    <a:pt x="431" y="1040"/>
                  </a:lnTo>
                  <a:lnTo>
                    <a:pt x="431" y="1050"/>
                  </a:lnTo>
                  <a:lnTo>
                    <a:pt x="433" y="1055"/>
                  </a:lnTo>
                  <a:lnTo>
                    <a:pt x="437" y="1057"/>
                  </a:lnTo>
                  <a:lnTo>
                    <a:pt x="442" y="1057"/>
                  </a:lnTo>
                  <a:lnTo>
                    <a:pt x="446" y="1055"/>
                  </a:lnTo>
                  <a:lnTo>
                    <a:pt x="455" y="1063"/>
                  </a:lnTo>
                  <a:lnTo>
                    <a:pt x="465" y="1069"/>
                  </a:lnTo>
                  <a:lnTo>
                    <a:pt x="475" y="1074"/>
                  </a:lnTo>
                  <a:lnTo>
                    <a:pt x="486" y="1078"/>
                  </a:lnTo>
                  <a:lnTo>
                    <a:pt x="498" y="1082"/>
                  </a:lnTo>
                  <a:lnTo>
                    <a:pt x="509" y="1084"/>
                  </a:lnTo>
                  <a:lnTo>
                    <a:pt x="521" y="1088"/>
                  </a:lnTo>
                  <a:lnTo>
                    <a:pt x="532" y="1090"/>
                  </a:lnTo>
                  <a:lnTo>
                    <a:pt x="549" y="1098"/>
                  </a:lnTo>
                  <a:lnTo>
                    <a:pt x="566" y="1104"/>
                  </a:lnTo>
                  <a:lnTo>
                    <a:pt x="583" y="1110"/>
                  </a:lnTo>
                  <a:lnTo>
                    <a:pt x="601" y="1115"/>
                  </a:lnTo>
                  <a:lnTo>
                    <a:pt x="619" y="1119"/>
                  </a:lnTo>
                  <a:lnTo>
                    <a:pt x="637" y="1122"/>
                  </a:lnTo>
                  <a:lnTo>
                    <a:pt x="657" y="1124"/>
                  </a:lnTo>
                  <a:lnTo>
                    <a:pt x="675" y="1126"/>
                  </a:lnTo>
                  <a:lnTo>
                    <a:pt x="694" y="1128"/>
                  </a:lnTo>
                  <a:lnTo>
                    <a:pt x="713" y="1129"/>
                  </a:lnTo>
                  <a:lnTo>
                    <a:pt x="732" y="1130"/>
                  </a:lnTo>
                  <a:lnTo>
                    <a:pt x="752" y="1132"/>
                  </a:lnTo>
                  <a:lnTo>
                    <a:pt x="771" y="1133"/>
                  </a:lnTo>
                  <a:lnTo>
                    <a:pt x="790" y="1135"/>
                  </a:lnTo>
                  <a:lnTo>
                    <a:pt x="810" y="1137"/>
                  </a:lnTo>
                  <a:lnTo>
                    <a:pt x="829" y="1140"/>
                  </a:lnTo>
                  <a:lnTo>
                    <a:pt x="843" y="1141"/>
                  </a:lnTo>
                  <a:lnTo>
                    <a:pt x="857" y="1142"/>
                  </a:lnTo>
                  <a:lnTo>
                    <a:pt x="869" y="1142"/>
                  </a:lnTo>
                  <a:lnTo>
                    <a:pt x="881" y="1142"/>
                  </a:lnTo>
                  <a:lnTo>
                    <a:pt x="893" y="1142"/>
                  </a:lnTo>
                  <a:lnTo>
                    <a:pt x="905" y="1142"/>
                  </a:lnTo>
                  <a:lnTo>
                    <a:pt x="915" y="1142"/>
                  </a:lnTo>
                  <a:lnTo>
                    <a:pt x="926" y="1141"/>
                  </a:lnTo>
                  <a:lnTo>
                    <a:pt x="937" y="1140"/>
                  </a:lnTo>
                  <a:lnTo>
                    <a:pt x="948" y="1140"/>
                  </a:lnTo>
                  <a:lnTo>
                    <a:pt x="958" y="1139"/>
                  </a:lnTo>
                  <a:lnTo>
                    <a:pt x="970" y="1137"/>
                  </a:lnTo>
                  <a:lnTo>
                    <a:pt x="981" y="1137"/>
                  </a:lnTo>
                  <a:lnTo>
                    <a:pt x="993" y="1136"/>
                  </a:lnTo>
                  <a:lnTo>
                    <a:pt x="1005" y="1136"/>
                  </a:lnTo>
                  <a:lnTo>
                    <a:pt x="1018" y="1136"/>
                  </a:lnTo>
                  <a:lnTo>
                    <a:pt x="1018" y="1140"/>
                  </a:lnTo>
                  <a:lnTo>
                    <a:pt x="1021" y="1136"/>
                  </a:lnTo>
                  <a:lnTo>
                    <a:pt x="1025" y="1136"/>
                  </a:lnTo>
                  <a:lnTo>
                    <a:pt x="1030" y="1136"/>
                  </a:lnTo>
                  <a:lnTo>
                    <a:pt x="1036" y="1135"/>
                  </a:lnTo>
                  <a:lnTo>
                    <a:pt x="1042" y="1135"/>
                  </a:lnTo>
                  <a:lnTo>
                    <a:pt x="1049" y="1135"/>
                  </a:lnTo>
                  <a:lnTo>
                    <a:pt x="1054" y="1135"/>
                  </a:lnTo>
                  <a:lnTo>
                    <a:pt x="1060" y="1134"/>
                  </a:lnTo>
                  <a:lnTo>
                    <a:pt x="1065" y="1133"/>
                  </a:lnTo>
                  <a:lnTo>
                    <a:pt x="1085" y="1132"/>
                  </a:lnTo>
                  <a:lnTo>
                    <a:pt x="1106" y="1129"/>
                  </a:lnTo>
                  <a:lnTo>
                    <a:pt x="1126" y="1127"/>
                  </a:lnTo>
                  <a:lnTo>
                    <a:pt x="1147" y="1123"/>
                  </a:lnTo>
                  <a:lnTo>
                    <a:pt x="1168" y="1120"/>
                  </a:lnTo>
                  <a:lnTo>
                    <a:pt x="1188" y="1116"/>
                  </a:lnTo>
                  <a:lnTo>
                    <a:pt x="1210" y="1113"/>
                  </a:lnTo>
                  <a:lnTo>
                    <a:pt x="1230" y="1110"/>
                  </a:lnTo>
                  <a:lnTo>
                    <a:pt x="1237" y="1107"/>
                  </a:lnTo>
                  <a:lnTo>
                    <a:pt x="1245" y="1102"/>
                  </a:lnTo>
                  <a:lnTo>
                    <a:pt x="1252" y="1100"/>
                  </a:lnTo>
                  <a:lnTo>
                    <a:pt x="1259" y="1103"/>
                  </a:lnTo>
                  <a:lnTo>
                    <a:pt x="1272" y="1095"/>
                  </a:lnTo>
                  <a:lnTo>
                    <a:pt x="1283" y="1088"/>
                  </a:lnTo>
                  <a:lnTo>
                    <a:pt x="1296" y="1081"/>
                  </a:lnTo>
                  <a:lnTo>
                    <a:pt x="1307" y="1072"/>
                  </a:lnTo>
                  <a:lnTo>
                    <a:pt x="1317" y="1063"/>
                  </a:lnTo>
                  <a:lnTo>
                    <a:pt x="1329" y="1053"/>
                  </a:lnTo>
                  <a:lnTo>
                    <a:pt x="1339" y="1043"/>
                  </a:lnTo>
                  <a:lnTo>
                    <a:pt x="1348" y="1030"/>
                  </a:lnTo>
                  <a:lnTo>
                    <a:pt x="1344" y="1025"/>
                  </a:lnTo>
                  <a:lnTo>
                    <a:pt x="1345" y="1023"/>
                  </a:lnTo>
                  <a:lnTo>
                    <a:pt x="1346" y="1020"/>
                  </a:lnTo>
                  <a:lnTo>
                    <a:pt x="1348" y="1018"/>
                  </a:lnTo>
                  <a:lnTo>
                    <a:pt x="1351" y="1016"/>
                  </a:lnTo>
                  <a:lnTo>
                    <a:pt x="1349" y="1005"/>
                  </a:lnTo>
                  <a:lnTo>
                    <a:pt x="1344" y="997"/>
                  </a:lnTo>
                  <a:lnTo>
                    <a:pt x="1336" y="988"/>
                  </a:lnTo>
                  <a:lnTo>
                    <a:pt x="1333" y="979"/>
                  </a:lnTo>
                  <a:lnTo>
                    <a:pt x="1329" y="977"/>
                  </a:lnTo>
                  <a:lnTo>
                    <a:pt x="1324" y="974"/>
                  </a:lnTo>
                  <a:lnTo>
                    <a:pt x="1320" y="973"/>
                  </a:lnTo>
                  <a:lnTo>
                    <a:pt x="1315" y="971"/>
                  </a:lnTo>
                  <a:lnTo>
                    <a:pt x="1311" y="970"/>
                  </a:lnTo>
                  <a:lnTo>
                    <a:pt x="1306" y="967"/>
                  </a:lnTo>
                  <a:lnTo>
                    <a:pt x="1303" y="967"/>
                  </a:lnTo>
                  <a:lnTo>
                    <a:pt x="1298" y="966"/>
                  </a:lnTo>
                  <a:lnTo>
                    <a:pt x="1291" y="962"/>
                  </a:lnTo>
                  <a:lnTo>
                    <a:pt x="1284" y="961"/>
                  </a:lnTo>
                  <a:lnTo>
                    <a:pt x="1279" y="959"/>
                  </a:lnTo>
                  <a:lnTo>
                    <a:pt x="1276" y="951"/>
                  </a:lnTo>
                  <a:lnTo>
                    <a:pt x="1237" y="948"/>
                  </a:lnTo>
                  <a:lnTo>
                    <a:pt x="1229" y="946"/>
                  </a:lnTo>
                  <a:lnTo>
                    <a:pt x="1222" y="944"/>
                  </a:lnTo>
                  <a:lnTo>
                    <a:pt x="1216" y="942"/>
                  </a:lnTo>
                  <a:lnTo>
                    <a:pt x="1209" y="941"/>
                  </a:lnTo>
                  <a:lnTo>
                    <a:pt x="1201" y="941"/>
                  </a:lnTo>
                  <a:lnTo>
                    <a:pt x="1194" y="941"/>
                  </a:lnTo>
                  <a:lnTo>
                    <a:pt x="1186" y="940"/>
                  </a:lnTo>
                  <a:lnTo>
                    <a:pt x="1178" y="939"/>
                  </a:lnTo>
                  <a:lnTo>
                    <a:pt x="1170" y="939"/>
                  </a:lnTo>
                  <a:lnTo>
                    <a:pt x="1162" y="938"/>
                  </a:lnTo>
                  <a:lnTo>
                    <a:pt x="1153" y="936"/>
                  </a:lnTo>
                  <a:lnTo>
                    <a:pt x="1145" y="934"/>
                  </a:lnTo>
                  <a:lnTo>
                    <a:pt x="1137" y="934"/>
                  </a:lnTo>
                  <a:lnTo>
                    <a:pt x="1129" y="934"/>
                  </a:lnTo>
                  <a:lnTo>
                    <a:pt x="1123" y="936"/>
                  </a:lnTo>
                  <a:lnTo>
                    <a:pt x="1117" y="941"/>
                  </a:lnTo>
                  <a:lnTo>
                    <a:pt x="1128" y="944"/>
                  </a:lnTo>
                  <a:lnTo>
                    <a:pt x="1139" y="944"/>
                  </a:lnTo>
                  <a:lnTo>
                    <a:pt x="1150" y="945"/>
                  </a:lnTo>
                  <a:lnTo>
                    <a:pt x="1162" y="945"/>
                  </a:lnTo>
                  <a:lnTo>
                    <a:pt x="1173" y="945"/>
                  </a:lnTo>
                  <a:lnTo>
                    <a:pt x="1185" y="947"/>
                  </a:lnTo>
                  <a:lnTo>
                    <a:pt x="1195" y="949"/>
                  </a:lnTo>
                  <a:lnTo>
                    <a:pt x="1204" y="954"/>
                  </a:lnTo>
                  <a:lnTo>
                    <a:pt x="1219" y="957"/>
                  </a:lnTo>
                  <a:lnTo>
                    <a:pt x="1234" y="960"/>
                  </a:lnTo>
                  <a:lnTo>
                    <a:pt x="1248" y="966"/>
                  </a:lnTo>
                  <a:lnTo>
                    <a:pt x="1260" y="973"/>
                  </a:lnTo>
                  <a:lnTo>
                    <a:pt x="1274" y="980"/>
                  </a:lnTo>
                  <a:lnTo>
                    <a:pt x="1287" y="987"/>
                  </a:lnTo>
                  <a:lnTo>
                    <a:pt x="1300" y="993"/>
                  </a:lnTo>
                  <a:lnTo>
                    <a:pt x="1315" y="998"/>
                  </a:lnTo>
                  <a:lnTo>
                    <a:pt x="1314" y="1003"/>
                  </a:lnTo>
                  <a:lnTo>
                    <a:pt x="1317" y="1006"/>
                  </a:lnTo>
                  <a:lnTo>
                    <a:pt x="1320" y="1011"/>
                  </a:lnTo>
                  <a:lnTo>
                    <a:pt x="1316" y="1016"/>
                  </a:lnTo>
                  <a:lnTo>
                    <a:pt x="1313" y="1011"/>
                  </a:lnTo>
                  <a:lnTo>
                    <a:pt x="1296" y="1007"/>
                  </a:lnTo>
                  <a:lnTo>
                    <a:pt x="1279" y="1004"/>
                  </a:lnTo>
                  <a:lnTo>
                    <a:pt x="1262" y="999"/>
                  </a:lnTo>
                  <a:lnTo>
                    <a:pt x="1246" y="994"/>
                  </a:lnTo>
                  <a:lnTo>
                    <a:pt x="1232" y="990"/>
                  </a:lnTo>
                  <a:lnTo>
                    <a:pt x="1214" y="987"/>
                  </a:lnTo>
                  <a:lnTo>
                    <a:pt x="1198" y="986"/>
                  </a:lnTo>
                  <a:lnTo>
                    <a:pt x="1180" y="986"/>
                  </a:lnTo>
                  <a:lnTo>
                    <a:pt x="1250" y="1009"/>
                  </a:lnTo>
                  <a:lnTo>
                    <a:pt x="1256" y="1014"/>
                  </a:lnTo>
                  <a:lnTo>
                    <a:pt x="1262" y="1019"/>
                  </a:lnTo>
                  <a:lnTo>
                    <a:pt x="1269" y="1022"/>
                  </a:lnTo>
                  <a:lnTo>
                    <a:pt x="1277" y="1024"/>
                  </a:lnTo>
                  <a:lnTo>
                    <a:pt x="1285" y="1025"/>
                  </a:lnTo>
                  <a:lnTo>
                    <a:pt x="1292" y="1027"/>
                  </a:lnTo>
                  <a:lnTo>
                    <a:pt x="1300" y="1031"/>
                  </a:lnTo>
                  <a:lnTo>
                    <a:pt x="1307" y="1036"/>
                  </a:lnTo>
                  <a:lnTo>
                    <a:pt x="1311" y="1042"/>
                  </a:lnTo>
                  <a:lnTo>
                    <a:pt x="1308" y="1045"/>
                  </a:lnTo>
                  <a:lnTo>
                    <a:pt x="1304" y="1049"/>
                  </a:lnTo>
                  <a:lnTo>
                    <a:pt x="1298" y="1050"/>
                  </a:lnTo>
                  <a:lnTo>
                    <a:pt x="1288" y="1044"/>
                  </a:lnTo>
                  <a:lnTo>
                    <a:pt x="1276" y="1038"/>
                  </a:lnTo>
                  <a:lnTo>
                    <a:pt x="1264" y="1035"/>
                  </a:lnTo>
                  <a:lnTo>
                    <a:pt x="1250" y="1032"/>
                  </a:lnTo>
                  <a:lnTo>
                    <a:pt x="1236" y="1030"/>
                  </a:lnTo>
                  <a:lnTo>
                    <a:pt x="1222" y="1027"/>
                  </a:lnTo>
                  <a:lnTo>
                    <a:pt x="1209" y="1025"/>
                  </a:lnTo>
                  <a:lnTo>
                    <a:pt x="1196" y="1023"/>
                  </a:lnTo>
                  <a:lnTo>
                    <a:pt x="1205" y="1031"/>
                  </a:lnTo>
                  <a:lnTo>
                    <a:pt x="1216" y="1037"/>
                  </a:lnTo>
                  <a:lnTo>
                    <a:pt x="1227" y="1040"/>
                  </a:lnTo>
                  <a:lnTo>
                    <a:pt x="1238" y="1044"/>
                  </a:lnTo>
                  <a:lnTo>
                    <a:pt x="1251" y="1046"/>
                  </a:lnTo>
                  <a:lnTo>
                    <a:pt x="1264" y="1050"/>
                  </a:lnTo>
                  <a:lnTo>
                    <a:pt x="1275" y="1055"/>
                  </a:lnTo>
                  <a:lnTo>
                    <a:pt x="1285" y="1061"/>
                  </a:lnTo>
                  <a:lnTo>
                    <a:pt x="1273" y="1068"/>
                  </a:lnTo>
                  <a:lnTo>
                    <a:pt x="1259" y="1070"/>
                  </a:lnTo>
                  <a:lnTo>
                    <a:pt x="1245" y="1068"/>
                  </a:lnTo>
                  <a:lnTo>
                    <a:pt x="1232" y="1064"/>
                  </a:lnTo>
                  <a:lnTo>
                    <a:pt x="1218" y="1059"/>
                  </a:lnTo>
                  <a:lnTo>
                    <a:pt x="1204" y="1055"/>
                  </a:lnTo>
                  <a:lnTo>
                    <a:pt x="1190" y="1051"/>
                  </a:lnTo>
                  <a:lnTo>
                    <a:pt x="1178" y="1050"/>
                  </a:lnTo>
                  <a:lnTo>
                    <a:pt x="1171" y="1050"/>
                  </a:lnTo>
                  <a:lnTo>
                    <a:pt x="1164" y="1050"/>
                  </a:lnTo>
                  <a:lnTo>
                    <a:pt x="1158" y="1048"/>
                  </a:lnTo>
                  <a:lnTo>
                    <a:pt x="1154" y="1045"/>
                  </a:lnTo>
                  <a:lnTo>
                    <a:pt x="1148" y="1044"/>
                  </a:lnTo>
                  <a:lnTo>
                    <a:pt x="1142" y="1043"/>
                  </a:lnTo>
                  <a:lnTo>
                    <a:pt x="1136" y="1044"/>
                  </a:lnTo>
                  <a:lnTo>
                    <a:pt x="1128" y="1046"/>
                  </a:lnTo>
                  <a:lnTo>
                    <a:pt x="1122" y="1037"/>
                  </a:lnTo>
                  <a:lnTo>
                    <a:pt x="1120" y="1027"/>
                  </a:lnTo>
                  <a:lnTo>
                    <a:pt x="1117" y="1018"/>
                  </a:lnTo>
                  <a:lnTo>
                    <a:pt x="1113" y="1009"/>
                  </a:lnTo>
                  <a:lnTo>
                    <a:pt x="1110" y="981"/>
                  </a:lnTo>
                  <a:lnTo>
                    <a:pt x="1110" y="954"/>
                  </a:lnTo>
                  <a:lnTo>
                    <a:pt x="1112" y="927"/>
                  </a:lnTo>
                  <a:lnTo>
                    <a:pt x="1117" y="901"/>
                  </a:lnTo>
                  <a:lnTo>
                    <a:pt x="1134" y="902"/>
                  </a:lnTo>
                  <a:lnTo>
                    <a:pt x="1150" y="903"/>
                  </a:lnTo>
                  <a:lnTo>
                    <a:pt x="1166" y="906"/>
                  </a:lnTo>
                  <a:lnTo>
                    <a:pt x="1182" y="908"/>
                  </a:lnTo>
                  <a:lnTo>
                    <a:pt x="1198" y="910"/>
                  </a:lnTo>
                  <a:lnTo>
                    <a:pt x="1213" y="914"/>
                  </a:lnTo>
                  <a:lnTo>
                    <a:pt x="1229" y="918"/>
                  </a:lnTo>
                  <a:lnTo>
                    <a:pt x="1244" y="921"/>
                  </a:lnTo>
                  <a:lnTo>
                    <a:pt x="1260" y="925"/>
                  </a:lnTo>
                  <a:lnTo>
                    <a:pt x="1275" y="929"/>
                  </a:lnTo>
                  <a:lnTo>
                    <a:pt x="1290" y="933"/>
                  </a:lnTo>
                  <a:lnTo>
                    <a:pt x="1305" y="938"/>
                  </a:lnTo>
                  <a:lnTo>
                    <a:pt x="1320" y="942"/>
                  </a:lnTo>
                  <a:lnTo>
                    <a:pt x="1335" y="947"/>
                  </a:lnTo>
                  <a:lnTo>
                    <a:pt x="1349" y="952"/>
                  </a:lnTo>
                  <a:lnTo>
                    <a:pt x="1364" y="957"/>
                  </a:lnTo>
                  <a:lnTo>
                    <a:pt x="1372" y="961"/>
                  </a:lnTo>
                  <a:lnTo>
                    <a:pt x="1379" y="968"/>
                  </a:lnTo>
                  <a:lnTo>
                    <a:pt x="1386" y="974"/>
                  </a:lnTo>
                  <a:lnTo>
                    <a:pt x="1396" y="975"/>
                  </a:lnTo>
                  <a:lnTo>
                    <a:pt x="1410" y="987"/>
                  </a:lnTo>
                  <a:lnTo>
                    <a:pt x="1419" y="1000"/>
                  </a:lnTo>
                  <a:lnTo>
                    <a:pt x="1424" y="1017"/>
                  </a:lnTo>
                  <a:lnTo>
                    <a:pt x="1423" y="1033"/>
                  </a:lnTo>
                  <a:lnTo>
                    <a:pt x="1420" y="1033"/>
                  </a:lnTo>
                  <a:lnTo>
                    <a:pt x="1416" y="1046"/>
                  </a:lnTo>
                  <a:lnTo>
                    <a:pt x="1409" y="1057"/>
                  </a:lnTo>
                  <a:lnTo>
                    <a:pt x="1400" y="1068"/>
                  </a:lnTo>
                  <a:lnTo>
                    <a:pt x="1392" y="1078"/>
                  </a:lnTo>
                  <a:lnTo>
                    <a:pt x="1380" y="1087"/>
                  </a:lnTo>
                  <a:lnTo>
                    <a:pt x="1368" y="1095"/>
                  </a:lnTo>
                  <a:lnTo>
                    <a:pt x="1353" y="1102"/>
                  </a:lnTo>
                  <a:lnTo>
                    <a:pt x="1339" y="1108"/>
                  </a:lnTo>
                  <a:lnTo>
                    <a:pt x="1324" y="1114"/>
                  </a:lnTo>
                  <a:lnTo>
                    <a:pt x="1309" y="1119"/>
                  </a:lnTo>
                  <a:lnTo>
                    <a:pt x="1295" y="1122"/>
                  </a:lnTo>
                  <a:lnTo>
                    <a:pt x="1281" y="1124"/>
                  </a:lnTo>
                  <a:lnTo>
                    <a:pt x="1269" y="1129"/>
                  </a:lnTo>
                  <a:lnTo>
                    <a:pt x="1257" y="1133"/>
                  </a:lnTo>
                  <a:lnTo>
                    <a:pt x="1244" y="1136"/>
                  </a:lnTo>
                  <a:lnTo>
                    <a:pt x="1233" y="1139"/>
                  </a:lnTo>
                  <a:lnTo>
                    <a:pt x="1220" y="1141"/>
                  </a:lnTo>
                  <a:lnTo>
                    <a:pt x="1209" y="1143"/>
                  </a:lnTo>
                  <a:lnTo>
                    <a:pt x="1197" y="1147"/>
                  </a:lnTo>
                  <a:lnTo>
                    <a:pt x="1188" y="1149"/>
                  </a:lnTo>
                  <a:lnTo>
                    <a:pt x="1144" y="1156"/>
                  </a:lnTo>
                  <a:lnTo>
                    <a:pt x="1098" y="1162"/>
                  </a:lnTo>
                  <a:lnTo>
                    <a:pt x="1053" y="1167"/>
                  </a:lnTo>
                  <a:lnTo>
                    <a:pt x="1009" y="1171"/>
                  </a:lnTo>
                  <a:lnTo>
                    <a:pt x="964" y="1174"/>
                  </a:lnTo>
                  <a:lnTo>
                    <a:pt x="918" y="1175"/>
                  </a:lnTo>
                  <a:lnTo>
                    <a:pt x="874" y="1176"/>
                  </a:lnTo>
                  <a:lnTo>
                    <a:pt x="829" y="1175"/>
                  </a:lnTo>
                  <a:lnTo>
                    <a:pt x="785" y="1173"/>
                  </a:lnTo>
                  <a:lnTo>
                    <a:pt x="739" y="1171"/>
                  </a:lnTo>
                  <a:lnTo>
                    <a:pt x="694" y="1166"/>
                  </a:lnTo>
                  <a:lnTo>
                    <a:pt x="649" y="1159"/>
                  </a:lnTo>
                  <a:lnTo>
                    <a:pt x="603" y="1152"/>
                  </a:lnTo>
                  <a:lnTo>
                    <a:pt x="556" y="1142"/>
                  </a:lnTo>
                  <a:lnTo>
                    <a:pt x="510" y="1132"/>
                  </a:lnTo>
                  <a:lnTo>
                    <a:pt x="463" y="1120"/>
                  </a:lnTo>
                  <a:lnTo>
                    <a:pt x="449" y="1110"/>
                  </a:lnTo>
                  <a:lnTo>
                    <a:pt x="433" y="1102"/>
                  </a:lnTo>
                  <a:lnTo>
                    <a:pt x="415" y="1094"/>
                  </a:lnTo>
                  <a:lnTo>
                    <a:pt x="398" y="1085"/>
                  </a:lnTo>
                  <a:lnTo>
                    <a:pt x="383" y="1075"/>
                  </a:lnTo>
                  <a:lnTo>
                    <a:pt x="372" y="1063"/>
                  </a:lnTo>
                  <a:lnTo>
                    <a:pt x="363" y="1048"/>
                  </a:lnTo>
                  <a:lnTo>
                    <a:pt x="359" y="1029"/>
                  </a:lnTo>
                  <a:lnTo>
                    <a:pt x="370" y="1016"/>
                  </a:lnTo>
                  <a:lnTo>
                    <a:pt x="380" y="1004"/>
                  </a:lnTo>
                  <a:lnTo>
                    <a:pt x="390" y="993"/>
                  </a:lnTo>
                  <a:lnTo>
                    <a:pt x="402" y="984"/>
                  </a:lnTo>
                  <a:lnTo>
                    <a:pt x="414" y="975"/>
                  </a:lnTo>
                  <a:lnTo>
                    <a:pt x="426" y="968"/>
                  </a:lnTo>
                  <a:lnTo>
                    <a:pt x="439" y="961"/>
                  </a:lnTo>
                  <a:lnTo>
                    <a:pt x="452" y="955"/>
                  </a:lnTo>
                  <a:lnTo>
                    <a:pt x="466" y="949"/>
                  </a:lnTo>
                  <a:lnTo>
                    <a:pt x="479" y="945"/>
                  </a:lnTo>
                  <a:lnTo>
                    <a:pt x="493" y="940"/>
                  </a:lnTo>
                  <a:lnTo>
                    <a:pt x="508" y="936"/>
                  </a:lnTo>
                  <a:lnTo>
                    <a:pt x="522" y="933"/>
                  </a:lnTo>
                  <a:lnTo>
                    <a:pt x="537" y="929"/>
                  </a:lnTo>
                  <a:lnTo>
                    <a:pt x="551" y="926"/>
                  </a:lnTo>
                  <a:lnTo>
                    <a:pt x="566" y="922"/>
                  </a:lnTo>
                  <a:lnTo>
                    <a:pt x="566" y="912"/>
                  </a:lnTo>
                  <a:lnTo>
                    <a:pt x="554" y="915"/>
                  </a:lnTo>
                  <a:lnTo>
                    <a:pt x="541" y="919"/>
                  </a:lnTo>
                  <a:lnTo>
                    <a:pt x="529" y="922"/>
                  </a:lnTo>
                  <a:lnTo>
                    <a:pt x="516" y="925"/>
                  </a:lnTo>
                  <a:lnTo>
                    <a:pt x="502" y="928"/>
                  </a:lnTo>
                  <a:lnTo>
                    <a:pt x="490" y="932"/>
                  </a:lnTo>
                  <a:lnTo>
                    <a:pt x="477" y="935"/>
                  </a:lnTo>
                  <a:lnTo>
                    <a:pt x="466" y="939"/>
                  </a:lnTo>
                  <a:lnTo>
                    <a:pt x="453" y="942"/>
                  </a:lnTo>
                  <a:lnTo>
                    <a:pt x="441" y="947"/>
                  </a:lnTo>
                  <a:lnTo>
                    <a:pt x="428" y="952"/>
                  </a:lnTo>
                  <a:lnTo>
                    <a:pt x="417" y="958"/>
                  </a:lnTo>
                  <a:lnTo>
                    <a:pt x="405" y="964"/>
                  </a:lnTo>
                  <a:lnTo>
                    <a:pt x="394" y="972"/>
                  </a:lnTo>
                  <a:lnTo>
                    <a:pt x="382" y="979"/>
                  </a:lnTo>
                  <a:lnTo>
                    <a:pt x="371" y="988"/>
                  </a:lnTo>
                  <a:lnTo>
                    <a:pt x="359" y="1007"/>
                  </a:lnTo>
                  <a:lnTo>
                    <a:pt x="353" y="1026"/>
                  </a:lnTo>
                  <a:lnTo>
                    <a:pt x="349" y="1049"/>
                  </a:lnTo>
                  <a:lnTo>
                    <a:pt x="350" y="1072"/>
                  </a:lnTo>
                  <a:lnTo>
                    <a:pt x="354" y="1141"/>
                  </a:lnTo>
                  <a:lnTo>
                    <a:pt x="356" y="1204"/>
                  </a:lnTo>
                  <a:lnTo>
                    <a:pt x="357" y="1269"/>
                  </a:lnTo>
                  <a:lnTo>
                    <a:pt x="357" y="1338"/>
                  </a:lnTo>
                  <a:lnTo>
                    <a:pt x="357" y="1356"/>
                  </a:lnTo>
                  <a:lnTo>
                    <a:pt x="356" y="1370"/>
                  </a:lnTo>
                  <a:lnTo>
                    <a:pt x="355" y="1386"/>
                  </a:lnTo>
                  <a:lnTo>
                    <a:pt x="357" y="1400"/>
                  </a:lnTo>
                  <a:lnTo>
                    <a:pt x="357" y="1492"/>
                  </a:lnTo>
                  <a:lnTo>
                    <a:pt x="356" y="1587"/>
                  </a:lnTo>
                  <a:lnTo>
                    <a:pt x="357" y="1681"/>
                  </a:lnTo>
                  <a:lnTo>
                    <a:pt x="362" y="1771"/>
                  </a:lnTo>
                  <a:lnTo>
                    <a:pt x="361" y="1785"/>
                  </a:lnTo>
                  <a:lnTo>
                    <a:pt x="364" y="1800"/>
                  </a:lnTo>
                  <a:lnTo>
                    <a:pt x="366" y="1814"/>
                  </a:lnTo>
                  <a:lnTo>
                    <a:pt x="359" y="1828"/>
                  </a:lnTo>
                  <a:lnTo>
                    <a:pt x="351" y="1829"/>
                  </a:lnTo>
                  <a:lnTo>
                    <a:pt x="343" y="1830"/>
                  </a:lnTo>
                  <a:lnTo>
                    <a:pt x="335" y="1830"/>
                  </a:lnTo>
                  <a:lnTo>
                    <a:pt x="329" y="1832"/>
                  </a:lnTo>
                  <a:lnTo>
                    <a:pt x="321" y="1833"/>
                  </a:lnTo>
                  <a:lnTo>
                    <a:pt x="314" y="1834"/>
                  </a:lnTo>
                  <a:lnTo>
                    <a:pt x="307" y="1836"/>
                  </a:lnTo>
                  <a:lnTo>
                    <a:pt x="299" y="1840"/>
                  </a:lnTo>
                  <a:lnTo>
                    <a:pt x="291" y="1840"/>
                  </a:lnTo>
                  <a:lnTo>
                    <a:pt x="282" y="1841"/>
                  </a:lnTo>
                  <a:lnTo>
                    <a:pt x="273" y="1843"/>
                  </a:lnTo>
                  <a:lnTo>
                    <a:pt x="263" y="1845"/>
                  </a:lnTo>
                  <a:lnTo>
                    <a:pt x="254" y="1847"/>
                  </a:lnTo>
                  <a:lnTo>
                    <a:pt x="245" y="1848"/>
                  </a:lnTo>
                  <a:lnTo>
                    <a:pt x="237" y="1848"/>
                  </a:lnTo>
                  <a:lnTo>
                    <a:pt x="230" y="1847"/>
                  </a:lnTo>
                  <a:lnTo>
                    <a:pt x="214" y="1855"/>
                  </a:lnTo>
                  <a:lnTo>
                    <a:pt x="198" y="1862"/>
                  </a:lnTo>
                  <a:lnTo>
                    <a:pt x="182" y="1868"/>
                  </a:lnTo>
                  <a:lnTo>
                    <a:pt x="165" y="1873"/>
                  </a:lnTo>
                  <a:lnTo>
                    <a:pt x="148" y="1879"/>
                  </a:lnTo>
                  <a:lnTo>
                    <a:pt x="132" y="1885"/>
                  </a:lnTo>
                  <a:lnTo>
                    <a:pt x="116" y="1892"/>
                  </a:lnTo>
                  <a:lnTo>
                    <a:pt x="100" y="1900"/>
                  </a:lnTo>
                  <a:lnTo>
                    <a:pt x="84" y="1915"/>
                  </a:lnTo>
                  <a:lnTo>
                    <a:pt x="67" y="1928"/>
                  </a:lnTo>
                  <a:lnTo>
                    <a:pt x="47" y="1941"/>
                  </a:lnTo>
                  <a:lnTo>
                    <a:pt x="30" y="1956"/>
                  </a:lnTo>
                  <a:lnTo>
                    <a:pt x="15" y="1971"/>
                  </a:lnTo>
                  <a:lnTo>
                    <a:pt x="5" y="1990"/>
                  </a:lnTo>
                  <a:lnTo>
                    <a:pt x="0" y="2011"/>
                  </a:lnTo>
                  <a:lnTo>
                    <a:pt x="5" y="2038"/>
                  </a:lnTo>
                  <a:lnTo>
                    <a:pt x="21" y="2056"/>
                  </a:lnTo>
                  <a:lnTo>
                    <a:pt x="37" y="2073"/>
                  </a:lnTo>
                  <a:lnTo>
                    <a:pt x="54" y="2088"/>
                  </a:lnTo>
                  <a:lnTo>
                    <a:pt x="71" y="2102"/>
                  </a:lnTo>
                  <a:lnTo>
                    <a:pt x="90" y="2115"/>
                  </a:lnTo>
                  <a:lnTo>
                    <a:pt x="109" y="2126"/>
                  </a:lnTo>
                  <a:lnTo>
                    <a:pt x="128" y="2137"/>
                  </a:lnTo>
                  <a:lnTo>
                    <a:pt x="148" y="2147"/>
                  </a:lnTo>
                  <a:lnTo>
                    <a:pt x="155" y="2147"/>
                  </a:lnTo>
                  <a:lnTo>
                    <a:pt x="160" y="2148"/>
                  </a:lnTo>
                  <a:lnTo>
                    <a:pt x="165" y="2152"/>
                  </a:lnTo>
                  <a:lnTo>
                    <a:pt x="170" y="2155"/>
                  </a:lnTo>
                  <a:lnTo>
                    <a:pt x="173" y="2159"/>
                  </a:lnTo>
                  <a:lnTo>
                    <a:pt x="178" y="2161"/>
                  </a:lnTo>
                  <a:lnTo>
                    <a:pt x="182" y="2163"/>
                  </a:lnTo>
                  <a:lnTo>
                    <a:pt x="187" y="2160"/>
                  </a:lnTo>
                  <a:lnTo>
                    <a:pt x="199" y="2164"/>
                  </a:lnTo>
                  <a:lnTo>
                    <a:pt x="213" y="2167"/>
                  </a:lnTo>
                  <a:lnTo>
                    <a:pt x="227" y="2171"/>
                  </a:lnTo>
                  <a:lnTo>
                    <a:pt x="241" y="2174"/>
                  </a:lnTo>
                  <a:lnTo>
                    <a:pt x="253" y="2178"/>
                  </a:lnTo>
                  <a:lnTo>
                    <a:pt x="266" y="2183"/>
                  </a:lnTo>
                  <a:lnTo>
                    <a:pt x="278" y="2189"/>
                  </a:lnTo>
                  <a:lnTo>
                    <a:pt x="290" y="2194"/>
                  </a:lnTo>
                  <a:lnTo>
                    <a:pt x="307" y="2194"/>
                  </a:lnTo>
                  <a:lnTo>
                    <a:pt x="322" y="2198"/>
                  </a:lnTo>
                  <a:lnTo>
                    <a:pt x="338" y="2205"/>
                  </a:lnTo>
                  <a:lnTo>
                    <a:pt x="353" y="2213"/>
                  </a:lnTo>
                  <a:lnTo>
                    <a:pt x="369" y="2222"/>
                  </a:lnTo>
                  <a:lnTo>
                    <a:pt x="385" y="2230"/>
                  </a:lnTo>
                  <a:lnTo>
                    <a:pt x="401" y="2235"/>
                  </a:lnTo>
                  <a:lnTo>
                    <a:pt x="419" y="2237"/>
                  </a:lnTo>
                  <a:lnTo>
                    <a:pt x="429" y="2245"/>
                  </a:lnTo>
                  <a:lnTo>
                    <a:pt x="439" y="2249"/>
                  </a:lnTo>
                  <a:lnTo>
                    <a:pt x="450" y="2250"/>
                  </a:lnTo>
                  <a:lnTo>
                    <a:pt x="461" y="2250"/>
                  </a:lnTo>
                  <a:lnTo>
                    <a:pt x="473" y="2250"/>
                  </a:lnTo>
                  <a:lnTo>
                    <a:pt x="483" y="2252"/>
                  </a:lnTo>
                  <a:lnTo>
                    <a:pt x="493" y="2256"/>
                  </a:lnTo>
                  <a:lnTo>
                    <a:pt x="502" y="2263"/>
                  </a:lnTo>
                  <a:lnTo>
                    <a:pt x="509" y="2265"/>
                  </a:lnTo>
                  <a:lnTo>
                    <a:pt x="518" y="2268"/>
                  </a:lnTo>
                  <a:lnTo>
                    <a:pt x="526" y="2271"/>
                  </a:lnTo>
                  <a:lnTo>
                    <a:pt x="532" y="2274"/>
                  </a:lnTo>
                  <a:lnTo>
                    <a:pt x="543" y="2274"/>
                  </a:lnTo>
                  <a:lnTo>
                    <a:pt x="556" y="2275"/>
                  </a:lnTo>
                  <a:lnTo>
                    <a:pt x="570" y="2277"/>
                  </a:lnTo>
                  <a:lnTo>
                    <a:pt x="585" y="2280"/>
                  </a:lnTo>
                  <a:lnTo>
                    <a:pt x="598" y="2282"/>
                  </a:lnTo>
                  <a:lnTo>
                    <a:pt x="612" y="2286"/>
                  </a:lnTo>
                  <a:lnTo>
                    <a:pt x="626" y="2290"/>
                  </a:lnTo>
                  <a:lnTo>
                    <a:pt x="639" y="2294"/>
                  </a:lnTo>
                  <a:lnTo>
                    <a:pt x="644" y="2290"/>
                  </a:lnTo>
                  <a:lnTo>
                    <a:pt x="650" y="2289"/>
                  </a:lnTo>
                  <a:lnTo>
                    <a:pt x="655" y="2290"/>
                  </a:lnTo>
                  <a:lnTo>
                    <a:pt x="661" y="2293"/>
                  </a:lnTo>
                  <a:lnTo>
                    <a:pt x="668" y="2295"/>
                  </a:lnTo>
                  <a:lnTo>
                    <a:pt x="674" y="2297"/>
                  </a:lnTo>
                  <a:lnTo>
                    <a:pt x="678" y="2296"/>
                  </a:lnTo>
                  <a:lnTo>
                    <a:pt x="683" y="2294"/>
                  </a:lnTo>
                  <a:lnTo>
                    <a:pt x="683" y="2296"/>
                  </a:lnTo>
                  <a:lnTo>
                    <a:pt x="687" y="2291"/>
                  </a:lnTo>
                  <a:lnTo>
                    <a:pt x="700" y="2291"/>
                  </a:lnTo>
                  <a:lnTo>
                    <a:pt x="714" y="2293"/>
                  </a:lnTo>
                  <a:lnTo>
                    <a:pt x="726" y="2295"/>
                  </a:lnTo>
                  <a:lnTo>
                    <a:pt x="740" y="2296"/>
                  </a:lnTo>
                  <a:lnTo>
                    <a:pt x="754" y="2299"/>
                  </a:lnTo>
                  <a:lnTo>
                    <a:pt x="768" y="2300"/>
                  </a:lnTo>
                  <a:lnTo>
                    <a:pt x="780" y="2300"/>
                  </a:lnTo>
                  <a:lnTo>
                    <a:pt x="794" y="2299"/>
                  </a:lnTo>
                  <a:lnTo>
                    <a:pt x="801" y="2301"/>
                  </a:lnTo>
                  <a:lnTo>
                    <a:pt x="806" y="2302"/>
                  </a:lnTo>
                  <a:lnTo>
                    <a:pt x="813" y="2302"/>
                  </a:lnTo>
                  <a:lnTo>
                    <a:pt x="819" y="2299"/>
                  </a:lnTo>
                  <a:lnTo>
                    <a:pt x="835" y="2301"/>
                  </a:lnTo>
                  <a:lnTo>
                    <a:pt x="851" y="2302"/>
                  </a:lnTo>
                  <a:lnTo>
                    <a:pt x="867" y="2301"/>
                  </a:lnTo>
                  <a:lnTo>
                    <a:pt x="884" y="2300"/>
                  </a:lnTo>
                  <a:lnTo>
                    <a:pt x="901" y="2299"/>
                  </a:lnTo>
                  <a:lnTo>
                    <a:pt x="917" y="2299"/>
                  </a:lnTo>
                  <a:lnTo>
                    <a:pt x="933" y="2299"/>
                  </a:lnTo>
                  <a:lnTo>
                    <a:pt x="949" y="2301"/>
                  </a:lnTo>
                  <a:lnTo>
                    <a:pt x="966" y="2302"/>
                  </a:lnTo>
                  <a:lnTo>
                    <a:pt x="984" y="2302"/>
                  </a:lnTo>
                  <a:lnTo>
                    <a:pt x="1001" y="2301"/>
                  </a:lnTo>
                  <a:lnTo>
                    <a:pt x="1019" y="2300"/>
                  </a:lnTo>
                  <a:lnTo>
                    <a:pt x="1037" y="2299"/>
                  </a:lnTo>
                  <a:lnTo>
                    <a:pt x="1054" y="2299"/>
                  </a:lnTo>
                  <a:lnTo>
                    <a:pt x="1072" y="2300"/>
                  </a:lnTo>
                  <a:lnTo>
                    <a:pt x="1089" y="2303"/>
                  </a:lnTo>
                  <a:lnTo>
                    <a:pt x="1089" y="2299"/>
                  </a:lnTo>
                  <a:lnTo>
                    <a:pt x="1099" y="2299"/>
                  </a:lnTo>
                  <a:lnTo>
                    <a:pt x="1109" y="2299"/>
                  </a:lnTo>
                  <a:lnTo>
                    <a:pt x="1120" y="2299"/>
                  </a:lnTo>
                  <a:lnTo>
                    <a:pt x="1131" y="2299"/>
                  </a:lnTo>
                  <a:lnTo>
                    <a:pt x="1141" y="2299"/>
                  </a:lnTo>
                  <a:lnTo>
                    <a:pt x="1153" y="2299"/>
                  </a:lnTo>
                  <a:lnTo>
                    <a:pt x="1164" y="2300"/>
                  </a:lnTo>
                  <a:lnTo>
                    <a:pt x="1176" y="2301"/>
                  </a:lnTo>
                  <a:lnTo>
                    <a:pt x="1198" y="2297"/>
                  </a:lnTo>
                  <a:lnTo>
                    <a:pt x="1221" y="2295"/>
                  </a:lnTo>
                  <a:lnTo>
                    <a:pt x="1244" y="2293"/>
                  </a:lnTo>
                  <a:lnTo>
                    <a:pt x="1267" y="2290"/>
                  </a:lnTo>
                  <a:lnTo>
                    <a:pt x="1290" y="2289"/>
                  </a:lnTo>
                  <a:lnTo>
                    <a:pt x="1313" y="2288"/>
                  </a:lnTo>
                  <a:lnTo>
                    <a:pt x="1335" y="2287"/>
                  </a:lnTo>
                  <a:lnTo>
                    <a:pt x="1357" y="2286"/>
                  </a:lnTo>
                  <a:lnTo>
                    <a:pt x="1380" y="2286"/>
                  </a:lnTo>
                  <a:lnTo>
                    <a:pt x="1403" y="2284"/>
                  </a:lnTo>
                  <a:lnTo>
                    <a:pt x="1425" y="2283"/>
                  </a:lnTo>
                  <a:lnTo>
                    <a:pt x="1448" y="2282"/>
                  </a:lnTo>
                  <a:lnTo>
                    <a:pt x="1471" y="2281"/>
                  </a:lnTo>
                  <a:lnTo>
                    <a:pt x="1493" y="2278"/>
                  </a:lnTo>
                  <a:lnTo>
                    <a:pt x="1517" y="2276"/>
                  </a:lnTo>
                  <a:lnTo>
                    <a:pt x="1540" y="2274"/>
                  </a:lnTo>
                  <a:lnTo>
                    <a:pt x="1544" y="2269"/>
                  </a:lnTo>
                  <a:lnTo>
                    <a:pt x="1538" y="2264"/>
                  </a:lnTo>
                  <a:lnTo>
                    <a:pt x="1531" y="2264"/>
                  </a:lnTo>
                  <a:lnTo>
                    <a:pt x="1524" y="2267"/>
                  </a:lnTo>
                  <a:lnTo>
                    <a:pt x="1516" y="2267"/>
                  </a:lnTo>
                  <a:lnTo>
                    <a:pt x="1512" y="2265"/>
                  </a:lnTo>
                  <a:lnTo>
                    <a:pt x="1507" y="2267"/>
                  </a:lnTo>
                  <a:lnTo>
                    <a:pt x="1501" y="2267"/>
                  </a:lnTo>
                  <a:lnTo>
                    <a:pt x="1497" y="2268"/>
                  </a:lnTo>
                  <a:lnTo>
                    <a:pt x="1491" y="2269"/>
                  </a:lnTo>
                  <a:lnTo>
                    <a:pt x="1488" y="2269"/>
                  </a:lnTo>
                  <a:lnTo>
                    <a:pt x="1483" y="2267"/>
                  </a:lnTo>
                  <a:lnTo>
                    <a:pt x="1481" y="2262"/>
                  </a:lnTo>
                  <a:lnTo>
                    <a:pt x="1466" y="2263"/>
                  </a:lnTo>
                  <a:lnTo>
                    <a:pt x="1452" y="2265"/>
                  </a:lnTo>
                  <a:lnTo>
                    <a:pt x="1437" y="2267"/>
                  </a:lnTo>
                  <a:lnTo>
                    <a:pt x="1423" y="2269"/>
                  </a:lnTo>
                  <a:lnTo>
                    <a:pt x="1407" y="2271"/>
                  </a:lnTo>
                  <a:lnTo>
                    <a:pt x="1392" y="2273"/>
                  </a:lnTo>
                  <a:lnTo>
                    <a:pt x="1376" y="2274"/>
                  </a:lnTo>
                  <a:lnTo>
                    <a:pt x="1361" y="2274"/>
                  </a:lnTo>
                  <a:lnTo>
                    <a:pt x="1349" y="2275"/>
                  </a:lnTo>
                  <a:lnTo>
                    <a:pt x="1338" y="2276"/>
                  </a:lnTo>
                  <a:lnTo>
                    <a:pt x="1327" y="2277"/>
                  </a:lnTo>
                  <a:lnTo>
                    <a:pt x="1316" y="2278"/>
                  </a:lnTo>
                  <a:lnTo>
                    <a:pt x="1306" y="2278"/>
                  </a:lnTo>
                  <a:lnTo>
                    <a:pt x="1295" y="2278"/>
                  </a:lnTo>
                  <a:lnTo>
                    <a:pt x="1284" y="2278"/>
                  </a:lnTo>
                  <a:lnTo>
                    <a:pt x="1274" y="2276"/>
                  </a:lnTo>
                  <a:lnTo>
                    <a:pt x="1289" y="2269"/>
                  </a:lnTo>
                  <a:lnTo>
                    <a:pt x="1306" y="2264"/>
                  </a:lnTo>
                  <a:lnTo>
                    <a:pt x="1323" y="2261"/>
                  </a:lnTo>
                  <a:lnTo>
                    <a:pt x="1340" y="2257"/>
                  </a:lnTo>
                  <a:lnTo>
                    <a:pt x="1357" y="2254"/>
                  </a:lnTo>
                  <a:lnTo>
                    <a:pt x="1376" y="2249"/>
                  </a:lnTo>
                  <a:lnTo>
                    <a:pt x="1393" y="2243"/>
                  </a:lnTo>
                  <a:lnTo>
                    <a:pt x="1409" y="2235"/>
                  </a:lnTo>
                  <a:lnTo>
                    <a:pt x="1411" y="2237"/>
                  </a:lnTo>
                  <a:lnTo>
                    <a:pt x="1410" y="2239"/>
                  </a:lnTo>
                  <a:lnTo>
                    <a:pt x="1408" y="2243"/>
                  </a:lnTo>
                  <a:lnTo>
                    <a:pt x="1409" y="2247"/>
                  </a:lnTo>
                  <a:lnTo>
                    <a:pt x="1417" y="2248"/>
                  </a:lnTo>
                  <a:lnTo>
                    <a:pt x="1425" y="2248"/>
                  </a:lnTo>
                  <a:lnTo>
                    <a:pt x="1433" y="2247"/>
                  </a:lnTo>
                  <a:lnTo>
                    <a:pt x="1441" y="2245"/>
                  </a:lnTo>
                  <a:lnTo>
                    <a:pt x="1449" y="2244"/>
                  </a:lnTo>
                  <a:lnTo>
                    <a:pt x="1458" y="2243"/>
                  </a:lnTo>
                  <a:lnTo>
                    <a:pt x="1466" y="2241"/>
                  </a:lnTo>
                  <a:lnTo>
                    <a:pt x="1475" y="2238"/>
                  </a:lnTo>
                  <a:lnTo>
                    <a:pt x="1485" y="2236"/>
                  </a:lnTo>
                  <a:lnTo>
                    <a:pt x="1495" y="2235"/>
                  </a:lnTo>
                  <a:lnTo>
                    <a:pt x="1505" y="2234"/>
                  </a:lnTo>
                  <a:lnTo>
                    <a:pt x="1515" y="2234"/>
                  </a:lnTo>
                  <a:lnTo>
                    <a:pt x="1524" y="2234"/>
                  </a:lnTo>
                  <a:lnTo>
                    <a:pt x="1535" y="2234"/>
                  </a:lnTo>
                  <a:lnTo>
                    <a:pt x="1544" y="2232"/>
                  </a:lnTo>
                  <a:lnTo>
                    <a:pt x="1554" y="2229"/>
                  </a:lnTo>
                  <a:lnTo>
                    <a:pt x="1568" y="2228"/>
                  </a:lnTo>
                  <a:lnTo>
                    <a:pt x="1583" y="2225"/>
                  </a:lnTo>
                  <a:lnTo>
                    <a:pt x="1597" y="2224"/>
                  </a:lnTo>
                  <a:lnTo>
                    <a:pt x="1613" y="2222"/>
                  </a:lnTo>
                  <a:lnTo>
                    <a:pt x="1629" y="2219"/>
                  </a:lnTo>
                  <a:lnTo>
                    <a:pt x="1645" y="2217"/>
                  </a:lnTo>
                  <a:lnTo>
                    <a:pt x="1660" y="2215"/>
                  </a:lnTo>
                  <a:lnTo>
                    <a:pt x="1676" y="2212"/>
                  </a:lnTo>
                  <a:lnTo>
                    <a:pt x="1676" y="2199"/>
                  </a:lnTo>
                  <a:lnTo>
                    <a:pt x="1669" y="2202"/>
                  </a:lnTo>
                  <a:lnTo>
                    <a:pt x="1664" y="2204"/>
                  </a:lnTo>
                  <a:lnTo>
                    <a:pt x="1657" y="2205"/>
                  </a:lnTo>
                  <a:lnTo>
                    <a:pt x="1650" y="2205"/>
                  </a:lnTo>
                  <a:lnTo>
                    <a:pt x="1643" y="2204"/>
                  </a:lnTo>
                  <a:lnTo>
                    <a:pt x="1636" y="2204"/>
                  </a:lnTo>
                  <a:lnTo>
                    <a:pt x="1631" y="2204"/>
                  </a:lnTo>
                  <a:lnTo>
                    <a:pt x="1624" y="2204"/>
                  </a:lnTo>
                  <a:lnTo>
                    <a:pt x="1628" y="2197"/>
                  </a:lnTo>
                  <a:lnTo>
                    <a:pt x="1641" y="2194"/>
                  </a:lnTo>
                  <a:lnTo>
                    <a:pt x="1655" y="2191"/>
                  </a:lnTo>
                  <a:lnTo>
                    <a:pt x="1668" y="2189"/>
                  </a:lnTo>
                  <a:lnTo>
                    <a:pt x="1682" y="2186"/>
                  </a:lnTo>
                  <a:lnTo>
                    <a:pt x="1696" y="2185"/>
                  </a:lnTo>
                  <a:lnTo>
                    <a:pt x="1708" y="2184"/>
                  </a:lnTo>
                  <a:lnTo>
                    <a:pt x="1722" y="2184"/>
                  </a:lnTo>
                  <a:lnTo>
                    <a:pt x="1736" y="2185"/>
                  </a:lnTo>
                  <a:lnTo>
                    <a:pt x="1740" y="2180"/>
                  </a:lnTo>
                  <a:lnTo>
                    <a:pt x="1747" y="2178"/>
                  </a:lnTo>
                  <a:lnTo>
                    <a:pt x="1754" y="2177"/>
                  </a:lnTo>
                  <a:lnTo>
                    <a:pt x="1761" y="2176"/>
                  </a:lnTo>
                  <a:lnTo>
                    <a:pt x="1767" y="2176"/>
                  </a:lnTo>
                  <a:lnTo>
                    <a:pt x="1771" y="2173"/>
                  </a:lnTo>
                  <a:lnTo>
                    <a:pt x="1775" y="2170"/>
                  </a:lnTo>
                  <a:lnTo>
                    <a:pt x="1775" y="2164"/>
                  </a:lnTo>
                  <a:lnTo>
                    <a:pt x="1755" y="2165"/>
                  </a:lnTo>
                  <a:lnTo>
                    <a:pt x="1737" y="2167"/>
                  </a:lnTo>
                  <a:lnTo>
                    <a:pt x="1720" y="2168"/>
                  </a:lnTo>
                  <a:lnTo>
                    <a:pt x="1704" y="2170"/>
                  </a:lnTo>
                  <a:lnTo>
                    <a:pt x="1688" y="2172"/>
                  </a:lnTo>
                  <a:lnTo>
                    <a:pt x="1669" y="2174"/>
                  </a:lnTo>
                  <a:lnTo>
                    <a:pt x="1650" y="2177"/>
                  </a:lnTo>
                  <a:lnTo>
                    <a:pt x="1628" y="2180"/>
                  </a:lnTo>
                  <a:lnTo>
                    <a:pt x="1619" y="2181"/>
                  </a:lnTo>
                  <a:lnTo>
                    <a:pt x="1612" y="2186"/>
                  </a:lnTo>
                  <a:lnTo>
                    <a:pt x="1609" y="2194"/>
                  </a:lnTo>
                  <a:lnTo>
                    <a:pt x="1609" y="2204"/>
                  </a:lnTo>
                  <a:lnTo>
                    <a:pt x="1599" y="2204"/>
                  </a:lnTo>
                  <a:lnTo>
                    <a:pt x="1587" y="2205"/>
                  </a:lnTo>
                  <a:lnTo>
                    <a:pt x="1577" y="2207"/>
                  </a:lnTo>
                  <a:lnTo>
                    <a:pt x="1567" y="2209"/>
                  </a:lnTo>
                  <a:lnTo>
                    <a:pt x="1557" y="2211"/>
                  </a:lnTo>
                  <a:lnTo>
                    <a:pt x="1547" y="2212"/>
                  </a:lnTo>
                  <a:lnTo>
                    <a:pt x="1537" y="2213"/>
                  </a:lnTo>
                  <a:lnTo>
                    <a:pt x="1528" y="2213"/>
                  </a:lnTo>
                  <a:lnTo>
                    <a:pt x="1520" y="2215"/>
                  </a:lnTo>
                  <a:lnTo>
                    <a:pt x="1511" y="2216"/>
                  </a:lnTo>
                  <a:lnTo>
                    <a:pt x="1503" y="2217"/>
                  </a:lnTo>
                  <a:lnTo>
                    <a:pt x="1495" y="2219"/>
                  </a:lnTo>
                  <a:lnTo>
                    <a:pt x="1487" y="2221"/>
                  </a:lnTo>
                  <a:lnTo>
                    <a:pt x="1479" y="2222"/>
                  </a:lnTo>
                  <a:lnTo>
                    <a:pt x="1471" y="2222"/>
                  </a:lnTo>
                  <a:lnTo>
                    <a:pt x="1464" y="2219"/>
                  </a:lnTo>
                  <a:lnTo>
                    <a:pt x="1468" y="2218"/>
                  </a:lnTo>
                  <a:lnTo>
                    <a:pt x="1473" y="2216"/>
                  </a:lnTo>
                  <a:lnTo>
                    <a:pt x="1477" y="2213"/>
                  </a:lnTo>
                  <a:lnTo>
                    <a:pt x="1482" y="2211"/>
                  </a:lnTo>
                  <a:lnTo>
                    <a:pt x="1487" y="2210"/>
                  </a:lnTo>
                  <a:lnTo>
                    <a:pt x="1491" y="2209"/>
                  </a:lnTo>
                  <a:lnTo>
                    <a:pt x="1497" y="2209"/>
                  </a:lnTo>
                  <a:lnTo>
                    <a:pt x="1501" y="2210"/>
                  </a:lnTo>
                  <a:lnTo>
                    <a:pt x="1509" y="2205"/>
                  </a:lnTo>
                  <a:lnTo>
                    <a:pt x="1520" y="2203"/>
                  </a:lnTo>
                  <a:lnTo>
                    <a:pt x="1528" y="2200"/>
                  </a:lnTo>
                  <a:lnTo>
                    <a:pt x="1532" y="2192"/>
                  </a:lnTo>
                  <a:lnTo>
                    <a:pt x="1655" y="2155"/>
                  </a:lnTo>
                  <a:lnTo>
                    <a:pt x="1664" y="2151"/>
                  </a:lnTo>
                  <a:lnTo>
                    <a:pt x="1673" y="2146"/>
                  </a:lnTo>
                  <a:lnTo>
                    <a:pt x="1682" y="2141"/>
                  </a:lnTo>
                  <a:lnTo>
                    <a:pt x="1691" y="2138"/>
                  </a:lnTo>
                  <a:lnTo>
                    <a:pt x="1700" y="2134"/>
                  </a:lnTo>
                  <a:lnTo>
                    <a:pt x="1708" y="2131"/>
                  </a:lnTo>
                  <a:lnTo>
                    <a:pt x="1716" y="2127"/>
                  </a:lnTo>
                  <a:lnTo>
                    <a:pt x="1724" y="2125"/>
                  </a:lnTo>
                  <a:lnTo>
                    <a:pt x="1729" y="2119"/>
                  </a:lnTo>
                  <a:lnTo>
                    <a:pt x="1735" y="2115"/>
                  </a:lnTo>
                  <a:lnTo>
                    <a:pt x="1740" y="2112"/>
                  </a:lnTo>
                  <a:lnTo>
                    <a:pt x="1746" y="2108"/>
                  </a:lnTo>
                  <a:lnTo>
                    <a:pt x="1752" y="2106"/>
                  </a:lnTo>
                  <a:lnTo>
                    <a:pt x="1757" y="2102"/>
                  </a:lnTo>
                  <a:lnTo>
                    <a:pt x="1763" y="2098"/>
                  </a:lnTo>
                  <a:lnTo>
                    <a:pt x="1768" y="2090"/>
                  </a:lnTo>
                  <a:lnTo>
                    <a:pt x="1770" y="2093"/>
                  </a:lnTo>
                  <a:lnTo>
                    <a:pt x="1770" y="2088"/>
                  </a:lnTo>
                  <a:lnTo>
                    <a:pt x="1779" y="2086"/>
                  </a:lnTo>
                  <a:lnTo>
                    <a:pt x="1784" y="2079"/>
                  </a:lnTo>
                  <a:lnTo>
                    <a:pt x="1788" y="2072"/>
                  </a:lnTo>
                  <a:lnTo>
                    <a:pt x="1796" y="2070"/>
                  </a:lnTo>
                  <a:lnTo>
                    <a:pt x="1802" y="2061"/>
                  </a:lnTo>
                  <a:lnTo>
                    <a:pt x="1808" y="2050"/>
                  </a:lnTo>
                  <a:lnTo>
                    <a:pt x="1812" y="2038"/>
                  </a:lnTo>
                  <a:lnTo>
                    <a:pt x="1816" y="2025"/>
                  </a:lnTo>
                  <a:lnTo>
                    <a:pt x="1809" y="2018"/>
                  </a:lnTo>
                  <a:lnTo>
                    <a:pt x="1807" y="2008"/>
                  </a:lnTo>
                  <a:lnTo>
                    <a:pt x="1807" y="1997"/>
                  </a:lnTo>
                  <a:lnTo>
                    <a:pt x="1804" y="19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735" name="Freeform 18"/>
            <p:cNvSpPr>
              <a:spLocks/>
            </p:cNvSpPr>
            <p:nvPr/>
          </p:nvSpPr>
          <p:spPr bwMode="auto">
            <a:xfrm>
              <a:off x="2484236" y="4679456"/>
              <a:ext cx="127088" cy="24059"/>
            </a:xfrm>
            <a:custGeom>
              <a:avLst/>
              <a:gdLst>
                <a:gd name="T0" fmla="*/ 1 w 230"/>
                <a:gd name="T1" fmla="*/ 1 h 44"/>
                <a:gd name="T2" fmla="*/ 1 w 230"/>
                <a:gd name="T3" fmla="*/ 1 h 44"/>
                <a:gd name="T4" fmla="*/ 1 w 230"/>
                <a:gd name="T5" fmla="*/ 1 h 44"/>
                <a:gd name="T6" fmla="*/ 1 w 230"/>
                <a:gd name="T7" fmla="*/ 1 h 44"/>
                <a:gd name="T8" fmla="*/ 1 w 230"/>
                <a:gd name="T9" fmla="*/ 1 h 44"/>
                <a:gd name="T10" fmla="*/ 1 w 230"/>
                <a:gd name="T11" fmla="*/ 1 h 44"/>
                <a:gd name="T12" fmla="*/ 1 w 230"/>
                <a:gd name="T13" fmla="*/ 1 h 44"/>
                <a:gd name="T14" fmla="*/ 1 w 230"/>
                <a:gd name="T15" fmla="*/ 1 h 44"/>
                <a:gd name="T16" fmla="*/ 1 w 230"/>
                <a:gd name="T17" fmla="*/ 1 h 44"/>
                <a:gd name="T18" fmla="*/ 1 w 230"/>
                <a:gd name="T19" fmla="*/ 1 h 44"/>
                <a:gd name="T20" fmla="*/ 1 w 230"/>
                <a:gd name="T21" fmla="*/ 1 h 44"/>
                <a:gd name="T22" fmla="*/ 1 w 230"/>
                <a:gd name="T23" fmla="*/ 1 h 44"/>
                <a:gd name="T24" fmla="*/ 1 w 230"/>
                <a:gd name="T25" fmla="*/ 1 h 44"/>
                <a:gd name="T26" fmla="*/ 1 w 230"/>
                <a:gd name="T27" fmla="*/ 1 h 44"/>
                <a:gd name="T28" fmla="*/ 1 w 230"/>
                <a:gd name="T29" fmla="*/ 1 h 44"/>
                <a:gd name="T30" fmla="*/ 1 w 230"/>
                <a:gd name="T31" fmla="*/ 1 h 44"/>
                <a:gd name="T32" fmla="*/ 1 w 230"/>
                <a:gd name="T33" fmla="*/ 1 h 44"/>
                <a:gd name="T34" fmla="*/ 0 w 230"/>
                <a:gd name="T35" fmla="*/ 1 h 44"/>
                <a:gd name="T36" fmla="*/ 1 w 230"/>
                <a:gd name="T37" fmla="*/ 1 h 44"/>
                <a:gd name="T38" fmla="*/ 1 w 230"/>
                <a:gd name="T39" fmla="*/ 1 h 44"/>
                <a:gd name="T40" fmla="*/ 1 w 230"/>
                <a:gd name="T41" fmla="*/ 1 h 44"/>
                <a:gd name="T42" fmla="*/ 1 w 230"/>
                <a:gd name="T43" fmla="*/ 1 h 44"/>
                <a:gd name="T44" fmla="*/ 1 w 230"/>
                <a:gd name="T45" fmla="*/ 1 h 44"/>
                <a:gd name="T46" fmla="*/ 1 w 230"/>
                <a:gd name="T47" fmla="*/ 1 h 44"/>
                <a:gd name="T48" fmla="*/ 1 w 230"/>
                <a:gd name="T49" fmla="*/ 1 h 44"/>
                <a:gd name="T50" fmla="*/ 1 w 230"/>
                <a:gd name="T51" fmla="*/ 1 h 44"/>
                <a:gd name="T52" fmla="*/ 1 w 230"/>
                <a:gd name="T53" fmla="*/ 1 h 44"/>
                <a:gd name="T54" fmla="*/ 1 w 230"/>
                <a:gd name="T55" fmla="*/ 1 h 44"/>
                <a:gd name="T56" fmla="*/ 1 w 230"/>
                <a:gd name="T57" fmla="*/ 1 h 44"/>
                <a:gd name="T58" fmla="*/ 1 w 230"/>
                <a:gd name="T59" fmla="*/ 1 h 44"/>
                <a:gd name="T60" fmla="*/ 1 w 230"/>
                <a:gd name="T61" fmla="*/ 1 h 44"/>
                <a:gd name="T62" fmla="*/ 1 w 230"/>
                <a:gd name="T63" fmla="*/ 1 h 44"/>
                <a:gd name="T64" fmla="*/ 1 w 230"/>
                <a:gd name="T65" fmla="*/ 1 h 44"/>
                <a:gd name="T66" fmla="*/ 1 w 230"/>
                <a:gd name="T67" fmla="*/ 1 h 44"/>
                <a:gd name="T68" fmla="*/ 1 w 230"/>
                <a:gd name="T69" fmla="*/ 1 h 44"/>
                <a:gd name="T70" fmla="*/ 1 w 230"/>
                <a:gd name="T71" fmla="*/ 1 h 44"/>
                <a:gd name="T72" fmla="*/ 1 w 230"/>
                <a:gd name="T73" fmla="*/ 0 h 44"/>
                <a:gd name="T74" fmla="*/ 1 w 230"/>
                <a:gd name="T75" fmla="*/ 1 h 44"/>
                <a:gd name="T76" fmla="*/ 1 w 230"/>
                <a:gd name="T77" fmla="*/ 1 h 44"/>
                <a:gd name="T78" fmla="*/ 1 w 230"/>
                <a:gd name="T79" fmla="*/ 1 h 44"/>
                <a:gd name="T80" fmla="*/ 1 w 230"/>
                <a:gd name="T81" fmla="*/ 1 h 4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30"/>
                <a:gd name="T124" fmla="*/ 0 h 44"/>
                <a:gd name="T125" fmla="*/ 230 w 230"/>
                <a:gd name="T126" fmla="*/ 44 h 4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30" h="44">
                  <a:moveTo>
                    <a:pt x="230" y="6"/>
                  </a:moveTo>
                  <a:lnTo>
                    <a:pt x="217" y="7"/>
                  </a:lnTo>
                  <a:lnTo>
                    <a:pt x="202" y="10"/>
                  </a:lnTo>
                  <a:lnTo>
                    <a:pt x="187" y="11"/>
                  </a:lnTo>
                  <a:lnTo>
                    <a:pt x="173" y="13"/>
                  </a:lnTo>
                  <a:lnTo>
                    <a:pt x="158" y="15"/>
                  </a:lnTo>
                  <a:lnTo>
                    <a:pt x="143" y="18"/>
                  </a:lnTo>
                  <a:lnTo>
                    <a:pt x="130" y="19"/>
                  </a:lnTo>
                  <a:lnTo>
                    <a:pt x="115" y="21"/>
                  </a:lnTo>
                  <a:lnTo>
                    <a:pt x="100" y="24"/>
                  </a:lnTo>
                  <a:lnTo>
                    <a:pt x="86" y="27"/>
                  </a:lnTo>
                  <a:lnTo>
                    <a:pt x="71" y="30"/>
                  </a:lnTo>
                  <a:lnTo>
                    <a:pt x="58" y="32"/>
                  </a:lnTo>
                  <a:lnTo>
                    <a:pt x="44" y="34"/>
                  </a:lnTo>
                  <a:lnTo>
                    <a:pt x="30" y="38"/>
                  </a:lnTo>
                  <a:lnTo>
                    <a:pt x="16" y="40"/>
                  </a:lnTo>
                  <a:lnTo>
                    <a:pt x="3" y="44"/>
                  </a:lnTo>
                  <a:lnTo>
                    <a:pt x="0" y="36"/>
                  </a:lnTo>
                  <a:lnTo>
                    <a:pt x="2" y="28"/>
                  </a:lnTo>
                  <a:lnTo>
                    <a:pt x="6" y="25"/>
                  </a:lnTo>
                  <a:lnTo>
                    <a:pt x="12" y="23"/>
                  </a:lnTo>
                  <a:lnTo>
                    <a:pt x="19" y="21"/>
                  </a:lnTo>
                  <a:lnTo>
                    <a:pt x="27" y="20"/>
                  </a:lnTo>
                  <a:lnTo>
                    <a:pt x="34" y="20"/>
                  </a:lnTo>
                  <a:lnTo>
                    <a:pt x="38" y="19"/>
                  </a:lnTo>
                  <a:lnTo>
                    <a:pt x="50" y="19"/>
                  </a:lnTo>
                  <a:lnTo>
                    <a:pt x="63" y="18"/>
                  </a:lnTo>
                  <a:lnTo>
                    <a:pt x="76" y="15"/>
                  </a:lnTo>
                  <a:lnTo>
                    <a:pt x="90" y="12"/>
                  </a:lnTo>
                  <a:lnTo>
                    <a:pt x="103" y="10"/>
                  </a:lnTo>
                  <a:lnTo>
                    <a:pt x="117" y="7"/>
                  </a:lnTo>
                  <a:lnTo>
                    <a:pt x="131" y="6"/>
                  </a:lnTo>
                  <a:lnTo>
                    <a:pt x="143" y="6"/>
                  </a:lnTo>
                  <a:lnTo>
                    <a:pt x="154" y="4"/>
                  </a:lnTo>
                  <a:lnTo>
                    <a:pt x="164" y="2"/>
                  </a:lnTo>
                  <a:lnTo>
                    <a:pt x="175" y="1"/>
                  </a:lnTo>
                  <a:lnTo>
                    <a:pt x="186" y="0"/>
                  </a:lnTo>
                  <a:lnTo>
                    <a:pt x="196" y="1"/>
                  </a:lnTo>
                  <a:lnTo>
                    <a:pt x="207" y="2"/>
                  </a:lnTo>
                  <a:lnTo>
                    <a:pt x="219" y="4"/>
                  </a:lnTo>
                  <a:lnTo>
                    <a:pt x="23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736" name="Freeform 19"/>
            <p:cNvSpPr>
              <a:spLocks/>
            </p:cNvSpPr>
            <p:nvPr/>
          </p:nvSpPr>
          <p:spPr bwMode="auto">
            <a:xfrm>
              <a:off x="2436716" y="4721013"/>
              <a:ext cx="5526" cy="1094"/>
            </a:xfrm>
            <a:custGeom>
              <a:avLst/>
              <a:gdLst>
                <a:gd name="T0" fmla="*/ 1 w 10"/>
                <a:gd name="T1" fmla="*/ 0 h 2"/>
                <a:gd name="T2" fmla="*/ 1 w 10"/>
                <a:gd name="T3" fmla="*/ 1 h 2"/>
                <a:gd name="T4" fmla="*/ 1 w 10"/>
                <a:gd name="T5" fmla="*/ 1 h 2"/>
                <a:gd name="T6" fmla="*/ 1 w 10"/>
                <a:gd name="T7" fmla="*/ 1 h 2"/>
                <a:gd name="T8" fmla="*/ 0 w 10"/>
                <a:gd name="T9" fmla="*/ 1 h 2"/>
                <a:gd name="T10" fmla="*/ 1 w 10"/>
                <a:gd name="T11" fmla="*/ 1 h 2"/>
                <a:gd name="T12" fmla="*/ 1 w 10"/>
                <a:gd name="T13" fmla="*/ 1 h 2"/>
                <a:gd name="T14" fmla="*/ 1 w 10"/>
                <a:gd name="T15" fmla="*/ 0 h 2"/>
                <a:gd name="T16" fmla="*/ 1 w 10"/>
                <a:gd name="T17" fmla="*/ 0 h 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"/>
                <a:gd name="T28" fmla="*/ 0 h 2"/>
                <a:gd name="T29" fmla="*/ 10 w 10"/>
                <a:gd name="T30" fmla="*/ 2 h 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" h="2">
                  <a:moveTo>
                    <a:pt x="10" y="0"/>
                  </a:moveTo>
                  <a:lnTo>
                    <a:pt x="9" y="2"/>
                  </a:lnTo>
                  <a:lnTo>
                    <a:pt x="6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3" y="2"/>
                  </a:lnTo>
                  <a:lnTo>
                    <a:pt x="5" y="1"/>
                  </a:lnTo>
                  <a:lnTo>
                    <a:pt x="6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737" name="Freeform 20"/>
            <p:cNvSpPr>
              <a:spLocks/>
            </p:cNvSpPr>
            <p:nvPr/>
          </p:nvSpPr>
          <p:spPr bwMode="auto">
            <a:xfrm>
              <a:off x="2357148" y="4748354"/>
              <a:ext cx="754790" cy="543525"/>
            </a:xfrm>
            <a:custGeom>
              <a:avLst/>
              <a:gdLst>
                <a:gd name="T0" fmla="*/ 0 w 1367"/>
                <a:gd name="T1" fmla="*/ 1 h 994"/>
                <a:gd name="T2" fmla="*/ 0 w 1367"/>
                <a:gd name="T3" fmla="*/ 1 h 994"/>
                <a:gd name="T4" fmla="*/ 0 w 1367"/>
                <a:gd name="T5" fmla="*/ 1 h 994"/>
                <a:gd name="T6" fmla="*/ 0 w 1367"/>
                <a:gd name="T7" fmla="*/ 1 h 994"/>
                <a:gd name="T8" fmla="*/ 0 w 1367"/>
                <a:gd name="T9" fmla="*/ 1 h 994"/>
                <a:gd name="T10" fmla="*/ 0 w 1367"/>
                <a:gd name="T11" fmla="*/ 1 h 994"/>
                <a:gd name="T12" fmla="*/ 0 w 1367"/>
                <a:gd name="T13" fmla="*/ 1 h 994"/>
                <a:gd name="T14" fmla="*/ 0 w 1367"/>
                <a:gd name="T15" fmla="*/ 1 h 994"/>
                <a:gd name="T16" fmla="*/ 0 w 1367"/>
                <a:gd name="T17" fmla="*/ 1 h 994"/>
                <a:gd name="T18" fmla="*/ 0 w 1367"/>
                <a:gd name="T19" fmla="*/ 1 h 994"/>
                <a:gd name="T20" fmla="*/ 0 w 1367"/>
                <a:gd name="T21" fmla="*/ 1 h 994"/>
                <a:gd name="T22" fmla="*/ 0 w 1367"/>
                <a:gd name="T23" fmla="*/ 1 h 994"/>
                <a:gd name="T24" fmla="*/ 0 w 1367"/>
                <a:gd name="T25" fmla="*/ 1 h 994"/>
                <a:gd name="T26" fmla="*/ 0 w 1367"/>
                <a:gd name="T27" fmla="*/ 1 h 994"/>
                <a:gd name="T28" fmla="*/ 0 w 1367"/>
                <a:gd name="T29" fmla="*/ 1 h 994"/>
                <a:gd name="T30" fmla="*/ 0 w 1367"/>
                <a:gd name="T31" fmla="*/ 1 h 994"/>
                <a:gd name="T32" fmla="*/ 0 w 1367"/>
                <a:gd name="T33" fmla="*/ 1 h 994"/>
                <a:gd name="T34" fmla="*/ 0 w 1367"/>
                <a:gd name="T35" fmla="*/ 1 h 994"/>
                <a:gd name="T36" fmla="*/ 0 w 1367"/>
                <a:gd name="T37" fmla="*/ 1 h 994"/>
                <a:gd name="T38" fmla="*/ 0 w 1367"/>
                <a:gd name="T39" fmla="*/ 1 h 994"/>
                <a:gd name="T40" fmla="*/ 0 w 1367"/>
                <a:gd name="T41" fmla="*/ 1 h 994"/>
                <a:gd name="T42" fmla="*/ 0 w 1367"/>
                <a:gd name="T43" fmla="*/ 1 h 994"/>
                <a:gd name="T44" fmla="*/ 0 w 1367"/>
                <a:gd name="T45" fmla="*/ 1 h 994"/>
                <a:gd name="T46" fmla="*/ 0 w 1367"/>
                <a:gd name="T47" fmla="*/ 1 h 994"/>
                <a:gd name="T48" fmla="*/ 0 w 1367"/>
                <a:gd name="T49" fmla="*/ 1 h 994"/>
                <a:gd name="T50" fmla="*/ 0 w 1367"/>
                <a:gd name="T51" fmla="*/ 1 h 994"/>
                <a:gd name="T52" fmla="*/ 0 w 1367"/>
                <a:gd name="T53" fmla="*/ 1 h 994"/>
                <a:gd name="T54" fmla="*/ 0 w 1367"/>
                <a:gd name="T55" fmla="*/ 1 h 994"/>
                <a:gd name="T56" fmla="*/ 0 w 1367"/>
                <a:gd name="T57" fmla="*/ 1 h 994"/>
                <a:gd name="T58" fmla="*/ 0 w 1367"/>
                <a:gd name="T59" fmla="*/ 1 h 994"/>
                <a:gd name="T60" fmla="*/ 0 w 1367"/>
                <a:gd name="T61" fmla="*/ 1 h 994"/>
                <a:gd name="T62" fmla="*/ 0 w 1367"/>
                <a:gd name="T63" fmla="*/ 1 h 994"/>
                <a:gd name="T64" fmla="*/ 0 w 1367"/>
                <a:gd name="T65" fmla="*/ 1 h 994"/>
                <a:gd name="T66" fmla="*/ 0 w 1367"/>
                <a:gd name="T67" fmla="*/ 1 h 994"/>
                <a:gd name="T68" fmla="*/ 0 w 1367"/>
                <a:gd name="T69" fmla="*/ 1 h 994"/>
                <a:gd name="T70" fmla="*/ 0 w 1367"/>
                <a:gd name="T71" fmla="*/ 1 h 994"/>
                <a:gd name="T72" fmla="*/ 0 w 1367"/>
                <a:gd name="T73" fmla="*/ 1 h 994"/>
                <a:gd name="T74" fmla="*/ 0 w 1367"/>
                <a:gd name="T75" fmla="*/ 1 h 994"/>
                <a:gd name="T76" fmla="*/ 0 w 1367"/>
                <a:gd name="T77" fmla="*/ 1 h 994"/>
                <a:gd name="T78" fmla="*/ 0 w 1367"/>
                <a:gd name="T79" fmla="*/ 1 h 994"/>
                <a:gd name="T80" fmla="*/ 0 w 1367"/>
                <a:gd name="T81" fmla="*/ 1 h 994"/>
                <a:gd name="T82" fmla="*/ 0 w 1367"/>
                <a:gd name="T83" fmla="*/ 1 h 994"/>
                <a:gd name="T84" fmla="*/ 0 w 1367"/>
                <a:gd name="T85" fmla="*/ 1 h 994"/>
                <a:gd name="T86" fmla="*/ 0 w 1367"/>
                <a:gd name="T87" fmla="*/ 1 h 994"/>
                <a:gd name="T88" fmla="*/ 0 w 1367"/>
                <a:gd name="T89" fmla="*/ 1 h 994"/>
                <a:gd name="T90" fmla="*/ 0 w 1367"/>
                <a:gd name="T91" fmla="*/ 1 h 994"/>
                <a:gd name="T92" fmla="*/ 0 w 1367"/>
                <a:gd name="T93" fmla="*/ 1 h 994"/>
                <a:gd name="T94" fmla="*/ 0 w 1367"/>
                <a:gd name="T95" fmla="*/ 1 h 994"/>
                <a:gd name="T96" fmla="*/ 0 w 1367"/>
                <a:gd name="T97" fmla="*/ 1 h 994"/>
                <a:gd name="T98" fmla="*/ 0 w 1367"/>
                <a:gd name="T99" fmla="*/ 1 h 994"/>
                <a:gd name="T100" fmla="*/ 0 w 1367"/>
                <a:gd name="T101" fmla="*/ 1 h 994"/>
                <a:gd name="T102" fmla="*/ 0 w 1367"/>
                <a:gd name="T103" fmla="*/ 1 h 994"/>
                <a:gd name="T104" fmla="*/ 0 w 1367"/>
                <a:gd name="T105" fmla="*/ 1 h 994"/>
                <a:gd name="T106" fmla="*/ 0 w 1367"/>
                <a:gd name="T107" fmla="*/ 1 h 994"/>
                <a:gd name="T108" fmla="*/ 0 w 1367"/>
                <a:gd name="T109" fmla="*/ 1 h 994"/>
                <a:gd name="T110" fmla="*/ 0 w 1367"/>
                <a:gd name="T111" fmla="*/ 1 h 994"/>
                <a:gd name="T112" fmla="*/ 0 w 1367"/>
                <a:gd name="T113" fmla="*/ 1 h 994"/>
                <a:gd name="T114" fmla="*/ 0 w 1367"/>
                <a:gd name="T115" fmla="*/ 1 h 994"/>
                <a:gd name="T116" fmla="*/ 0 w 1367"/>
                <a:gd name="T117" fmla="*/ 1 h 994"/>
                <a:gd name="T118" fmla="*/ 0 w 1367"/>
                <a:gd name="T119" fmla="*/ 1 h 994"/>
                <a:gd name="T120" fmla="*/ 0 w 1367"/>
                <a:gd name="T121" fmla="*/ 1 h 994"/>
                <a:gd name="T122" fmla="*/ 0 w 1367"/>
                <a:gd name="T123" fmla="*/ 1 h 994"/>
                <a:gd name="T124" fmla="*/ 0 w 1367"/>
                <a:gd name="T125" fmla="*/ 1 h 99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367"/>
                <a:gd name="T190" fmla="*/ 0 h 994"/>
                <a:gd name="T191" fmla="*/ 1367 w 1367"/>
                <a:gd name="T192" fmla="*/ 994 h 99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367" h="994">
                  <a:moveTo>
                    <a:pt x="1064" y="0"/>
                  </a:moveTo>
                  <a:lnTo>
                    <a:pt x="1063" y="8"/>
                  </a:lnTo>
                  <a:lnTo>
                    <a:pt x="1059" y="15"/>
                  </a:lnTo>
                  <a:lnTo>
                    <a:pt x="1055" y="22"/>
                  </a:lnTo>
                  <a:lnTo>
                    <a:pt x="1049" y="29"/>
                  </a:lnTo>
                  <a:lnTo>
                    <a:pt x="1043" y="35"/>
                  </a:lnTo>
                  <a:lnTo>
                    <a:pt x="1038" y="41"/>
                  </a:lnTo>
                  <a:lnTo>
                    <a:pt x="1032" y="47"/>
                  </a:lnTo>
                  <a:lnTo>
                    <a:pt x="1027" y="53"/>
                  </a:lnTo>
                  <a:lnTo>
                    <a:pt x="1020" y="56"/>
                  </a:lnTo>
                  <a:lnTo>
                    <a:pt x="1014" y="60"/>
                  </a:lnTo>
                  <a:lnTo>
                    <a:pt x="1007" y="63"/>
                  </a:lnTo>
                  <a:lnTo>
                    <a:pt x="1000" y="67"/>
                  </a:lnTo>
                  <a:lnTo>
                    <a:pt x="992" y="69"/>
                  </a:lnTo>
                  <a:lnTo>
                    <a:pt x="984" y="72"/>
                  </a:lnTo>
                  <a:lnTo>
                    <a:pt x="976" y="73"/>
                  </a:lnTo>
                  <a:lnTo>
                    <a:pt x="968" y="73"/>
                  </a:lnTo>
                  <a:lnTo>
                    <a:pt x="958" y="75"/>
                  </a:lnTo>
                  <a:lnTo>
                    <a:pt x="947" y="80"/>
                  </a:lnTo>
                  <a:lnTo>
                    <a:pt x="938" y="85"/>
                  </a:lnTo>
                  <a:lnTo>
                    <a:pt x="929" y="89"/>
                  </a:lnTo>
                  <a:lnTo>
                    <a:pt x="920" y="93"/>
                  </a:lnTo>
                  <a:lnTo>
                    <a:pt x="911" y="97"/>
                  </a:lnTo>
                  <a:lnTo>
                    <a:pt x="899" y="99"/>
                  </a:lnTo>
                  <a:lnTo>
                    <a:pt x="888" y="99"/>
                  </a:lnTo>
                  <a:lnTo>
                    <a:pt x="880" y="105"/>
                  </a:lnTo>
                  <a:lnTo>
                    <a:pt x="871" y="108"/>
                  </a:lnTo>
                  <a:lnTo>
                    <a:pt x="863" y="110"/>
                  </a:lnTo>
                  <a:lnTo>
                    <a:pt x="852" y="111"/>
                  </a:lnTo>
                  <a:lnTo>
                    <a:pt x="843" y="112"/>
                  </a:lnTo>
                  <a:lnTo>
                    <a:pt x="833" y="112"/>
                  </a:lnTo>
                  <a:lnTo>
                    <a:pt x="824" y="114"/>
                  </a:lnTo>
                  <a:lnTo>
                    <a:pt x="813" y="117"/>
                  </a:lnTo>
                  <a:lnTo>
                    <a:pt x="795" y="123"/>
                  </a:lnTo>
                  <a:lnTo>
                    <a:pt x="777" y="127"/>
                  </a:lnTo>
                  <a:lnTo>
                    <a:pt x="757" y="131"/>
                  </a:lnTo>
                  <a:lnTo>
                    <a:pt x="739" y="133"/>
                  </a:lnTo>
                  <a:lnTo>
                    <a:pt x="720" y="137"/>
                  </a:lnTo>
                  <a:lnTo>
                    <a:pt x="700" y="139"/>
                  </a:lnTo>
                  <a:lnTo>
                    <a:pt x="682" y="141"/>
                  </a:lnTo>
                  <a:lnTo>
                    <a:pt x="663" y="145"/>
                  </a:lnTo>
                  <a:lnTo>
                    <a:pt x="651" y="141"/>
                  </a:lnTo>
                  <a:lnTo>
                    <a:pt x="640" y="140"/>
                  </a:lnTo>
                  <a:lnTo>
                    <a:pt x="629" y="140"/>
                  </a:lnTo>
                  <a:lnTo>
                    <a:pt x="619" y="141"/>
                  </a:lnTo>
                  <a:lnTo>
                    <a:pt x="609" y="144"/>
                  </a:lnTo>
                  <a:lnTo>
                    <a:pt x="599" y="145"/>
                  </a:lnTo>
                  <a:lnTo>
                    <a:pt x="588" y="147"/>
                  </a:lnTo>
                  <a:lnTo>
                    <a:pt x="577" y="147"/>
                  </a:lnTo>
                  <a:lnTo>
                    <a:pt x="572" y="147"/>
                  </a:lnTo>
                  <a:lnTo>
                    <a:pt x="568" y="147"/>
                  </a:lnTo>
                  <a:lnTo>
                    <a:pt x="561" y="147"/>
                  </a:lnTo>
                  <a:lnTo>
                    <a:pt x="554" y="146"/>
                  </a:lnTo>
                  <a:lnTo>
                    <a:pt x="547" y="146"/>
                  </a:lnTo>
                  <a:lnTo>
                    <a:pt x="540" y="147"/>
                  </a:lnTo>
                  <a:lnTo>
                    <a:pt x="533" y="150"/>
                  </a:lnTo>
                  <a:lnTo>
                    <a:pt x="528" y="152"/>
                  </a:lnTo>
                  <a:lnTo>
                    <a:pt x="536" y="158"/>
                  </a:lnTo>
                  <a:lnTo>
                    <a:pt x="545" y="160"/>
                  </a:lnTo>
                  <a:lnTo>
                    <a:pt x="555" y="162"/>
                  </a:lnTo>
                  <a:lnTo>
                    <a:pt x="565" y="163"/>
                  </a:lnTo>
                  <a:lnTo>
                    <a:pt x="576" y="162"/>
                  </a:lnTo>
                  <a:lnTo>
                    <a:pt x="587" y="163"/>
                  </a:lnTo>
                  <a:lnTo>
                    <a:pt x="597" y="164"/>
                  </a:lnTo>
                  <a:lnTo>
                    <a:pt x="609" y="166"/>
                  </a:lnTo>
                  <a:lnTo>
                    <a:pt x="613" y="165"/>
                  </a:lnTo>
                  <a:lnTo>
                    <a:pt x="618" y="164"/>
                  </a:lnTo>
                  <a:lnTo>
                    <a:pt x="623" y="165"/>
                  </a:lnTo>
                  <a:lnTo>
                    <a:pt x="628" y="166"/>
                  </a:lnTo>
                  <a:lnTo>
                    <a:pt x="642" y="162"/>
                  </a:lnTo>
                  <a:lnTo>
                    <a:pt x="656" y="160"/>
                  </a:lnTo>
                  <a:lnTo>
                    <a:pt x="669" y="159"/>
                  </a:lnTo>
                  <a:lnTo>
                    <a:pt x="683" y="159"/>
                  </a:lnTo>
                  <a:lnTo>
                    <a:pt x="697" y="159"/>
                  </a:lnTo>
                  <a:lnTo>
                    <a:pt x="711" y="159"/>
                  </a:lnTo>
                  <a:lnTo>
                    <a:pt x="723" y="159"/>
                  </a:lnTo>
                  <a:lnTo>
                    <a:pt x="737" y="157"/>
                  </a:lnTo>
                  <a:lnTo>
                    <a:pt x="751" y="156"/>
                  </a:lnTo>
                  <a:lnTo>
                    <a:pt x="764" y="153"/>
                  </a:lnTo>
                  <a:lnTo>
                    <a:pt x="777" y="151"/>
                  </a:lnTo>
                  <a:lnTo>
                    <a:pt x="792" y="150"/>
                  </a:lnTo>
                  <a:lnTo>
                    <a:pt x="805" y="147"/>
                  </a:lnTo>
                  <a:lnTo>
                    <a:pt x="819" y="145"/>
                  </a:lnTo>
                  <a:lnTo>
                    <a:pt x="833" y="143"/>
                  </a:lnTo>
                  <a:lnTo>
                    <a:pt x="847" y="139"/>
                  </a:lnTo>
                  <a:lnTo>
                    <a:pt x="860" y="137"/>
                  </a:lnTo>
                  <a:lnTo>
                    <a:pt x="874" y="134"/>
                  </a:lnTo>
                  <a:lnTo>
                    <a:pt x="887" y="131"/>
                  </a:lnTo>
                  <a:lnTo>
                    <a:pt x="900" y="127"/>
                  </a:lnTo>
                  <a:lnTo>
                    <a:pt x="913" y="125"/>
                  </a:lnTo>
                  <a:lnTo>
                    <a:pt x="926" y="121"/>
                  </a:lnTo>
                  <a:lnTo>
                    <a:pt x="938" y="118"/>
                  </a:lnTo>
                  <a:lnTo>
                    <a:pt x="951" y="114"/>
                  </a:lnTo>
                  <a:lnTo>
                    <a:pt x="958" y="107"/>
                  </a:lnTo>
                  <a:lnTo>
                    <a:pt x="964" y="102"/>
                  </a:lnTo>
                  <a:lnTo>
                    <a:pt x="971" y="99"/>
                  </a:lnTo>
                  <a:lnTo>
                    <a:pt x="979" y="99"/>
                  </a:lnTo>
                  <a:lnTo>
                    <a:pt x="986" y="92"/>
                  </a:lnTo>
                  <a:lnTo>
                    <a:pt x="994" y="87"/>
                  </a:lnTo>
                  <a:lnTo>
                    <a:pt x="1001" y="84"/>
                  </a:lnTo>
                  <a:lnTo>
                    <a:pt x="1009" y="80"/>
                  </a:lnTo>
                  <a:lnTo>
                    <a:pt x="1017" y="78"/>
                  </a:lnTo>
                  <a:lnTo>
                    <a:pt x="1025" y="75"/>
                  </a:lnTo>
                  <a:lnTo>
                    <a:pt x="1033" y="72"/>
                  </a:lnTo>
                  <a:lnTo>
                    <a:pt x="1041" y="66"/>
                  </a:lnTo>
                  <a:lnTo>
                    <a:pt x="1065" y="66"/>
                  </a:lnTo>
                  <a:lnTo>
                    <a:pt x="1064" y="76"/>
                  </a:lnTo>
                  <a:lnTo>
                    <a:pt x="1060" y="86"/>
                  </a:lnTo>
                  <a:lnTo>
                    <a:pt x="1056" y="94"/>
                  </a:lnTo>
                  <a:lnTo>
                    <a:pt x="1050" y="101"/>
                  </a:lnTo>
                  <a:lnTo>
                    <a:pt x="1043" y="107"/>
                  </a:lnTo>
                  <a:lnTo>
                    <a:pt x="1036" y="113"/>
                  </a:lnTo>
                  <a:lnTo>
                    <a:pt x="1027" y="119"/>
                  </a:lnTo>
                  <a:lnTo>
                    <a:pt x="1019" y="124"/>
                  </a:lnTo>
                  <a:lnTo>
                    <a:pt x="1003" y="127"/>
                  </a:lnTo>
                  <a:lnTo>
                    <a:pt x="988" y="132"/>
                  </a:lnTo>
                  <a:lnTo>
                    <a:pt x="972" y="137"/>
                  </a:lnTo>
                  <a:lnTo>
                    <a:pt x="958" y="141"/>
                  </a:lnTo>
                  <a:lnTo>
                    <a:pt x="943" y="145"/>
                  </a:lnTo>
                  <a:lnTo>
                    <a:pt x="928" y="150"/>
                  </a:lnTo>
                  <a:lnTo>
                    <a:pt x="913" y="154"/>
                  </a:lnTo>
                  <a:lnTo>
                    <a:pt x="898" y="159"/>
                  </a:lnTo>
                  <a:lnTo>
                    <a:pt x="882" y="163"/>
                  </a:lnTo>
                  <a:lnTo>
                    <a:pt x="867" y="168"/>
                  </a:lnTo>
                  <a:lnTo>
                    <a:pt x="852" y="171"/>
                  </a:lnTo>
                  <a:lnTo>
                    <a:pt x="837" y="175"/>
                  </a:lnTo>
                  <a:lnTo>
                    <a:pt x="823" y="177"/>
                  </a:lnTo>
                  <a:lnTo>
                    <a:pt x="807" y="181"/>
                  </a:lnTo>
                  <a:lnTo>
                    <a:pt x="792" y="182"/>
                  </a:lnTo>
                  <a:lnTo>
                    <a:pt x="776" y="184"/>
                  </a:lnTo>
                  <a:lnTo>
                    <a:pt x="771" y="189"/>
                  </a:lnTo>
                  <a:lnTo>
                    <a:pt x="760" y="191"/>
                  </a:lnTo>
                  <a:lnTo>
                    <a:pt x="747" y="194"/>
                  </a:lnTo>
                  <a:lnTo>
                    <a:pt x="733" y="194"/>
                  </a:lnTo>
                  <a:lnTo>
                    <a:pt x="720" y="195"/>
                  </a:lnTo>
                  <a:lnTo>
                    <a:pt x="706" y="196"/>
                  </a:lnTo>
                  <a:lnTo>
                    <a:pt x="693" y="197"/>
                  </a:lnTo>
                  <a:lnTo>
                    <a:pt x="681" y="201"/>
                  </a:lnTo>
                  <a:lnTo>
                    <a:pt x="672" y="207"/>
                  </a:lnTo>
                  <a:lnTo>
                    <a:pt x="661" y="207"/>
                  </a:lnTo>
                  <a:lnTo>
                    <a:pt x="651" y="205"/>
                  </a:lnTo>
                  <a:lnTo>
                    <a:pt x="641" y="207"/>
                  </a:lnTo>
                  <a:lnTo>
                    <a:pt x="629" y="207"/>
                  </a:lnTo>
                  <a:lnTo>
                    <a:pt x="618" y="208"/>
                  </a:lnTo>
                  <a:lnTo>
                    <a:pt x="608" y="208"/>
                  </a:lnTo>
                  <a:lnTo>
                    <a:pt x="599" y="209"/>
                  </a:lnTo>
                  <a:lnTo>
                    <a:pt x="589" y="209"/>
                  </a:lnTo>
                  <a:lnTo>
                    <a:pt x="586" y="204"/>
                  </a:lnTo>
                  <a:lnTo>
                    <a:pt x="583" y="205"/>
                  </a:lnTo>
                  <a:lnTo>
                    <a:pt x="579" y="207"/>
                  </a:lnTo>
                  <a:lnTo>
                    <a:pt x="576" y="209"/>
                  </a:lnTo>
                  <a:lnTo>
                    <a:pt x="571" y="209"/>
                  </a:lnTo>
                  <a:lnTo>
                    <a:pt x="567" y="208"/>
                  </a:lnTo>
                  <a:lnTo>
                    <a:pt x="560" y="208"/>
                  </a:lnTo>
                  <a:lnTo>
                    <a:pt x="554" y="207"/>
                  </a:lnTo>
                  <a:lnTo>
                    <a:pt x="547" y="207"/>
                  </a:lnTo>
                  <a:lnTo>
                    <a:pt x="540" y="207"/>
                  </a:lnTo>
                  <a:lnTo>
                    <a:pt x="535" y="209"/>
                  </a:lnTo>
                  <a:lnTo>
                    <a:pt x="529" y="214"/>
                  </a:lnTo>
                  <a:lnTo>
                    <a:pt x="536" y="220"/>
                  </a:lnTo>
                  <a:lnTo>
                    <a:pt x="541" y="223"/>
                  </a:lnTo>
                  <a:lnTo>
                    <a:pt x="548" y="224"/>
                  </a:lnTo>
                  <a:lnTo>
                    <a:pt x="555" y="224"/>
                  </a:lnTo>
                  <a:lnTo>
                    <a:pt x="562" y="224"/>
                  </a:lnTo>
                  <a:lnTo>
                    <a:pt x="569" y="224"/>
                  </a:lnTo>
                  <a:lnTo>
                    <a:pt x="576" y="224"/>
                  </a:lnTo>
                  <a:lnTo>
                    <a:pt x="583" y="227"/>
                  </a:lnTo>
                  <a:lnTo>
                    <a:pt x="595" y="228"/>
                  </a:lnTo>
                  <a:lnTo>
                    <a:pt x="609" y="229"/>
                  </a:lnTo>
                  <a:lnTo>
                    <a:pt x="621" y="230"/>
                  </a:lnTo>
                  <a:lnTo>
                    <a:pt x="635" y="230"/>
                  </a:lnTo>
                  <a:lnTo>
                    <a:pt x="649" y="229"/>
                  </a:lnTo>
                  <a:lnTo>
                    <a:pt x="663" y="229"/>
                  </a:lnTo>
                  <a:lnTo>
                    <a:pt x="676" y="228"/>
                  </a:lnTo>
                  <a:lnTo>
                    <a:pt x="691" y="227"/>
                  </a:lnTo>
                  <a:lnTo>
                    <a:pt x="705" y="224"/>
                  </a:lnTo>
                  <a:lnTo>
                    <a:pt x="719" y="223"/>
                  </a:lnTo>
                  <a:lnTo>
                    <a:pt x="733" y="221"/>
                  </a:lnTo>
                  <a:lnTo>
                    <a:pt x="748" y="218"/>
                  </a:lnTo>
                  <a:lnTo>
                    <a:pt x="762" y="216"/>
                  </a:lnTo>
                  <a:lnTo>
                    <a:pt x="777" y="214"/>
                  </a:lnTo>
                  <a:lnTo>
                    <a:pt x="792" y="211"/>
                  </a:lnTo>
                  <a:lnTo>
                    <a:pt x="807" y="209"/>
                  </a:lnTo>
                  <a:lnTo>
                    <a:pt x="813" y="211"/>
                  </a:lnTo>
                  <a:lnTo>
                    <a:pt x="820" y="210"/>
                  </a:lnTo>
                  <a:lnTo>
                    <a:pt x="828" y="209"/>
                  </a:lnTo>
                  <a:lnTo>
                    <a:pt x="835" y="205"/>
                  </a:lnTo>
                  <a:lnTo>
                    <a:pt x="843" y="202"/>
                  </a:lnTo>
                  <a:lnTo>
                    <a:pt x="851" y="201"/>
                  </a:lnTo>
                  <a:lnTo>
                    <a:pt x="859" y="199"/>
                  </a:lnTo>
                  <a:lnTo>
                    <a:pt x="867" y="202"/>
                  </a:lnTo>
                  <a:lnTo>
                    <a:pt x="871" y="198"/>
                  </a:lnTo>
                  <a:lnTo>
                    <a:pt x="875" y="196"/>
                  </a:lnTo>
                  <a:lnTo>
                    <a:pt x="881" y="194"/>
                  </a:lnTo>
                  <a:lnTo>
                    <a:pt x="887" y="192"/>
                  </a:lnTo>
                  <a:lnTo>
                    <a:pt x="893" y="192"/>
                  </a:lnTo>
                  <a:lnTo>
                    <a:pt x="899" y="191"/>
                  </a:lnTo>
                  <a:lnTo>
                    <a:pt x="905" y="190"/>
                  </a:lnTo>
                  <a:lnTo>
                    <a:pt x="910" y="189"/>
                  </a:lnTo>
                  <a:lnTo>
                    <a:pt x="930" y="185"/>
                  </a:lnTo>
                  <a:lnTo>
                    <a:pt x="951" y="179"/>
                  </a:lnTo>
                  <a:lnTo>
                    <a:pt x="971" y="171"/>
                  </a:lnTo>
                  <a:lnTo>
                    <a:pt x="992" y="162"/>
                  </a:lnTo>
                  <a:lnTo>
                    <a:pt x="1011" y="152"/>
                  </a:lnTo>
                  <a:lnTo>
                    <a:pt x="1031" y="143"/>
                  </a:lnTo>
                  <a:lnTo>
                    <a:pt x="1049" y="134"/>
                  </a:lnTo>
                  <a:lnTo>
                    <a:pt x="1067" y="127"/>
                  </a:lnTo>
                  <a:lnTo>
                    <a:pt x="1083" y="119"/>
                  </a:lnTo>
                  <a:lnTo>
                    <a:pt x="1100" y="115"/>
                  </a:lnTo>
                  <a:lnTo>
                    <a:pt x="1118" y="115"/>
                  </a:lnTo>
                  <a:lnTo>
                    <a:pt x="1136" y="117"/>
                  </a:lnTo>
                  <a:lnTo>
                    <a:pt x="1154" y="119"/>
                  </a:lnTo>
                  <a:lnTo>
                    <a:pt x="1171" y="120"/>
                  </a:lnTo>
                  <a:lnTo>
                    <a:pt x="1187" y="118"/>
                  </a:lnTo>
                  <a:lnTo>
                    <a:pt x="1202" y="112"/>
                  </a:lnTo>
                  <a:lnTo>
                    <a:pt x="1208" y="114"/>
                  </a:lnTo>
                  <a:lnTo>
                    <a:pt x="1212" y="117"/>
                  </a:lnTo>
                  <a:lnTo>
                    <a:pt x="1218" y="117"/>
                  </a:lnTo>
                  <a:lnTo>
                    <a:pt x="1225" y="117"/>
                  </a:lnTo>
                  <a:lnTo>
                    <a:pt x="1231" y="117"/>
                  </a:lnTo>
                  <a:lnTo>
                    <a:pt x="1236" y="117"/>
                  </a:lnTo>
                  <a:lnTo>
                    <a:pt x="1241" y="117"/>
                  </a:lnTo>
                  <a:lnTo>
                    <a:pt x="1247" y="117"/>
                  </a:lnTo>
                  <a:lnTo>
                    <a:pt x="1262" y="124"/>
                  </a:lnTo>
                  <a:lnTo>
                    <a:pt x="1279" y="127"/>
                  </a:lnTo>
                  <a:lnTo>
                    <a:pt x="1296" y="130"/>
                  </a:lnTo>
                  <a:lnTo>
                    <a:pt x="1312" y="132"/>
                  </a:lnTo>
                  <a:lnTo>
                    <a:pt x="1328" y="137"/>
                  </a:lnTo>
                  <a:lnTo>
                    <a:pt x="1343" y="144"/>
                  </a:lnTo>
                  <a:lnTo>
                    <a:pt x="1354" y="156"/>
                  </a:lnTo>
                  <a:lnTo>
                    <a:pt x="1363" y="173"/>
                  </a:lnTo>
                  <a:lnTo>
                    <a:pt x="1364" y="182"/>
                  </a:lnTo>
                  <a:lnTo>
                    <a:pt x="1367" y="188"/>
                  </a:lnTo>
                  <a:lnTo>
                    <a:pt x="1367" y="192"/>
                  </a:lnTo>
                  <a:lnTo>
                    <a:pt x="1363" y="198"/>
                  </a:lnTo>
                  <a:lnTo>
                    <a:pt x="1350" y="198"/>
                  </a:lnTo>
                  <a:lnTo>
                    <a:pt x="1336" y="201"/>
                  </a:lnTo>
                  <a:lnTo>
                    <a:pt x="1322" y="203"/>
                  </a:lnTo>
                  <a:lnTo>
                    <a:pt x="1310" y="205"/>
                  </a:lnTo>
                  <a:lnTo>
                    <a:pt x="1296" y="207"/>
                  </a:lnTo>
                  <a:lnTo>
                    <a:pt x="1282" y="205"/>
                  </a:lnTo>
                  <a:lnTo>
                    <a:pt x="1268" y="203"/>
                  </a:lnTo>
                  <a:lnTo>
                    <a:pt x="1255" y="196"/>
                  </a:lnTo>
                  <a:lnTo>
                    <a:pt x="1244" y="197"/>
                  </a:lnTo>
                  <a:lnTo>
                    <a:pt x="1233" y="198"/>
                  </a:lnTo>
                  <a:lnTo>
                    <a:pt x="1222" y="198"/>
                  </a:lnTo>
                  <a:lnTo>
                    <a:pt x="1209" y="198"/>
                  </a:lnTo>
                  <a:lnTo>
                    <a:pt x="1196" y="199"/>
                  </a:lnTo>
                  <a:lnTo>
                    <a:pt x="1185" y="199"/>
                  </a:lnTo>
                  <a:lnTo>
                    <a:pt x="1172" y="201"/>
                  </a:lnTo>
                  <a:lnTo>
                    <a:pt x="1161" y="202"/>
                  </a:lnTo>
                  <a:lnTo>
                    <a:pt x="1154" y="201"/>
                  </a:lnTo>
                  <a:lnTo>
                    <a:pt x="1147" y="203"/>
                  </a:lnTo>
                  <a:lnTo>
                    <a:pt x="1140" y="208"/>
                  </a:lnTo>
                  <a:lnTo>
                    <a:pt x="1132" y="211"/>
                  </a:lnTo>
                  <a:lnTo>
                    <a:pt x="1127" y="212"/>
                  </a:lnTo>
                  <a:lnTo>
                    <a:pt x="1121" y="212"/>
                  </a:lnTo>
                  <a:lnTo>
                    <a:pt x="1115" y="215"/>
                  </a:lnTo>
                  <a:lnTo>
                    <a:pt x="1110" y="216"/>
                  </a:lnTo>
                  <a:lnTo>
                    <a:pt x="1104" y="220"/>
                  </a:lnTo>
                  <a:lnTo>
                    <a:pt x="1098" y="222"/>
                  </a:lnTo>
                  <a:lnTo>
                    <a:pt x="1094" y="227"/>
                  </a:lnTo>
                  <a:lnTo>
                    <a:pt x="1089" y="231"/>
                  </a:lnTo>
                  <a:lnTo>
                    <a:pt x="1088" y="229"/>
                  </a:lnTo>
                  <a:lnTo>
                    <a:pt x="1084" y="235"/>
                  </a:lnTo>
                  <a:lnTo>
                    <a:pt x="1080" y="238"/>
                  </a:lnTo>
                  <a:lnTo>
                    <a:pt x="1075" y="240"/>
                  </a:lnTo>
                  <a:lnTo>
                    <a:pt x="1070" y="241"/>
                  </a:lnTo>
                  <a:lnTo>
                    <a:pt x="1064" y="241"/>
                  </a:lnTo>
                  <a:lnTo>
                    <a:pt x="1059" y="242"/>
                  </a:lnTo>
                  <a:lnTo>
                    <a:pt x="1055" y="244"/>
                  </a:lnTo>
                  <a:lnTo>
                    <a:pt x="1051" y="248"/>
                  </a:lnTo>
                  <a:lnTo>
                    <a:pt x="1044" y="250"/>
                  </a:lnTo>
                  <a:lnTo>
                    <a:pt x="1036" y="251"/>
                  </a:lnTo>
                  <a:lnTo>
                    <a:pt x="1028" y="254"/>
                  </a:lnTo>
                  <a:lnTo>
                    <a:pt x="1020" y="256"/>
                  </a:lnTo>
                  <a:lnTo>
                    <a:pt x="1012" y="259"/>
                  </a:lnTo>
                  <a:lnTo>
                    <a:pt x="1004" y="261"/>
                  </a:lnTo>
                  <a:lnTo>
                    <a:pt x="996" y="262"/>
                  </a:lnTo>
                  <a:lnTo>
                    <a:pt x="988" y="263"/>
                  </a:lnTo>
                  <a:lnTo>
                    <a:pt x="984" y="266"/>
                  </a:lnTo>
                  <a:lnTo>
                    <a:pt x="979" y="267"/>
                  </a:lnTo>
                  <a:lnTo>
                    <a:pt x="975" y="269"/>
                  </a:lnTo>
                  <a:lnTo>
                    <a:pt x="970" y="270"/>
                  </a:lnTo>
                  <a:lnTo>
                    <a:pt x="966" y="270"/>
                  </a:lnTo>
                  <a:lnTo>
                    <a:pt x="961" y="272"/>
                  </a:lnTo>
                  <a:lnTo>
                    <a:pt x="958" y="272"/>
                  </a:lnTo>
                  <a:lnTo>
                    <a:pt x="953" y="270"/>
                  </a:lnTo>
                  <a:lnTo>
                    <a:pt x="946" y="277"/>
                  </a:lnTo>
                  <a:lnTo>
                    <a:pt x="944" y="276"/>
                  </a:lnTo>
                  <a:lnTo>
                    <a:pt x="940" y="277"/>
                  </a:lnTo>
                  <a:lnTo>
                    <a:pt x="922" y="283"/>
                  </a:lnTo>
                  <a:lnTo>
                    <a:pt x="904" y="289"/>
                  </a:lnTo>
                  <a:lnTo>
                    <a:pt x="885" y="294"/>
                  </a:lnTo>
                  <a:lnTo>
                    <a:pt x="866" y="299"/>
                  </a:lnTo>
                  <a:lnTo>
                    <a:pt x="847" y="303"/>
                  </a:lnTo>
                  <a:lnTo>
                    <a:pt x="827" y="308"/>
                  </a:lnTo>
                  <a:lnTo>
                    <a:pt x="808" y="314"/>
                  </a:lnTo>
                  <a:lnTo>
                    <a:pt x="789" y="320"/>
                  </a:lnTo>
                  <a:lnTo>
                    <a:pt x="775" y="321"/>
                  </a:lnTo>
                  <a:lnTo>
                    <a:pt x="761" y="324"/>
                  </a:lnTo>
                  <a:lnTo>
                    <a:pt x="746" y="327"/>
                  </a:lnTo>
                  <a:lnTo>
                    <a:pt x="731" y="331"/>
                  </a:lnTo>
                  <a:lnTo>
                    <a:pt x="716" y="334"/>
                  </a:lnTo>
                  <a:lnTo>
                    <a:pt x="701" y="337"/>
                  </a:lnTo>
                  <a:lnTo>
                    <a:pt x="685" y="339"/>
                  </a:lnTo>
                  <a:lnTo>
                    <a:pt x="669" y="340"/>
                  </a:lnTo>
                  <a:lnTo>
                    <a:pt x="653" y="342"/>
                  </a:lnTo>
                  <a:lnTo>
                    <a:pt x="636" y="344"/>
                  </a:lnTo>
                  <a:lnTo>
                    <a:pt x="617" y="345"/>
                  </a:lnTo>
                  <a:lnTo>
                    <a:pt x="597" y="346"/>
                  </a:lnTo>
                  <a:lnTo>
                    <a:pt x="577" y="347"/>
                  </a:lnTo>
                  <a:lnTo>
                    <a:pt x="557" y="348"/>
                  </a:lnTo>
                  <a:lnTo>
                    <a:pt x="538" y="352"/>
                  </a:lnTo>
                  <a:lnTo>
                    <a:pt x="521" y="356"/>
                  </a:lnTo>
                  <a:lnTo>
                    <a:pt x="524" y="363"/>
                  </a:lnTo>
                  <a:lnTo>
                    <a:pt x="531" y="365"/>
                  </a:lnTo>
                  <a:lnTo>
                    <a:pt x="538" y="366"/>
                  </a:lnTo>
                  <a:lnTo>
                    <a:pt x="545" y="367"/>
                  </a:lnTo>
                  <a:lnTo>
                    <a:pt x="560" y="366"/>
                  </a:lnTo>
                  <a:lnTo>
                    <a:pt x="576" y="365"/>
                  </a:lnTo>
                  <a:lnTo>
                    <a:pt x="591" y="364"/>
                  </a:lnTo>
                  <a:lnTo>
                    <a:pt x="607" y="364"/>
                  </a:lnTo>
                  <a:lnTo>
                    <a:pt x="623" y="363"/>
                  </a:lnTo>
                  <a:lnTo>
                    <a:pt x="639" y="361"/>
                  </a:lnTo>
                  <a:lnTo>
                    <a:pt x="655" y="361"/>
                  </a:lnTo>
                  <a:lnTo>
                    <a:pt x="671" y="360"/>
                  </a:lnTo>
                  <a:lnTo>
                    <a:pt x="685" y="359"/>
                  </a:lnTo>
                  <a:lnTo>
                    <a:pt x="701" y="357"/>
                  </a:lnTo>
                  <a:lnTo>
                    <a:pt x="717" y="356"/>
                  </a:lnTo>
                  <a:lnTo>
                    <a:pt x="732" y="353"/>
                  </a:lnTo>
                  <a:lnTo>
                    <a:pt x="748" y="351"/>
                  </a:lnTo>
                  <a:lnTo>
                    <a:pt x="763" y="347"/>
                  </a:lnTo>
                  <a:lnTo>
                    <a:pt x="777" y="344"/>
                  </a:lnTo>
                  <a:lnTo>
                    <a:pt x="792" y="340"/>
                  </a:lnTo>
                  <a:lnTo>
                    <a:pt x="797" y="342"/>
                  </a:lnTo>
                  <a:lnTo>
                    <a:pt x="802" y="342"/>
                  </a:lnTo>
                  <a:lnTo>
                    <a:pt x="807" y="342"/>
                  </a:lnTo>
                  <a:lnTo>
                    <a:pt x="811" y="341"/>
                  </a:lnTo>
                  <a:lnTo>
                    <a:pt x="815" y="340"/>
                  </a:lnTo>
                  <a:lnTo>
                    <a:pt x="819" y="340"/>
                  </a:lnTo>
                  <a:lnTo>
                    <a:pt x="823" y="340"/>
                  </a:lnTo>
                  <a:lnTo>
                    <a:pt x="827" y="342"/>
                  </a:lnTo>
                  <a:lnTo>
                    <a:pt x="832" y="340"/>
                  </a:lnTo>
                  <a:lnTo>
                    <a:pt x="837" y="337"/>
                  </a:lnTo>
                  <a:lnTo>
                    <a:pt x="843" y="334"/>
                  </a:lnTo>
                  <a:lnTo>
                    <a:pt x="850" y="333"/>
                  </a:lnTo>
                  <a:lnTo>
                    <a:pt x="856" y="331"/>
                  </a:lnTo>
                  <a:lnTo>
                    <a:pt x="863" y="329"/>
                  </a:lnTo>
                  <a:lnTo>
                    <a:pt x="869" y="329"/>
                  </a:lnTo>
                  <a:lnTo>
                    <a:pt x="875" y="331"/>
                  </a:lnTo>
                  <a:lnTo>
                    <a:pt x="885" y="328"/>
                  </a:lnTo>
                  <a:lnTo>
                    <a:pt x="895" y="325"/>
                  </a:lnTo>
                  <a:lnTo>
                    <a:pt x="905" y="322"/>
                  </a:lnTo>
                  <a:lnTo>
                    <a:pt x="914" y="320"/>
                  </a:lnTo>
                  <a:lnTo>
                    <a:pt x="924" y="318"/>
                  </a:lnTo>
                  <a:lnTo>
                    <a:pt x="935" y="315"/>
                  </a:lnTo>
                  <a:lnTo>
                    <a:pt x="945" y="314"/>
                  </a:lnTo>
                  <a:lnTo>
                    <a:pt x="955" y="313"/>
                  </a:lnTo>
                  <a:lnTo>
                    <a:pt x="961" y="307"/>
                  </a:lnTo>
                  <a:lnTo>
                    <a:pt x="970" y="302"/>
                  </a:lnTo>
                  <a:lnTo>
                    <a:pt x="979" y="300"/>
                  </a:lnTo>
                  <a:lnTo>
                    <a:pt x="986" y="295"/>
                  </a:lnTo>
                  <a:lnTo>
                    <a:pt x="1001" y="292"/>
                  </a:lnTo>
                  <a:lnTo>
                    <a:pt x="1016" y="288"/>
                  </a:lnTo>
                  <a:lnTo>
                    <a:pt x="1031" y="285"/>
                  </a:lnTo>
                  <a:lnTo>
                    <a:pt x="1044" y="280"/>
                  </a:lnTo>
                  <a:lnTo>
                    <a:pt x="1058" y="275"/>
                  </a:lnTo>
                  <a:lnTo>
                    <a:pt x="1071" y="268"/>
                  </a:lnTo>
                  <a:lnTo>
                    <a:pt x="1083" y="261"/>
                  </a:lnTo>
                  <a:lnTo>
                    <a:pt x="1096" y="251"/>
                  </a:lnTo>
                  <a:lnTo>
                    <a:pt x="1097" y="264"/>
                  </a:lnTo>
                  <a:lnTo>
                    <a:pt x="1094" y="275"/>
                  </a:lnTo>
                  <a:lnTo>
                    <a:pt x="1086" y="285"/>
                  </a:lnTo>
                  <a:lnTo>
                    <a:pt x="1080" y="295"/>
                  </a:lnTo>
                  <a:lnTo>
                    <a:pt x="1067" y="300"/>
                  </a:lnTo>
                  <a:lnTo>
                    <a:pt x="1056" y="305"/>
                  </a:lnTo>
                  <a:lnTo>
                    <a:pt x="1046" y="309"/>
                  </a:lnTo>
                  <a:lnTo>
                    <a:pt x="1035" y="314"/>
                  </a:lnTo>
                  <a:lnTo>
                    <a:pt x="1025" y="319"/>
                  </a:lnTo>
                  <a:lnTo>
                    <a:pt x="1015" y="322"/>
                  </a:lnTo>
                  <a:lnTo>
                    <a:pt x="1003" y="325"/>
                  </a:lnTo>
                  <a:lnTo>
                    <a:pt x="992" y="326"/>
                  </a:lnTo>
                  <a:lnTo>
                    <a:pt x="984" y="328"/>
                  </a:lnTo>
                  <a:lnTo>
                    <a:pt x="976" y="331"/>
                  </a:lnTo>
                  <a:lnTo>
                    <a:pt x="967" y="334"/>
                  </a:lnTo>
                  <a:lnTo>
                    <a:pt x="959" y="337"/>
                  </a:lnTo>
                  <a:lnTo>
                    <a:pt x="951" y="339"/>
                  </a:lnTo>
                  <a:lnTo>
                    <a:pt x="944" y="341"/>
                  </a:lnTo>
                  <a:lnTo>
                    <a:pt x="936" y="344"/>
                  </a:lnTo>
                  <a:lnTo>
                    <a:pt x="929" y="345"/>
                  </a:lnTo>
                  <a:lnTo>
                    <a:pt x="915" y="348"/>
                  </a:lnTo>
                  <a:lnTo>
                    <a:pt x="903" y="352"/>
                  </a:lnTo>
                  <a:lnTo>
                    <a:pt x="890" y="356"/>
                  </a:lnTo>
                  <a:lnTo>
                    <a:pt x="876" y="360"/>
                  </a:lnTo>
                  <a:lnTo>
                    <a:pt x="863" y="364"/>
                  </a:lnTo>
                  <a:lnTo>
                    <a:pt x="849" y="366"/>
                  </a:lnTo>
                  <a:lnTo>
                    <a:pt x="834" y="369"/>
                  </a:lnTo>
                  <a:lnTo>
                    <a:pt x="819" y="370"/>
                  </a:lnTo>
                  <a:lnTo>
                    <a:pt x="813" y="373"/>
                  </a:lnTo>
                  <a:lnTo>
                    <a:pt x="808" y="376"/>
                  </a:lnTo>
                  <a:lnTo>
                    <a:pt x="801" y="378"/>
                  </a:lnTo>
                  <a:lnTo>
                    <a:pt x="795" y="379"/>
                  </a:lnTo>
                  <a:lnTo>
                    <a:pt x="788" y="379"/>
                  </a:lnTo>
                  <a:lnTo>
                    <a:pt x="783" y="380"/>
                  </a:lnTo>
                  <a:lnTo>
                    <a:pt x="776" y="382"/>
                  </a:lnTo>
                  <a:lnTo>
                    <a:pt x="768" y="383"/>
                  </a:lnTo>
                  <a:lnTo>
                    <a:pt x="753" y="385"/>
                  </a:lnTo>
                  <a:lnTo>
                    <a:pt x="738" y="386"/>
                  </a:lnTo>
                  <a:lnTo>
                    <a:pt x="723" y="389"/>
                  </a:lnTo>
                  <a:lnTo>
                    <a:pt x="708" y="391"/>
                  </a:lnTo>
                  <a:lnTo>
                    <a:pt x="695" y="395"/>
                  </a:lnTo>
                  <a:lnTo>
                    <a:pt x="680" y="397"/>
                  </a:lnTo>
                  <a:lnTo>
                    <a:pt x="665" y="399"/>
                  </a:lnTo>
                  <a:lnTo>
                    <a:pt x="651" y="402"/>
                  </a:lnTo>
                  <a:lnTo>
                    <a:pt x="636" y="404"/>
                  </a:lnTo>
                  <a:lnTo>
                    <a:pt x="621" y="406"/>
                  </a:lnTo>
                  <a:lnTo>
                    <a:pt x="607" y="408"/>
                  </a:lnTo>
                  <a:lnTo>
                    <a:pt x="591" y="410"/>
                  </a:lnTo>
                  <a:lnTo>
                    <a:pt x="576" y="411"/>
                  </a:lnTo>
                  <a:lnTo>
                    <a:pt x="560" y="412"/>
                  </a:lnTo>
                  <a:lnTo>
                    <a:pt x="544" y="412"/>
                  </a:lnTo>
                  <a:lnTo>
                    <a:pt x="528" y="412"/>
                  </a:lnTo>
                  <a:lnTo>
                    <a:pt x="525" y="415"/>
                  </a:lnTo>
                  <a:lnTo>
                    <a:pt x="523" y="416"/>
                  </a:lnTo>
                  <a:lnTo>
                    <a:pt x="520" y="417"/>
                  </a:lnTo>
                  <a:lnTo>
                    <a:pt x="517" y="419"/>
                  </a:lnTo>
                  <a:lnTo>
                    <a:pt x="522" y="423"/>
                  </a:lnTo>
                  <a:lnTo>
                    <a:pt x="528" y="425"/>
                  </a:lnTo>
                  <a:lnTo>
                    <a:pt x="532" y="426"/>
                  </a:lnTo>
                  <a:lnTo>
                    <a:pt x="538" y="426"/>
                  </a:lnTo>
                  <a:lnTo>
                    <a:pt x="544" y="426"/>
                  </a:lnTo>
                  <a:lnTo>
                    <a:pt x="549" y="426"/>
                  </a:lnTo>
                  <a:lnTo>
                    <a:pt x="555" y="426"/>
                  </a:lnTo>
                  <a:lnTo>
                    <a:pt x="561" y="426"/>
                  </a:lnTo>
                  <a:lnTo>
                    <a:pt x="583" y="425"/>
                  </a:lnTo>
                  <a:lnTo>
                    <a:pt x="603" y="425"/>
                  </a:lnTo>
                  <a:lnTo>
                    <a:pt x="624" y="424"/>
                  </a:lnTo>
                  <a:lnTo>
                    <a:pt x="644" y="424"/>
                  </a:lnTo>
                  <a:lnTo>
                    <a:pt x="666" y="423"/>
                  </a:lnTo>
                  <a:lnTo>
                    <a:pt x="687" y="421"/>
                  </a:lnTo>
                  <a:lnTo>
                    <a:pt x="709" y="418"/>
                  </a:lnTo>
                  <a:lnTo>
                    <a:pt x="732" y="415"/>
                  </a:lnTo>
                  <a:lnTo>
                    <a:pt x="732" y="417"/>
                  </a:lnTo>
                  <a:lnTo>
                    <a:pt x="743" y="412"/>
                  </a:lnTo>
                  <a:lnTo>
                    <a:pt x="754" y="410"/>
                  </a:lnTo>
                  <a:lnTo>
                    <a:pt x="765" y="410"/>
                  </a:lnTo>
                  <a:lnTo>
                    <a:pt x="777" y="411"/>
                  </a:lnTo>
                  <a:lnTo>
                    <a:pt x="788" y="412"/>
                  </a:lnTo>
                  <a:lnTo>
                    <a:pt x="800" y="412"/>
                  </a:lnTo>
                  <a:lnTo>
                    <a:pt x="810" y="410"/>
                  </a:lnTo>
                  <a:lnTo>
                    <a:pt x="820" y="405"/>
                  </a:lnTo>
                  <a:lnTo>
                    <a:pt x="836" y="404"/>
                  </a:lnTo>
                  <a:lnTo>
                    <a:pt x="853" y="400"/>
                  </a:lnTo>
                  <a:lnTo>
                    <a:pt x="871" y="396"/>
                  </a:lnTo>
                  <a:lnTo>
                    <a:pt x="888" y="391"/>
                  </a:lnTo>
                  <a:lnTo>
                    <a:pt x="905" y="385"/>
                  </a:lnTo>
                  <a:lnTo>
                    <a:pt x="922" y="380"/>
                  </a:lnTo>
                  <a:lnTo>
                    <a:pt x="938" y="376"/>
                  </a:lnTo>
                  <a:lnTo>
                    <a:pt x="953" y="372"/>
                  </a:lnTo>
                  <a:lnTo>
                    <a:pt x="958" y="369"/>
                  </a:lnTo>
                  <a:lnTo>
                    <a:pt x="963" y="366"/>
                  </a:lnTo>
                  <a:lnTo>
                    <a:pt x="970" y="364"/>
                  </a:lnTo>
                  <a:lnTo>
                    <a:pt x="977" y="363"/>
                  </a:lnTo>
                  <a:lnTo>
                    <a:pt x="985" y="360"/>
                  </a:lnTo>
                  <a:lnTo>
                    <a:pt x="992" y="358"/>
                  </a:lnTo>
                  <a:lnTo>
                    <a:pt x="998" y="353"/>
                  </a:lnTo>
                  <a:lnTo>
                    <a:pt x="1003" y="347"/>
                  </a:lnTo>
                  <a:lnTo>
                    <a:pt x="1014" y="346"/>
                  </a:lnTo>
                  <a:lnTo>
                    <a:pt x="1023" y="345"/>
                  </a:lnTo>
                  <a:lnTo>
                    <a:pt x="1032" y="342"/>
                  </a:lnTo>
                  <a:lnTo>
                    <a:pt x="1041" y="339"/>
                  </a:lnTo>
                  <a:lnTo>
                    <a:pt x="1049" y="334"/>
                  </a:lnTo>
                  <a:lnTo>
                    <a:pt x="1058" y="329"/>
                  </a:lnTo>
                  <a:lnTo>
                    <a:pt x="1067" y="325"/>
                  </a:lnTo>
                  <a:lnTo>
                    <a:pt x="1078" y="320"/>
                  </a:lnTo>
                  <a:lnTo>
                    <a:pt x="1095" y="327"/>
                  </a:lnTo>
                  <a:lnTo>
                    <a:pt x="1091" y="340"/>
                  </a:lnTo>
                  <a:lnTo>
                    <a:pt x="1083" y="351"/>
                  </a:lnTo>
                  <a:lnTo>
                    <a:pt x="1073" y="358"/>
                  </a:lnTo>
                  <a:lnTo>
                    <a:pt x="1060" y="364"/>
                  </a:lnTo>
                  <a:lnTo>
                    <a:pt x="1046" y="369"/>
                  </a:lnTo>
                  <a:lnTo>
                    <a:pt x="1032" y="373"/>
                  </a:lnTo>
                  <a:lnTo>
                    <a:pt x="1019" y="379"/>
                  </a:lnTo>
                  <a:lnTo>
                    <a:pt x="1008" y="387"/>
                  </a:lnTo>
                  <a:lnTo>
                    <a:pt x="986" y="393"/>
                  </a:lnTo>
                  <a:lnTo>
                    <a:pt x="964" y="398"/>
                  </a:lnTo>
                  <a:lnTo>
                    <a:pt x="942" y="404"/>
                  </a:lnTo>
                  <a:lnTo>
                    <a:pt x="919" y="410"/>
                  </a:lnTo>
                  <a:lnTo>
                    <a:pt x="896" y="416"/>
                  </a:lnTo>
                  <a:lnTo>
                    <a:pt x="874" y="423"/>
                  </a:lnTo>
                  <a:lnTo>
                    <a:pt x="852" y="430"/>
                  </a:lnTo>
                  <a:lnTo>
                    <a:pt x="833" y="437"/>
                  </a:lnTo>
                  <a:lnTo>
                    <a:pt x="818" y="438"/>
                  </a:lnTo>
                  <a:lnTo>
                    <a:pt x="803" y="441"/>
                  </a:lnTo>
                  <a:lnTo>
                    <a:pt x="789" y="442"/>
                  </a:lnTo>
                  <a:lnTo>
                    <a:pt x="776" y="444"/>
                  </a:lnTo>
                  <a:lnTo>
                    <a:pt x="762" y="447"/>
                  </a:lnTo>
                  <a:lnTo>
                    <a:pt x="748" y="450"/>
                  </a:lnTo>
                  <a:lnTo>
                    <a:pt x="735" y="454"/>
                  </a:lnTo>
                  <a:lnTo>
                    <a:pt x="720" y="457"/>
                  </a:lnTo>
                  <a:lnTo>
                    <a:pt x="705" y="461"/>
                  </a:lnTo>
                  <a:lnTo>
                    <a:pt x="692" y="463"/>
                  </a:lnTo>
                  <a:lnTo>
                    <a:pt x="680" y="464"/>
                  </a:lnTo>
                  <a:lnTo>
                    <a:pt x="667" y="465"/>
                  </a:lnTo>
                  <a:lnTo>
                    <a:pt x="655" y="467"/>
                  </a:lnTo>
                  <a:lnTo>
                    <a:pt x="641" y="468"/>
                  </a:lnTo>
                  <a:lnTo>
                    <a:pt x="627" y="469"/>
                  </a:lnTo>
                  <a:lnTo>
                    <a:pt x="611" y="471"/>
                  </a:lnTo>
                  <a:lnTo>
                    <a:pt x="600" y="474"/>
                  </a:lnTo>
                  <a:lnTo>
                    <a:pt x="587" y="475"/>
                  </a:lnTo>
                  <a:lnTo>
                    <a:pt x="573" y="474"/>
                  </a:lnTo>
                  <a:lnTo>
                    <a:pt x="560" y="473"/>
                  </a:lnTo>
                  <a:lnTo>
                    <a:pt x="546" y="471"/>
                  </a:lnTo>
                  <a:lnTo>
                    <a:pt x="532" y="473"/>
                  </a:lnTo>
                  <a:lnTo>
                    <a:pt x="521" y="476"/>
                  </a:lnTo>
                  <a:lnTo>
                    <a:pt x="511" y="482"/>
                  </a:lnTo>
                  <a:lnTo>
                    <a:pt x="527" y="486"/>
                  </a:lnTo>
                  <a:lnTo>
                    <a:pt x="543" y="487"/>
                  </a:lnTo>
                  <a:lnTo>
                    <a:pt x="559" y="488"/>
                  </a:lnTo>
                  <a:lnTo>
                    <a:pt x="575" y="489"/>
                  </a:lnTo>
                  <a:lnTo>
                    <a:pt x="589" y="489"/>
                  </a:lnTo>
                  <a:lnTo>
                    <a:pt x="605" y="488"/>
                  </a:lnTo>
                  <a:lnTo>
                    <a:pt x="620" y="487"/>
                  </a:lnTo>
                  <a:lnTo>
                    <a:pt x="636" y="486"/>
                  </a:lnTo>
                  <a:lnTo>
                    <a:pt x="651" y="484"/>
                  </a:lnTo>
                  <a:lnTo>
                    <a:pt x="666" y="482"/>
                  </a:lnTo>
                  <a:lnTo>
                    <a:pt x="682" y="481"/>
                  </a:lnTo>
                  <a:lnTo>
                    <a:pt x="697" y="478"/>
                  </a:lnTo>
                  <a:lnTo>
                    <a:pt x="712" y="477"/>
                  </a:lnTo>
                  <a:lnTo>
                    <a:pt x="727" y="476"/>
                  </a:lnTo>
                  <a:lnTo>
                    <a:pt x="741" y="475"/>
                  </a:lnTo>
                  <a:lnTo>
                    <a:pt x="756" y="474"/>
                  </a:lnTo>
                  <a:lnTo>
                    <a:pt x="770" y="471"/>
                  </a:lnTo>
                  <a:lnTo>
                    <a:pt x="785" y="470"/>
                  </a:lnTo>
                  <a:lnTo>
                    <a:pt x="800" y="469"/>
                  </a:lnTo>
                  <a:lnTo>
                    <a:pt x="816" y="468"/>
                  </a:lnTo>
                  <a:lnTo>
                    <a:pt x="831" y="467"/>
                  </a:lnTo>
                  <a:lnTo>
                    <a:pt x="845" y="465"/>
                  </a:lnTo>
                  <a:lnTo>
                    <a:pt x="860" y="462"/>
                  </a:lnTo>
                  <a:lnTo>
                    <a:pt x="874" y="458"/>
                  </a:lnTo>
                  <a:lnTo>
                    <a:pt x="883" y="458"/>
                  </a:lnTo>
                  <a:lnTo>
                    <a:pt x="891" y="457"/>
                  </a:lnTo>
                  <a:lnTo>
                    <a:pt x="899" y="455"/>
                  </a:lnTo>
                  <a:lnTo>
                    <a:pt x="906" y="452"/>
                  </a:lnTo>
                  <a:lnTo>
                    <a:pt x="914" y="450"/>
                  </a:lnTo>
                  <a:lnTo>
                    <a:pt x="922" y="448"/>
                  </a:lnTo>
                  <a:lnTo>
                    <a:pt x="930" y="445"/>
                  </a:lnTo>
                  <a:lnTo>
                    <a:pt x="938" y="444"/>
                  </a:lnTo>
                  <a:lnTo>
                    <a:pt x="946" y="443"/>
                  </a:lnTo>
                  <a:lnTo>
                    <a:pt x="954" y="442"/>
                  </a:lnTo>
                  <a:lnTo>
                    <a:pt x="962" y="441"/>
                  </a:lnTo>
                  <a:lnTo>
                    <a:pt x="968" y="434"/>
                  </a:lnTo>
                  <a:lnTo>
                    <a:pt x="979" y="432"/>
                  </a:lnTo>
                  <a:lnTo>
                    <a:pt x="990" y="428"/>
                  </a:lnTo>
                  <a:lnTo>
                    <a:pt x="1000" y="422"/>
                  </a:lnTo>
                  <a:lnTo>
                    <a:pt x="1010" y="416"/>
                  </a:lnTo>
                  <a:lnTo>
                    <a:pt x="1019" y="410"/>
                  </a:lnTo>
                  <a:lnTo>
                    <a:pt x="1031" y="404"/>
                  </a:lnTo>
                  <a:lnTo>
                    <a:pt x="1041" y="400"/>
                  </a:lnTo>
                  <a:lnTo>
                    <a:pt x="1054" y="400"/>
                  </a:lnTo>
                  <a:lnTo>
                    <a:pt x="1058" y="396"/>
                  </a:lnTo>
                  <a:lnTo>
                    <a:pt x="1063" y="392"/>
                  </a:lnTo>
                  <a:lnTo>
                    <a:pt x="1068" y="390"/>
                  </a:lnTo>
                  <a:lnTo>
                    <a:pt x="1074" y="389"/>
                  </a:lnTo>
                  <a:lnTo>
                    <a:pt x="1080" y="387"/>
                  </a:lnTo>
                  <a:lnTo>
                    <a:pt x="1086" y="387"/>
                  </a:lnTo>
                  <a:lnTo>
                    <a:pt x="1092" y="387"/>
                  </a:lnTo>
                  <a:lnTo>
                    <a:pt x="1099" y="387"/>
                  </a:lnTo>
                  <a:lnTo>
                    <a:pt x="1098" y="398"/>
                  </a:lnTo>
                  <a:lnTo>
                    <a:pt x="1095" y="408"/>
                  </a:lnTo>
                  <a:lnTo>
                    <a:pt x="1089" y="416"/>
                  </a:lnTo>
                  <a:lnTo>
                    <a:pt x="1084" y="424"/>
                  </a:lnTo>
                  <a:lnTo>
                    <a:pt x="1080" y="430"/>
                  </a:lnTo>
                  <a:lnTo>
                    <a:pt x="1074" y="434"/>
                  </a:lnTo>
                  <a:lnTo>
                    <a:pt x="1068" y="435"/>
                  </a:lnTo>
                  <a:lnTo>
                    <a:pt x="1062" y="434"/>
                  </a:lnTo>
                  <a:lnTo>
                    <a:pt x="1056" y="434"/>
                  </a:lnTo>
                  <a:lnTo>
                    <a:pt x="1051" y="435"/>
                  </a:lnTo>
                  <a:lnTo>
                    <a:pt x="1048" y="438"/>
                  </a:lnTo>
                  <a:lnTo>
                    <a:pt x="1047" y="444"/>
                  </a:lnTo>
                  <a:lnTo>
                    <a:pt x="1034" y="447"/>
                  </a:lnTo>
                  <a:lnTo>
                    <a:pt x="1034" y="444"/>
                  </a:lnTo>
                  <a:lnTo>
                    <a:pt x="1017" y="447"/>
                  </a:lnTo>
                  <a:lnTo>
                    <a:pt x="1000" y="449"/>
                  </a:lnTo>
                  <a:lnTo>
                    <a:pt x="984" y="452"/>
                  </a:lnTo>
                  <a:lnTo>
                    <a:pt x="967" y="457"/>
                  </a:lnTo>
                  <a:lnTo>
                    <a:pt x="951" y="462"/>
                  </a:lnTo>
                  <a:lnTo>
                    <a:pt x="934" y="468"/>
                  </a:lnTo>
                  <a:lnTo>
                    <a:pt x="918" y="473"/>
                  </a:lnTo>
                  <a:lnTo>
                    <a:pt x="902" y="478"/>
                  </a:lnTo>
                  <a:lnTo>
                    <a:pt x="884" y="484"/>
                  </a:lnTo>
                  <a:lnTo>
                    <a:pt x="868" y="490"/>
                  </a:lnTo>
                  <a:lnTo>
                    <a:pt x="851" y="495"/>
                  </a:lnTo>
                  <a:lnTo>
                    <a:pt x="835" y="500"/>
                  </a:lnTo>
                  <a:lnTo>
                    <a:pt x="818" y="504"/>
                  </a:lnTo>
                  <a:lnTo>
                    <a:pt x="802" y="508"/>
                  </a:lnTo>
                  <a:lnTo>
                    <a:pt x="785" y="510"/>
                  </a:lnTo>
                  <a:lnTo>
                    <a:pt x="768" y="512"/>
                  </a:lnTo>
                  <a:lnTo>
                    <a:pt x="752" y="516"/>
                  </a:lnTo>
                  <a:lnTo>
                    <a:pt x="735" y="521"/>
                  </a:lnTo>
                  <a:lnTo>
                    <a:pt x="719" y="525"/>
                  </a:lnTo>
                  <a:lnTo>
                    <a:pt x="703" y="527"/>
                  </a:lnTo>
                  <a:lnTo>
                    <a:pt x="688" y="528"/>
                  </a:lnTo>
                  <a:lnTo>
                    <a:pt x="672" y="529"/>
                  </a:lnTo>
                  <a:lnTo>
                    <a:pt x="656" y="530"/>
                  </a:lnTo>
                  <a:lnTo>
                    <a:pt x="641" y="530"/>
                  </a:lnTo>
                  <a:lnTo>
                    <a:pt x="625" y="530"/>
                  </a:lnTo>
                  <a:lnTo>
                    <a:pt x="609" y="530"/>
                  </a:lnTo>
                  <a:lnTo>
                    <a:pt x="593" y="532"/>
                  </a:lnTo>
                  <a:lnTo>
                    <a:pt x="577" y="532"/>
                  </a:lnTo>
                  <a:lnTo>
                    <a:pt x="561" y="533"/>
                  </a:lnTo>
                  <a:lnTo>
                    <a:pt x="545" y="534"/>
                  </a:lnTo>
                  <a:lnTo>
                    <a:pt x="528" y="536"/>
                  </a:lnTo>
                  <a:lnTo>
                    <a:pt x="511" y="539"/>
                  </a:lnTo>
                  <a:lnTo>
                    <a:pt x="508" y="541"/>
                  </a:lnTo>
                  <a:lnTo>
                    <a:pt x="506" y="542"/>
                  </a:lnTo>
                  <a:lnTo>
                    <a:pt x="505" y="545"/>
                  </a:lnTo>
                  <a:lnTo>
                    <a:pt x="505" y="548"/>
                  </a:lnTo>
                  <a:lnTo>
                    <a:pt x="511" y="551"/>
                  </a:lnTo>
                  <a:lnTo>
                    <a:pt x="516" y="553"/>
                  </a:lnTo>
                  <a:lnTo>
                    <a:pt x="523" y="555"/>
                  </a:lnTo>
                  <a:lnTo>
                    <a:pt x="531" y="557"/>
                  </a:lnTo>
                  <a:lnTo>
                    <a:pt x="538" y="557"/>
                  </a:lnTo>
                  <a:lnTo>
                    <a:pt x="545" y="557"/>
                  </a:lnTo>
                  <a:lnTo>
                    <a:pt x="552" y="557"/>
                  </a:lnTo>
                  <a:lnTo>
                    <a:pt x="559" y="554"/>
                  </a:lnTo>
                  <a:lnTo>
                    <a:pt x="570" y="555"/>
                  </a:lnTo>
                  <a:lnTo>
                    <a:pt x="581" y="555"/>
                  </a:lnTo>
                  <a:lnTo>
                    <a:pt x="593" y="555"/>
                  </a:lnTo>
                  <a:lnTo>
                    <a:pt x="604" y="554"/>
                  </a:lnTo>
                  <a:lnTo>
                    <a:pt x="615" y="554"/>
                  </a:lnTo>
                  <a:lnTo>
                    <a:pt x="625" y="554"/>
                  </a:lnTo>
                  <a:lnTo>
                    <a:pt x="634" y="558"/>
                  </a:lnTo>
                  <a:lnTo>
                    <a:pt x="642" y="564"/>
                  </a:lnTo>
                  <a:lnTo>
                    <a:pt x="647" y="561"/>
                  </a:lnTo>
                  <a:lnTo>
                    <a:pt x="651" y="559"/>
                  </a:lnTo>
                  <a:lnTo>
                    <a:pt x="657" y="558"/>
                  </a:lnTo>
                  <a:lnTo>
                    <a:pt x="661" y="557"/>
                  </a:lnTo>
                  <a:lnTo>
                    <a:pt x="667" y="557"/>
                  </a:lnTo>
                  <a:lnTo>
                    <a:pt x="673" y="555"/>
                  </a:lnTo>
                  <a:lnTo>
                    <a:pt x="679" y="555"/>
                  </a:lnTo>
                  <a:lnTo>
                    <a:pt x="684" y="554"/>
                  </a:lnTo>
                  <a:lnTo>
                    <a:pt x="690" y="553"/>
                  </a:lnTo>
                  <a:lnTo>
                    <a:pt x="697" y="553"/>
                  </a:lnTo>
                  <a:lnTo>
                    <a:pt x="704" y="554"/>
                  </a:lnTo>
                  <a:lnTo>
                    <a:pt x="711" y="554"/>
                  </a:lnTo>
                  <a:lnTo>
                    <a:pt x="717" y="555"/>
                  </a:lnTo>
                  <a:lnTo>
                    <a:pt x="723" y="554"/>
                  </a:lnTo>
                  <a:lnTo>
                    <a:pt x="729" y="552"/>
                  </a:lnTo>
                  <a:lnTo>
                    <a:pt x="735" y="548"/>
                  </a:lnTo>
                  <a:lnTo>
                    <a:pt x="747" y="547"/>
                  </a:lnTo>
                  <a:lnTo>
                    <a:pt x="760" y="545"/>
                  </a:lnTo>
                  <a:lnTo>
                    <a:pt x="772" y="543"/>
                  </a:lnTo>
                  <a:lnTo>
                    <a:pt x="785" y="542"/>
                  </a:lnTo>
                  <a:lnTo>
                    <a:pt x="796" y="541"/>
                  </a:lnTo>
                  <a:lnTo>
                    <a:pt x="808" y="540"/>
                  </a:lnTo>
                  <a:lnTo>
                    <a:pt x="820" y="539"/>
                  </a:lnTo>
                  <a:lnTo>
                    <a:pt x="832" y="536"/>
                  </a:lnTo>
                  <a:lnTo>
                    <a:pt x="843" y="534"/>
                  </a:lnTo>
                  <a:lnTo>
                    <a:pt x="853" y="533"/>
                  </a:lnTo>
                  <a:lnTo>
                    <a:pt x="865" y="529"/>
                  </a:lnTo>
                  <a:lnTo>
                    <a:pt x="876" y="527"/>
                  </a:lnTo>
                  <a:lnTo>
                    <a:pt x="888" y="522"/>
                  </a:lnTo>
                  <a:lnTo>
                    <a:pt x="899" y="519"/>
                  </a:lnTo>
                  <a:lnTo>
                    <a:pt x="911" y="514"/>
                  </a:lnTo>
                  <a:lnTo>
                    <a:pt x="922" y="508"/>
                  </a:lnTo>
                  <a:lnTo>
                    <a:pt x="944" y="507"/>
                  </a:lnTo>
                  <a:lnTo>
                    <a:pt x="964" y="501"/>
                  </a:lnTo>
                  <a:lnTo>
                    <a:pt x="986" y="494"/>
                  </a:lnTo>
                  <a:lnTo>
                    <a:pt x="1008" y="484"/>
                  </a:lnTo>
                  <a:lnTo>
                    <a:pt x="1030" y="475"/>
                  </a:lnTo>
                  <a:lnTo>
                    <a:pt x="1050" y="467"/>
                  </a:lnTo>
                  <a:lnTo>
                    <a:pt x="1070" y="461"/>
                  </a:lnTo>
                  <a:lnTo>
                    <a:pt x="1089" y="457"/>
                  </a:lnTo>
                  <a:lnTo>
                    <a:pt x="1090" y="473"/>
                  </a:lnTo>
                  <a:lnTo>
                    <a:pt x="1086" y="486"/>
                  </a:lnTo>
                  <a:lnTo>
                    <a:pt x="1076" y="496"/>
                  </a:lnTo>
                  <a:lnTo>
                    <a:pt x="1065" y="506"/>
                  </a:lnTo>
                  <a:lnTo>
                    <a:pt x="1060" y="500"/>
                  </a:lnTo>
                  <a:lnTo>
                    <a:pt x="1055" y="500"/>
                  </a:lnTo>
                  <a:lnTo>
                    <a:pt x="1049" y="504"/>
                  </a:lnTo>
                  <a:lnTo>
                    <a:pt x="1043" y="508"/>
                  </a:lnTo>
                  <a:lnTo>
                    <a:pt x="1042" y="508"/>
                  </a:lnTo>
                  <a:lnTo>
                    <a:pt x="1041" y="508"/>
                  </a:lnTo>
                  <a:lnTo>
                    <a:pt x="1040" y="507"/>
                  </a:lnTo>
                  <a:lnTo>
                    <a:pt x="1040" y="506"/>
                  </a:lnTo>
                  <a:lnTo>
                    <a:pt x="1033" y="512"/>
                  </a:lnTo>
                  <a:lnTo>
                    <a:pt x="1025" y="516"/>
                  </a:lnTo>
                  <a:lnTo>
                    <a:pt x="1017" y="520"/>
                  </a:lnTo>
                  <a:lnTo>
                    <a:pt x="1009" y="522"/>
                  </a:lnTo>
                  <a:lnTo>
                    <a:pt x="1000" y="523"/>
                  </a:lnTo>
                  <a:lnTo>
                    <a:pt x="991" y="526"/>
                  </a:lnTo>
                  <a:lnTo>
                    <a:pt x="983" y="528"/>
                  </a:lnTo>
                  <a:lnTo>
                    <a:pt x="975" y="530"/>
                  </a:lnTo>
                  <a:lnTo>
                    <a:pt x="953" y="538"/>
                  </a:lnTo>
                  <a:lnTo>
                    <a:pt x="930" y="545"/>
                  </a:lnTo>
                  <a:lnTo>
                    <a:pt x="908" y="551"/>
                  </a:lnTo>
                  <a:lnTo>
                    <a:pt x="887" y="555"/>
                  </a:lnTo>
                  <a:lnTo>
                    <a:pt x="865" y="559"/>
                  </a:lnTo>
                  <a:lnTo>
                    <a:pt x="843" y="564"/>
                  </a:lnTo>
                  <a:lnTo>
                    <a:pt x="821" y="567"/>
                  </a:lnTo>
                  <a:lnTo>
                    <a:pt x="800" y="571"/>
                  </a:lnTo>
                  <a:lnTo>
                    <a:pt x="795" y="575"/>
                  </a:lnTo>
                  <a:lnTo>
                    <a:pt x="791" y="577"/>
                  </a:lnTo>
                  <a:lnTo>
                    <a:pt x="787" y="578"/>
                  </a:lnTo>
                  <a:lnTo>
                    <a:pt x="783" y="579"/>
                  </a:lnTo>
                  <a:lnTo>
                    <a:pt x="778" y="579"/>
                  </a:lnTo>
                  <a:lnTo>
                    <a:pt x="772" y="580"/>
                  </a:lnTo>
                  <a:lnTo>
                    <a:pt x="768" y="580"/>
                  </a:lnTo>
                  <a:lnTo>
                    <a:pt x="762" y="580"/>
                  </a:lnTo>
                  <a:lnTo>
                    <a:pt x="756" y="580"/>
                  </a:lnTo>
                  <a:lnTo>
                    <a:pt x="746" y="586"/>
                  </a:lnTo>
                  <a:lnTo>
                    <a:pt x="735" y="590"/>
                  </a:lnTo>
                  <a:lnTo>
                    <a:pt x="721" y="591"/>
                  </a:lnTo>
                  <a:lnTo>
                    <a:pt x="707" y="592"/>
                  </a:lnTo>
                  <a:lnTo>
                    <a:pt x="693" y="593"/>
                  </a:lnTo>
                  <a:lnTo>
                    <a:pt x="680" y="593"/>
                  </a:lnTo>
                  <a:lnTo>
                    <a:pt x="667" y="596"/>
                  </a:lnTo>
                  <a:lnTo>
                    <a:pt x="655" y="598"/>
                  </a:lnTo>
                  <a:lnTo>
                    <a:pt x="642" y="598"/>
                  </a:lnTo>
                  <a:lnTo>
                    <a:pt x="629" y="599"/>
                  </a:lnTo>
                  <a:lnTo>
                    <a:pt x="616" y="599"/>
                  </a:lnTo>
                  <a:lnTo>
                    <a:pt x="602" y="600"/>
                  </a:lnTo>
                  <a:lnTo>
                    <a:pt x="588" y="600"/>
                  </a:lnTo>
                  <a:lnTo>
                    <a:pt x="575" y="600"/>
                  </a:lnTo>
                  <a:lnTo>
                    <a:pt x="560" y="599"/>
                  </a:lnTo>
                  <a:lnTo>
                    <a:pt x="546" y="598"/>
                  </a:lnTo>
                  <a:lnTo>
                    <a:pt x="541" y="600"/>
                  </a:lnTo>
                  <a:lnTo>
                    <a:pt x="537" y="600"/>
                  </a:lnTo>
                  <a:lnTo>
                    <a:pt x="531" y="600"/>
                  </a:lnTo>
                  <a:lnTo>
                    <a:pt x="525" y="600"/>
                  </a:lnTo>
                  <a:lnTo>
                    <a:pt x="520" y="600"/>
                  </a:lnTo>
                  <a:lnTo>
                    <a:pt x="514" y="601"/>
                  </a:lnTo>
                  <a:lnTo>
                    <a:pt x="508" y="603"/>
                  </a:lnTo>
                  <a:lnTo>
                    <a:pt x="504" y="607"/>
                  </a:lnTo>
                  <a:lnTo>
                    <a:pt x="513" y="614"/>
                  </a:lnTo>
                  <a:lnTo>
                    <a:pt x="523" y="618"/>
                  </a:lnTo>
                  <a:lnTo>
                    <a:pt x="533" y="620"/>
                  </a:lnTo>
                  <a:lnTo>
                    <a:pt x="545" y="620"/>
                  </a:lnTo>
                  <a:lnTo>
                    <a:pt x="556" y="620"/>
                  </a:lnTo>
                  <a:lnTo>
                    <a:pt x="568" y="619"/>
                  </a:lnTo>
                  <a:lnTo>
                    <a:pt x="579" y="618"/>
                  </a:lnTo>
                  <a:lnTo>
                    <a:pt x="589" y="618"/>
                  </a:lnTo>
                  <a:lnTo>
                    <a:pt x="607" y="618"/>
                  </a:lnTo>
                  <a:lnTo>
                    <a:pt x="624" y="618"/>
                  </a:lnTo>
                  <a:lnTo>
                    <a:pt x="640" y="617"/>
                  </a:lnTo>
                  <a:lnTo>
                    <a:pt x="657" y="616"/>
                  </a:lnTo>
                  <a:lnTo>
                    <a:pt x="673" y="616"/>
                  </a:lnTo>
                  <a:lnTo>
                    <a:pt x="689" y="616"/>
                  </a:lnTo>
                  <a:lnTo>
                    <a:pt x="704" y="616"/>
                  </a:lnTo>
                  <a:lnTo>
                    <a:pt x="720" y="618"/>
                  </a:lnTo>
                  <a:lnTo>
                    <a:pt x="728" y="616"/>
                  </a:lnTo>
                  <a:lnTo>
                    <a:pt x="735" y="614"/>
                  </a:lnTo>
                  <a:lnTo>
                    <a:pt x="741" y="612"/>
                  </a:lnTo>
                  <a:lnTo>
                    <a:pt x="749" y="611"/>
                  </a:lnTo>
                  <a:lnTo>
                    <a:pt x="756" y="611"/>
                  </a:lnTo>
                  <a:lnTo>
                    <a:pt x="763" y="609"/>
                  </a:lnTo>
                  <a:lnTo>
                    <a:pt x="770" y="607"/>
                  </a:lnTo>
                  <a:lnTo>
                    <a:pt x="778" y="605"/>
                  </a:lnTo>
                  <a:lnTo>
                    <a:pt x="795" y="606"/>
                  </a:lnTo>
                  <a:lnTo>
                    <a:pt x="812" y="606"/>
                  </a:lnTo>
                  <a:lnTo>
                    <a:pt x="829" y="604"/>
                  </a:lnTo>
                  <a:lnTo>
                    <a:pt x="847" y="601"/>
                  </a:lnTo>
                  <a:lnTo>
                    <a:pt x="865" y="598"/>
                  </a:lnTo>
                  <a:lnTo>
                    <a:pt x="882" y="594"/>
                  </a:lnTo>
                  <a:lnTo>
                    <a:pt x="900" y="591"/>
                  </a:lnTo>
                  <a:lnTo>
                    <a:pt x="920" y="588"/>
                  </a:lnTo>
                  <a:lnTo>
                    <a:pt x="931" y="583"/>
                  </a:lnTo>
                  <a:lnTo>
                    <a:pt x="943" y="577"/>
                  </a:lnTo>
                  <a:lnTo>
                    <a:pt x="955" y="571"/>
                  </a:lnTo>
                  <a:lnTo>
                    <a:pt x="967" y="565"/>
                  </a:lnTo>
                  <a:lnTo>
                    <a:pt x="978" y="560"/>
                  </a:lnTo>
                  <a:lnTo>
                    <a:pt x="991" y="555"/>
                  </a:lnTo>
                  <a:lnTo>
                    <a:pt x="1002" y="552"/>
                  </a:lnTo>
                  <a:lnTo>
                    <a:pt x="1015" y="547"/>
                  </a:lnTo>
                  <a:lnTo>
                    <a:pt x="1026" y="545"/>
                  </a:lnTo>
                  <a:lnTo>
                    <a:pt x="1039" y="542"/>
                  </a:lnTo>
                  <a:lnTo>
                    <a:pt x="1050" y="541"/>
                  </a:lnTo>
                  <a:lnTo>
                    <a:pt x="1063" y="540"/>
                  </a:lnTo>
                  <a:lnTo>
                    <a:pt x="1075" y="540"/>
                  </a:lnTo>
                  <a:lnTo>
                    <a:pt x="1087" y="541"/>
                  </a:lnTo>
                  <a:lnTo>
                    <a:pt x="1099" y="542"/>
                  </a:lnTo>
                  <a:lnTo>
                    <a:pt x="1112" y="546"/>
                  </a:lnTo>
                  <a:lnTo>
                    <a:pt x="1123" y="546"/>
                  </a:lnTo>
                  <a:lnTo>
                    <a:pt x="1135" y="547"/>
                  </a:lnTo>
                  <a:lnTo>
                    <a:pt x="1146" y="549"/>
                  </a:lnTo>
                  <a:lnTo>
                    <a:pt x="1159" y="552"/>
                  </a:lnTo>
                  <a:lnTo>
                    <a:pt x="1171" y="553"/>
                  </a:lnTo>
                  <a:lnTo>
                    <a:pt x="1184" y="553"/>
                  </a:lnTo>
                  <a:lnTo>
                    <a:pt x="1196" y="552"/>
                  </a:lnTo>
                  <a:lnTo>
                    <a:pt x="1209" y="548"/>
                  </a:lnTo>
                  <a:lnTo>
                    <a:pt x="1218" y="549"/>
                  </a:lnTo>
                  <a:lnTo>
                    <a:pt x="1228" y="549"/>
                  </a:lnTo>
                  <a:lnTo>
                    <a:pt x="1239" y="548"/>
                  </a:lnTo>
                  <a:lnTo>
                    <a:pt x="1249" y="546"/>
                  </a:lnTo>
                  <a:lnTo>
                    <a:pt x="1259" y="543"/>
                  </a:lnTo>
                  <a:lnTo>
                    <a:pt x="1271" y="540"/>
                  </a:lnTo>
                  <a:lnTo>
                    <a:pt x="1281" y="536"/>
                  </a:lnTo>
                  <a:lnTo>
                    <a:pt x="1291" y="533"/>
                  </a:lnTo>
                  <a:lnTo>
                    <a:pt x="1298" y="533"/>
                  </a:lnTo>
                  <a:lnTo>
                    <a:pt x="1305" y="533"/>
                  </a:lnTo>
                  <a:lnTo>
                    <a:pt x="1313" y="533"/>
                  </a:lnTo>
                  <a:lnTo>
                    <a:pt x="1320" y="533"/>
                  </a:lnTo>
                  <a:lnTo>
                    <a:pt x="1327" y="532"/>
                  </a:lnTo>
                  <a:lnTo>
                    <a:pt x="1334" y="530"/>
                  </a:lnTo>
                  <a:lnTo>
                    <a:pt x="1340" y="528"/>
                  </a:lnTo>
                  <a:lnTo>
                    <a:pt x="1348" y="526"/>
                  </a:lnTo>
                  <a:lnTo>
                    <a:pt x="1352" y="530"/>
                  </a:lnTo>
                  <a:lnTo>
                    <a:pt x="1355" y="529"/>
                  </a:lnTo>
                  <a:lnTo>
                    <a:pt x="1359" y="528"/>
                  </a:lnTo>
                  <a:lnTo>
                    <a:pt x="1363" y="530"/>
                  </a:lnTo>
                  <a:lnTo>
                    <a:pt x="1350" y="539"/>
                  </a:lnTo>
                  <a:lnTo>
                    <a:pt x="1335" y="546"/>
                  </a:lnTo>
                  <a:lnTo>
                    <a:pt x="1321" y="553"/>
                  </a:lnTo>
                  <a:lnTo>
                    <a:pt x="1306" y="558"/>
                  </a:lnTo>
                  <a:lnTo>
                    <a:pt x="1291" y="561"/>
                  </a:lnTo>
                  <a:lnTo>
                    <a:pt x="1276" y="565"/>
                  </a:lnTo>
                  <a:lnTo>
                    <a:pt x="1262" y="567"/>
                  </a:lnTo>
                  <a:lnTo>
                    <a:pt x="1246" y="568"/>
                  </a:lnTo>
                  <a:lnTo>
                    <a:pt x="1231" y="570"/>
                  </a:lnTo>
                  <a:lnTo>
                    <a:pt x="1216" y="571"/>
                  </a:lnTo>
                  <a:lnTo>
                    <a:pt x="1200" y="571"/>
                  </a:lnTo>
                  <a:lnTo>
                    <a:pt x="1185" y="571"/>
                  </a:lnTo>
                  <a:lnTo>
                    <a:pt x="1169" y="571"/>
                  </a:lnTo>
                  <a:lnTo>
                    <a:pt x="1154" y="571"/>
                  </a:lnTo>
                  <a:lnTo>
                    <a:pt x="1138" y="571"/>
                  </a:lnTo>
                  <a:lnTo>
                    <a:pt x="1123" y="571"/>
                  </a:lnTo>
                  <a:lnTo>
                    <a:pt x="1115" y="564"/>
                  </a:lnTo>
                  <a:lnTo>
                    <a:pt x="1113" y="565"/>
                  </a:lnTo>
                  <a:lnTo>
                    <a:pt x="1113" y="567"/>
                  </a:lnTo>
                  <a:lnTo>
                    <a:pt x="1113" y="568"/>
                  </a:lnTo>
                  <a:lnTo>
                    <a:pt x="1113" y="571"/>
                  </a:lnTo>
                  <a:lnTo>
                    <a:pt x="1105" y="568"/>
                  </a:lnTo>
                  <a:lnTo>
                    <a:pt x="1098" y="568"/>
                  </a:lnTo>
                  <a:lnTo>
                    <a:pt x="1090" y="568"/>
                  </a:lnTo>
                  <a:lnTo>
                    <a:pt x="1082" y="571"/>
                  </a:lnTo>
                  <a:lnTo>
                    <a:pt x="1074" y="578"/>
                  </a:lnTo>
                  <a:lnTo>
                    <a:pt x="1066" y="579"/>
                  </a:lnTo>
                  <a:lnTo>
                    <a:pt x="1058" y="578"/>
                  </a:lnTo>
                  <a:lnTo>
                    <a:pt x="1051" y="580"/>
                  </a:lnTo>
                  <a:lnTo>
                    <a:pt x="1033" y="586"/>
                  </a:lnTo>
                  <a:lnTo>
                    <a:pt x="1016" y="591"/>
                  </a:lnTo>
                  <a:lnTo>
                    <a:pt x="998" y="594"/>
                  </a:lnTo>
                  <a:lnTo>
                    <a:pt x="980" y="599"/>
                  </a:lnTo>
                  <a:lnTo>
                    <a:pt x="962" y="604"/>
                  </a:lnTo>
                  <a:lnTo>
                    <a:pt x="945" y="610"/>
                  </a:lnTo>
                  <a:lnTo>
                    <a:pt x="927" y="616"/>
                  </a:lnTo>
                  <a:lnTo>
                    <a:pt x="910" y="623"/>
                  </a:lnTo>
                  <a:lnTo>
                    <a:pt x="897" y="624"/>
                  </a:lnTo>
                  <a:lnTo>
                    <a:pt x="885" y="626"/>
                  </a:lnTo>
                  <a:lnTo>
                    <a:pt x="874" y="629"/>
                  </a:lnTo>
                  <a:lnTo>
                    <a:pt x="863" y="631"/>
                  </a:lnTo>
                  <a:lnTo>
                    <a:pt x="851" y="635"/>
                  </a:lnTo>
                  <a:lnTo>
                    <a:pt x="840" y="637"/>
                  </a:lnTo>
                  <a:lnTo>
                    <a:pt x="828" y="639"/>
                  </a:lnTo>
                  <a:lnTo>
                    <a:pt x="818" y="643"/>
                  </a:lnTo>
                  <a:lnTo>
                    <a:pt x="807" y="645"/>
                  </a:lnTo>
                  <a:lnTo>
                    <a:pt x="795" y="649"/>
                  </a:lnTo>
                  <a:lnTo>
                    <a:pt x="784" y="651"/>
                  </a:lnTo>
                  <a:lnTo>
                    <a:pt x="772" y="653"/>
                  </a:lnTo>
                  <a:lnTo>
                    <a:pt x="761" y="656"/>
                  </a:lnTo>
                  <a:lnTo>
                    <a:pt x="748" y="657"/>
                  </a:lnTo>
                  <a:lnTo>
                    <a:pt x="736" y="659"/>
                  </a:lnTo>
                  <a:lnTo>
                    <a:pt x="723" y="661"/>
                  </a:lnTo>
                  <a:lnTo>
                    <a:pt x="709" y="662"/>
                  </a:lnTo>
                  <a:lnTo>
                    <a:pt x="697" y="664"/>
                  </a:lnTo>
                  <a:lnTo>
                    <a:pt x="684" y="665"/>
                  </a:lnTo>
                  <a:lnTo>
                    <a:pt x="673" y="666"/>
                  </a:lnTo>
                  <a:lnTo>
                    <a:pt x="661" y="668"/>
                  </a:lnTo>
                  <a:lnTo>
                    <a:pt x="651" y="668"/>
                  </a:lnTo>
                  <a:lnTo>
                    <a:pt x="640" y="666"/>
                  </a:lnTo>
                  <a:lnTo>
                    <a:pt x="628" y="665"/>
                  </a:lnTo>
                  <a:lnTo>
                    <a:pt x="618" y="672"/>
                  </a:lnTo>
                  <a:lnTo>
                    <a:pt x="498" y="674"/>
                  </a:lnTo>
                  <a:lnTo>
                    <a:pt x="491" y="678"/>
                  </a:lnTo>
                  <a:lnTo>
                    <a:pt x="504" y="689"/>
                  </a:lnTo>
                  <a:lnTo>
                    <a:pt x="524" y="689"/>
                  </a:lnTo>
                  <a:lnTo>
                    <a:pt x="545" y="689"/>
                  </a:lnTo>
                  <a:lnTo>
                    <a:pt x="564" y="689"/>
                  </a:lnTo>
                  <a:lnTo>
                    <a:pt x="585" y="689"/>
                  </a:lnTo>
                  <a:lnTo>
                    <a:pt x="605" y="689"/>
                  </a:lnTo>
                  <a:lnTo>
                    <a:pt x="626" y="689"/>
                  </a:lnTo>
                  <a:lnTo>
                    <a:pt x="645" y="689"/>
                  </a:lnTo>
                  <a:lnTo>
                    <a:pt x="666" y="689"/>
                  </a:lnTo>
                  <a:lnTo>
                    <a:pt x="685" y="688"/>
                  </a:lnTo>
                  <a:lnTo>
                    <a:pt x="706" y="688"/>
                  </a:lnTo>
                  <a:lnTo>
                    <a:pt x="725" y="687"/>
                  </a:lnTo>
                  <a:lnTo>
                    <a:pt x="746" y="684"/>
                  </a:lnTo>
                  <a:lnTo>
                    <a:pt x="765" y="683"/>
                  </a:lnTo>
                  <a:lnTo>
                    <a:pt x="785" y="679"/>
                  </a:lnTo>
                  <a:lnTo>
                    <a:pt x="804" y="676"/>
                  </a:lnTo>
                  <a:lnTo>
                    <a:pt x="824" y="672"/>
                  </a:lnTo>
                  <a:lnTo>
                    <a:pt x="839" y="671"/>
                  </a:lnTo>
                  <a:lnTo>
                    <a:pt x="853" y="669"/>
                  </a:lnTo>
                  <a:lnTo>
                    <a:pt x="869" y="666"/>
                  </a:lnTo>
                  <a:lnTo>
                    <a:pt x="884" y="664"/>
                  </a:lnTo>
                  <a:lnTo>
                    <a:pt x="900" y="662"/>
                  </a:lnTo>
                  <a:lnTo>
                    <a:pt x="915" y="658"/>
                  </a:lnTo>
                  <a:lnTo>
                    <a:pt x="931" y="655"/>
                  </a:lnTo>
                  <a:lnTo>
                    <a:pt x="946" y="650"/>
                  </a:lnTo>
                  <a:lnTo>
                    <a:pt x="955" y="644"/>
                  </a:lnTo>
                  <a:lnTo>
                    <a:pt x="964" y="639"/>
                  </a:lnTo>
                  <a:lnTo>
                    <a:pt x="974" y="635"/>
                  </a:lnTo>
                  <a:lnTo>
                    <a:pt x="984" y="631"/>
                  </a:lnTo>
                  <a:lnTo>
                    <a:pt x="993" y="629"/>
                  </a:lnTo>
                  <a:lnTo>
                    <a:pt x="1002" y="626"/>
                  </a:lnTo>
                  <a:lnTo>
                    <a:pt x="1011" y="623"/>
                  </a:lnTo>
                  <a:lnTo>
                    <a:pt x="1019" y="620"/>
                  </a:lnTo>
                  <a:lnTo>
                    <a:pt x="1028" y="623"/>
                  </a:lnTo>
                  <a:lnTo>
                    <a:pt x="1036" y="623"/>
                  </a:lnTo>
                  <a:lnTo>
                    <a:pt x="1043" y="619"/>
                  </a:lnTo>
                  <a:lnTo>
                    <a:pt x="1050" y="616"/>
                  </a:lnTo>
                  <a:lnTo>
                    <a:pt x="1056" y="611"/>
                  </a:lnTo>
                  <a:lnTo>
                    <a:pt x="1063" y="609"/>
                  </a:lnTo>
                  <a:lnTo>
                    <a:pt x="1071" y="606"/>
                  </a:lnTo>
                  <a:lnTo>
                    <a:pt x="1080" y="607"/>
                  </a:lnTo>
                  <a:lnTo>
                    <a:pt x="1096" y="606"/>
                  </a:lnTo>
                  <a:lnTo>
                    <a:pt x="1112" y="604"/>
                  </a:lnTo>
                  <a:lnTo>
                    <a:pt x="1129" y="601"/>
                  </a:lnTo>
                  <a:lnTo>
                    <a:pt x="1146" y="599"/>
                  </a:lnTo>
                  <a:lnTo>
                    <a:pt x="1163" y="597"/>
                  </a:lnTo>
                  <a:lnTo>
                    <a:pt x="1180" y="594"/>
                  </a:lnTo>
                  <a:lnTo>
                    <a:pt x="1198" y="593"/>
                  </a:lnTo>
                  <a:lnTo>
                    <a:pt x="1214" y="593"/>
                  </a:lnTo>
                  <a:lnTo>
                    <a:pt x="1218" y="590"/>
                  </a:lnTo>
                  <a:lnTo>
                    <a:pt x="1224" y="588"/>
                  </a:lnTo>
                  <a:lnTo>
                    <a:pt x="1230" y="588"/>
                  </a:lnTo>
                  <a:lnTo>
                    <a:pt x="1235" y="590"/>
                  </a:lnTo>
                  <a:lnTo>
                    <a:pt x="1241" y="591"/>
                  </a:lnTo>
                  <a:lnTo>
                    <a:pt x="1247" y="590"/>
                  </a:lnTo>
                  <a:lnTo>
                    <a:pt x="1251" y="587"/>
                  </a:lnTo>
                  <a:lnTo>
                    <a:pt x="1255" y="583"/>
                  </a:lnTo>
                  <a:lnTo>
                    <a:pt x="1266" y="581"/>
                  </a:lnTo>
                  <a:lnTo>
                    <a:pt x="1278" y="581"/>
                  </a:lnTo>
                  <a:lnTo>
                    <a:pt x="1289" y="580"/>
                  </a:lnTo>
                  <a:lnTo>
                    <a:pt x="1300" y="580"/>
                  </a:lnTo>
                  <a:lnTo>
                    <a:pt x="1313" y="580"/>
                  </a:lnTo>
                  <a:lnTo>
                    <a:pt x="1324" y="580"/>
                  </a:lnTo>
                  <a:lnTo>
                    <a:pt x="1337" y="579"/>
                  </a:lnTo>
                  <a:lnTo>
                    <a:pt x="1348" y="579"/>
                  </a:lnTo>
                  <a:lnTo>
                    <a:pt x="1343" y="585"/>
                  </a:lnTo>
                  <a:lnTo>
                    <a:pt x="1336" y="590"/>
                  </a:lnTo>
                  <a:lnTo>
                    <a:pt x="1330" y="594"/>
                  </a:lnTo>
                  <a:lnTo>
                    <a:pt x="1323" y="599"/>
                  </a:lnTo>
                  <a:lnTo>
                    <a:pt x="1316" y="603"/>
                  </a:lnTo>
                  <a:lnTo>
                    <a:pt x="1308" y="605"/>
                  </a:lnTo>
                  <a:lnTo>
                    <a:pt x="1300" y="605"/>
                  </a:lnTo>
                  <a:lnTo>
                    <a:pt x="1292" y="605"/>
                  </a:lnTo>
                  <a:lnTo>
                    <a:pt x="1289" y="606"/>
                  </a:lnTo>
                  <a:lnTo>
                    <a:pt x="1284" y="607"/>
                  </a:lnTo>
                  <a:lnTo>
                    <a:pt x="1279" y="609"/>
                  </a:lnTo>
                  <a:lnTo>
                    <a:pt x="1273" y="609"/>
                  </a:lnTo>
                  <a:lnTo>
                    <a:pt x="1267" y="609"/>
                  </a:lnTo>
                  <a:lnTo>
                    <a:pt x="1262" y="607"/>
                  </a:lnTo>
                  <a:lnTo>
                    <a:pt x="1257" y="606"/>
                  </a:lnTo>
                  <a:lnTo>
                    <a:pt x="1252" y="605"/>
                  </a:lnTo>
                  <a:lnTo>
                    <a:pt x="1239" y="607"/>
                  </a:lnTo>
                  <a:lnTo>
                    <a:pt x="1225" y="610"/>
                  </a:lnTo>
                  <a:lnTo>
                    <a:pt x="1210" y="610"/>
                  </a:lnTo>
                  <a:lnTo>
                    <a:pt x="1195" y="611"/>
                  </a:lnTo>
                  <a:lnTo>
                    <a:pt x="1182" y="612"/>
                  </a:lnTo>
                  <a:lnTo>
                    <a:pt x="1168" y="613"/>
                  </a:lnTo>
                  <a:lnTo>
                    <a:pt x="1154" y="617"/>
                  </a:lnTo>
                  <a:lnTo>
                    <a:pt x="1143" y="623"/>
                  </a:lnTo>
                  <a:lnTo>
                    <a:pt x="1131" y="624"/>
                  </a:lnTo>
                  <a:lnTo>
                    <a:pt x="1121" y="627"/>
                  </a:lnTo>
                  <a:lnTo>
                    <a:pt x="1111" y="631"/>
                  </a:lnTo>
                  <a:lnTo>
                    <a:pt x="1100" y="637"/>
                  </a:lnTo>
                  <a:lnTo>
                    <a:pt x="1090" y="642"/>
                  </a:lnTo>
                  <a:lnTo>
                    <a:pt x="1080" y="645"/>
                  </a:lnTo>
                  <a:lnTo>
                    <a:pt x="1070" y="648"/>
                  </a:lnTo>
                  <a:lnTo>
                    <a:pt x="1058" y="648"/>
                  </a:lnTo>
                  <a:lnTo>
                    <a:pt x="1052" y="650"/>
                  </a:lnTo>
                  <a:lnTo>
                    <a:pt x="1047" y="651"/>
                  </a:lnTo>
                  <a:lnTo>
                    <a:pt x="1041" y="653"/>
                  </a:lnTo>
                  <a:lnTo>
                    <a:pt x="1035" y="656"/>
                  </a:lnTo>
                  <a:lnTo>
                    <a:pt x="1030" y="657"/>
                  </a:lnTo>
                  <a:lnTo>
                    <a:pt x="1024" y="658"/>
                  </a:lnTo>
                  <a:lnTo>
                    <a:pt x="1018" y="658"/>
                  </a:lnTo>
                  <a:lnTo>
                    <a:pt x="1012" y="657"/>
                  </a:lnTo>
                  <a:lnTo>
                    <a:pt x="1004" y="662"/>
                  </a:lnTo>
                  <a:lnTo>
                    <a:pt x="995" y="666"/>
                  </a:lnTo>
                  <a:lnTo>
                    <a:pt x="985" y="670"/>
                  </a:lnTo>
                  <a:lnTo>
                    <a:pt x="975" y="674"/>
                  </a:lnTo>
                  <a:lnTo>
                    <a:pt x="964" y="676"/>
                  </a:lnTo>
                  <a:lnTo>
                    <a:pt x="954" y="679"/>
                  </a:lnTo>
                  <a:lnTo>
                    <a:pt x="944" y="682"/>
                  </a:lnTo>
                  <a:lnTo>
                    <a:pt x="934" y="685"/>
                  </a:lnTo>
                  <a:lnTo>
                    <a:pt x="918" y="687"/>
                  </a:lnTo>
                  <a:lnTo>
                    <a:pt x="903" y="689"/>
                  </a:lnTo>
                  <a:lnTo>
                    <a:pt x="888" y="692"/>
                  </a:lnTo>
                  <a:lnTo>
                    <a:pt x="873" y="697"/>
                  </a:lnTo>
                  <a:lnTo>
                    <a:pt x="857" y="702"/>
                  </a:lnTo>
                  <a:lnTo>
                    <a:pt x="842" y="705"/>
                  </a:lnTo>
                  <a:lnTo>
                    <a:pt x="825" y="709"/>
                  </a:lnTo>
                  <a:lnTo>
                    <a:pt x="807" y="710"/>
                  </a:lnTo>
                  <a:lnTo>
                    <a:pt x="801" y="715"/>
                  </a:lnTo>
                  <a:lnTo>
                    <a:pt x="794" y="717"/>
                  </a:lnTo>
                  <a:lnTo>
                    <a:pt x="787" y="718"/>
                  </a:lnTo>
                  <a:lnTo>
                    <a:pt x="780" y="717"/>
                  </a:lnTo>
                  <a:lnTo>
                    <a:pt x="771" y="720"/>
                  </a:lnTo>
                  <a:lnTo>
                    <a:pt x="762" y="723"/>
                  </a:lnTo>
                  <a:lnTo>
                    <a:pt x="752" y="727"/>
                  </a:lnTo>
                  <a:lnTo>
                    <a:pt x="740" y="730"/>
                  </a:lnTo>
                  <a:lnTo>
                    <a:pt x="730" y="733"/>
                  </a:lnTo>
                  <a:lnTo>
                    <a:pt x="720" y="735"/>
                  </a:lnTo>
                  <a:lnTo>
                    <a:pt x="709" y="735"/>
                  </a:lnTo>
                  <a:lnTo>
                    <a:pt x="699" y="734"/>
                  </a:lnTo>
                  <a:lnTo>
                    <a:pt x="690" y="737"/>
                  </a:lnTo>
                  <a:lnTo>
                    <a:pt x="680" y="740"/>
                  </a:lnTo>
                  <a:lnTo>
                    <a:pt x="668" y="741"/>
                  </a:lnTo>
                  <a:lnTo>
                    <a:pt x="657" y="742"/>
                  </a:lnTo>
                  <a:lnTo>
                    <a:pt x="644" y="742"/>
                  </a:lnTo>
                  <a:lnTo>
                    <a:pt x="633" y="741"/>
                  </a:lnTo>
                  <a:lnTo>
                    <a:pt x="621" y="740"/>
                  </a:lnTo>
                  <a:lnTo>
                    <a:pt x="611" y="739"/>
                  </a:lnTo>
                  <a:lnTo>
                    <a:pt x="601" y="741"/>
                  </a:lnTo>
                  <a:lnTo>
                    <a:pt x="591" y="742"/>
                  </a:lnTo>
                  <a:lnTo>
                    <a:pt x="579" y="743"/>
                  </a:lnTo>
                  <a:lnTo>
                    <a:pt x="569" y="743"/>
                  </a:lnTo>
                  <a:lnTo>
                    <a:pt x="557" y="743"/>
                  </a:lnTo>
                  <a:lnTo>
                    <a:pt x="546" y="743"/>
                  </a:lnTo>
                  <a:lnTo>
                    <a:pt x="536" y="742"/>
                  </a:lnTo>
                  <a:lnTo>
                    <a:pt x="525" y="742"/>
                  </a:lnTo>
                  <a:lnTo>
                    <a:pt x="521" y="742"/>
                  </a:lnTo>
                  <a:lnTo>
                    <a:pt x="516" y="745"/>
                  </a:lnTo>
                  <a:lnTo>
                    <a:pt x="511" y="747"/>
                  </a:lnTo>
                  <a:lnTo>
                    <a:pt x="505" y="748"/>
                  </a:lnTo>
                  <a:lnTo>
                    <a:pt x="511" y="755"/>
                  </a:lnTo>
                  <a:lnTo>
                    <a:pt x="516" y="759"/>
                  </a:lnTo>
                  <a:lnTo>
                    <a:pt x="524" y="760"/>
                  </a:lnTo>
                  <a:lnTo>
                    <a:pt x="531" y="759"/>
                  </a:lnTo>
                  <a:lnTo>
                    <a:pt x="539" y="759"/>
                  </a:lnTo>
                  <a:lnTo>
                    <a:pt x="547" y="758"/>
                  </a:lnTo>
                  <a:lnTo>
                    <a:pt x="554" y="758"/>
                  </a:lnTo>
                  <a:lnTo>
                    <a:pt x="561" y="760"/>
                  </a:lnTo>
                  <a:lnTo>
                    <a:pt x="571" y="760"/>
                  </a:lnTo>
                  <a:lnTo>
                    <a:pt x="580" y="760"/>
                  </a:lnTo>
                  <a:lnTo>
                    <a:pt x="589" y="761"/>
                  </a:lnTo>
                  <a:lnTo>
                    <a:pt x="600" y="761"/>
                  </a:lnTo>
                  <a:lnTo>
                    <a:pt x="609" y="762"/>
                  </a:lnTo>
                  <a:lnTo>
                    <a:pt x="618" y="763"/>
                  </a:lnTo>
                  <a:lnTo>
                    <a:pt x="627" y="763"/>
                  </a:lnTo>
                  <a:lnTo>
                    <a:pt x="637" y="763"/>
                  </a:lnTo>
                  <a:lnTo>
                    <a:pt x="640" y="760"/>
                  </a:lnTo>
                  <a:lnTo>
                    <a:pt x="645" y="761"/>
                  </a:lnTo>
                  <a:lnTo>
                    <a:pt x="651" y="762"/>
                  </a:lnTo>
                  <a:lnTo>
                    <a:pt x="655" y="758"/>
                  </a:lnTo>
                  <a:lnTo>
                    <a:pt x="673" y="756"/>
                  </a:lnTo>
                  <a:lnTo>
                    <a:pt x="690" y="756"/>
                  </a:lnTo>
                  <a:lnTo>
                    <a:pt x="708" y="755"/>
                  </a:lnTo>
                  <a:lnTo>
                    <a:pt x="727" y="755"/>
                  </a:lnTo>
                  <a:lnTo>
                    <a:pt x="744" y="754"/>
                  </a:lnTo>
                  <a:lnTo>
                    <a:pt x="762" y="752"/>
                  </a:lnTo>
                  <a:lnTo>
                    <a:pt x="779" y="749"/>
                  </a:lnTo>
                  <a:lnTo>
                    <a:pt x="796" y="746"/>
                  </a:lnTo>
                  <a:lnTo>
                    <a:pt x="804" y="752"/>
                  </a:lnTo>
                  <a:lnTo>
                    <a:pt x="811" y="753"/>
                  </a:lnTo>
                  <a:lnTo>
                    <a:pt x="817" y="752"/>
                  </a:lnTo>
                  <a:lnTo>
                    <a:pt x="823" y="747"/>
                  </a:lnTo>
                  <a:lnTo>
                    <a:pt x="828" y="742"/>
                  </a:lnTo>
                  <a:lnTo>
                    <a:pt x="834" y="739"/>
                  </a:lnTo>
                  <a:lnTo>
                    <a:pt x="841" y="737"/>
                  </a:lnTo>
                  <a:lnTo>
                    <a:pt x="848" y="741"/>
                  </a:lnTo>
                  <a:lnTo>
                    <a:pt x="852" y="737"/>
                  </a:lnTo>
                  <a:lnTo>
                    <a:pt x="858" y="735"/>
                  </a:lnTo>
                  <a:lnTo>
                    <a:pt x="865" y="734"/>
                  </a:lnTo>
                  <a:lnTo>
                    <a:pt x="871" y="733"/>
                  </a:lnTo>
                  <a:lnTo>
                    <a:pt x="877" y="733"/>
                  </a:lnTo>
                  <a:lnTo>
                    <a:pt x="884" y="731"/>
                  </a:lnTo>
                  <a:lnTo>
                    <a:pt x="890" y="731"/>
                  </a:lnTo>
                  <a:lnTo>
                    <a:pt x="896" y="730"/>
                  </a:lnTo>
                  <a:lnTo>
                    <a:pt x="910" y="728"/>
                  </a:lnTo>
                  <a:lnTo>
                    <a:pt x="923" y="726"/>
                  </a:lnTo>
                  <a:lnTo>
                    <a:pt x="938" y="722"/>
                  </a:lnTo>
                  <a:lnTo>
                    <a:pt x="954" y="718"/>
                  </a:lnTo>
                  <a:lnTo>
                    <a:pt x="969" y="715"/>
                  </a:lnTo>
                  <a:lnTo>
                    <a:pt x="984" y="710"/>
                  </a:lnTo>
                  <a:lnTo>
                    <a:pt x="999" y="707"/>
                  </a:lnTo>
                  <a:lnTo>
                    <a:pt x="1012" y="703"/>
                  </a:lnTo>
                  <a:lnTo>
                    <a:pt x="1018" y="700"/>
                  </a:lnTo>
                  <a:lnTo>
                    <a:pt x="1023" y="697"/>
                  </a:lnTo>
                  <a:lnTo>
                    <a:pt x="1028" y="695"/>
                  </a:lnTo>
                  <a:lnTo>
                    <a:pt x="1034" y="694"/>
                  </a:lnTo>
                  <a:lnTo>
                    <a:pt x="1040" y="691"/>
                  </a:lnTo>
                  <a:lnTo>
                    <a:pt x="1046" y="690"/>
                  </a:lnTo>
                  <a:lnTo>
                    <a:pt x="1051" y="688"/>
                  </a:lnTo>
                  <a:lnTo>
                    <a:pt x="1058" y="684"/>
                  </a:lnTo>
                  <a:lnTo>
                    <a:pt x="1062" y="677"/>
                  </a:lnTo>
                  <a:lnTo>
                    <a:pt x="1071" y="676"/>
                  </a:lnTo>
                  <a:lnTo>
                    <a:pt x="1081" y="676"/>
                  </a:lnTo>
                  <a:lnTo>
                    <a:pt x="1089" y="672"/>
                  </a:lnTo>
                  <a:lnTo>
                    <a:pt x="1082" y="691"/>
                  </a:lnTo>
                  <a:lnTo>
                    <a:pt x="1072" y="705"/>
                  </a:lnTo>
                  <a:lnTo>
                    <a:pt x="1059" y="716"/>
                  </a:lnTo>
                  <a:lnTo>
                    <a:pt x="1044" y="724"/>
                  </a:lnTo>
                  <a:lnTo>
                    <a:pt x="1028" y="729"/>
                  </a:lnTo>
                  <a:lnTo>
                    <a:pt x="1011" y="733"/>
                  </a:lnTo>
                  <a:lnTo>
                    <a:pt x="994" y="736"/>
                  </a:lnTo>
                  <a:lnTo>
                    <a:pt x="977" y="739"/>
                  </a:lnTo>
                  <a:lnTo>
                    <a:pt x="971" y="740"/>
                  </a:lnTo>
                  <a:lnTo>
                    <a:pt x="966" y="742"/>
                  </a:lnTo>
                  <a:lnTo>
                    <a:pt x="961" y="745"/>
                  </a:lnTo>
                  <a:lnTo>
                    <a:pt x="956" y="746"/>
                  </a:lnTo>
                  <a:lnTo>
                    <a:pt x="951" y="748"/>
                  </a:lnTo>
                  <a:lnTo>
                    <a:pt x="946" y="748"/>
                  </a:lnTo>
                  <a:lnTo>
                    <a:pt x="942" y="748"/>
                  </a:lnTo>
                  <a:lnTo>
                    <a:pt x="936" y="746"/>
                  </a:lnTo>
                  <a:lnTo>
                    <a:pt x="921" y="750"/>
                  </a:lnTo>
                  <a:lnTo>
                    <a:pt x="906" y="755"/>
                  </a:lnTo>
                  <a:lnTo>
                    <a:pt x="892" y="759"/>
                  </a:lnTo>
                  <a:lnTo>
                    <a:pt x="879" y="762"/>
                  </a:lnTo>
                  <a:lnTo>
                    <a:pt x="865" y="765"/>
                  </a:lnTo>
                  <a:lnTo>
                    <a:pt x="850" y="767"/>
                  </a:lnTo>
                  <a:lnTo>
                    <a:pt x="835" y="768"/>
                  </a:lnTo>
                  <a:lnTo>
                    <a:pt x="819" y="771"/>
                  </a:lnTo>
                  <a:lnTo>
                    <a:pt x="812" y="772"/>
                  </a:lnTo>
                  <a:lnTo>
                    <a:pt x="804" y="768"/>
                  </a:lnTo>
                  <a:lnTo>
                    <a:pt x="797" y="768"/>
                  </a:lnTo>
                  <a:lnTo>
                    <a:pt x="796" y="778"/>
                  </a:lnTo>
                  <a:lnTo>
                    <a:pt x="776" y="780"/>
                  </a:lnTo>
                  <a:lnTo>
                    <a:pt x="776" y="778"/>
                  </a:lnTo>
                  <a:lnTo>
                    <a:pt x="768" y="778"/>
                  </a:lnTo>
                  <a:lnTo>
                    <a:pt x="762" y="781"/>
                  </a:lnTo>
                  <a:lnTo>
                    <a:pt x="755" y="787"/>
                  </a:lnTo>
                  <a:lnTo>
                    <a:pt x="747" y="791"/>
                  </a:lnTo>
                  <a:lnTo>
                    <a:pt x="733" y="795"/>
                  </a:lnTo>
                  <a:lnTo>
                    <a:pt x="719" y="798"/>
                  </a:lnTo>
                  <a:lnTo>
                    <a:pt x="705" y="801"/>
                  </a:lnTo>
                  <a:lnTo>
                    <a:pt x="690" y="802"/>
                  </a:lnTo>
                  <a:lnTo>
                    <a:pt x="676" y="805"/>
                  </a:lnTo>
                  <a:lnTo>
                    <a:pt x="661" y="806"/>
                  </a:lnTo>
                  <a:lnTo>
                    <a:pt x="647" y="806"/>
                  </a:lnTo>
                  <a:lnTo>
                    <a:pt x="632" y="807"/>
                  </a:lnTo>
                  <a:lnTo>
                    <a:pt x="617" y="807"/>
                  </a:lnTo>
                  <a:lnTo>
                    <a:pt x="602" y="807"/>
                  </a:lnTo>
                  <a:lnTo>
                    <a:pt x="587" y="807"/>
                  </a:lnTo>
                  <a:lnTo>
                    <a:pt x="572" y="808"/>
                  </a:lnTo>
                  <a:lnTo>
                    <a:pt x="557" y="808"/>
                  </a:lnTo>
                  <a:lnTo>
                    <a:pt x="543" y="810"/>
                  </a:lnTo>
                  <a:lnTo>
                    <a:pt x="528" y="811"/>
                  </a:lnTo>
                  <a:lnTo>
                    <a:pt x="513" y="813"/>
                  </a:lnTo>
                  <a:lnTo>
                    <a:pt x="521" y="819"/>
                  </a:lnTo>
                  <a:lnTo>
                    <a:pt x="531" y="821"/>
                  </a:lnTo>
                  <a:lnTo>
                    <a:pt x="540" y="823"/>
                  </a:lnTo>
                  <a:lnTo>
                    <a:pt x="552" y="823"/>
                  </a:lnTo>
                  <a:lnTo>
                    <a:pt x="563" y="823"/>
                  </a:lnTo>
                  <a:lnTo>
                    <a:pt x="575" y="823"/>
                  </a:lnTo>
                  <a:lnTo>
                    <a:pt x="586" y="823"/>
                  </a:lnTo>
                  <a:lnTo>
                    <a:pt x="597" y="825"/>
                  </a:lnTo>
                  <a:lnTo>
                    <a:pt x="619" y="824"/>
                  </a:lnTo>
                  <a:lnTo>
                    <a:pt x="641" y="823"/>
                  </a:lnTo>
                  <a:lnTo>
                    <a:pt x="663" y="823"/>
                  </a:lnTo>
                  <a:lnTo>
                    <a:pt x="684" y="821"/>
                  </a:lnTo>
                  <a:lnTo>
                    <a:pt x="707" y="820"/>
                  </a:lnTo>
                  <a:lnTo>
                    <a:pt x="730" y="818"/>
                  </a:lnTo>
                  <a:lnTo>
                    <a:pt x="754" y="814"/>
                  </a:lnTo>
                  <a:lnTo>
                    <a:pt x="778" y="810"/>
                  </a:lnTo>
                  <a:lnTo>
                    <a:pt x="785" y="811"/>
                  </a:lnTo>
                  <a:lnTo>
                    <a:pt x="791" y="811"/>
                  </a:lnTo>
                  <a:lnTo>
                    <a:pt x="797" y="808"/>
                  </a:lnTo>
                  <a:lnTo>
                    <a:pt x="804" y="807"/>
                  </a:lnTo>
                  <a:lnTo>
                    <a:pt x="810" y="805"/>
                  </a:lnTo>
                  <a:lnTo>
                    <a:pt x="818" y="805"/>
                  </a:lnTo>
                  <a:lnTo>
                    <a:pt x="825" y="806"/>
                  </a:lnTo>
                  <a:lnTo>
                    <a:pt x="833" y="810"/>
                  </a:lnTo>
                  <a:lnTo>
                    <a:pt x="842" y="807"/>
                  </a:lnTo>
                  <a:lnTo>
                    <a:pt x="851" y="804"/>
                  </a:lnTo>
                  <a:lnTo>
                    <a:pt x="863" y="801"/>
                  </a:lnTo>
                  <a:lnTo>
                    <a:pt x="873" y="799"/>
                  </a:lnTo>
                  <a:lnTo>
                    <a:pt x="884" y="797"/>
                  </a:lnTo>
                  <a:lnTo>
                    <a:pt x="895" y="793"/>
                  </a:lnTo>
                  <a:lnTo>
                    <a:pt x="906" y="791"/>
                  </a:lnTo>
                  <a:lnTo>
                    <a:pt x="916" y="788"/>
                  </a:lnTo>
                  <a:lnTo>
                    <a:pt x="928" y="786"/>
                  </a:lnTo>
                  <a:lnTo>
                    <a:pt x="937" y="785"/>
                  </a:lnTo>
                  <a:lnTo>
                    <a:pt x="946" y="782"/>
                  </a:lnTo>
                  <a:lnTo>
                    <a:pt x="955" y="780"/>
                  </a:lnTo>
                  <a:lnTo>
                    <a:pt x="964" y="778"/>
                  </a:lnTo>
                  <a:lnTo>
                    <a:pt x="974" y="775"/>
                  </a:lnTo>
                  <a:lnTo>
                    <a:pt x="983" y="772"/>
                  </a:lnTo>
                  <a:lnTo>
                    <a:pt x="993" y="767"/>
                  </a:lnTo>
                  <a:lnTo>
                    <a:pt x="1002" y="762"/>
                  </a:lnTo>
                  <a:lnTo>
                    <a:pt x="1012" y="758"/>
                  </a:lnTo>
                  <a:lnTo>
                    <a:pt x="1023" y="754"/>
                  </a:lnTo>
                  <a:lnTo>
                    <a:pt x="1033" y="750"/>
                  </a:lnTo>
                  <a:lnTo>
                    <a:pt x="1042" y="748"/>
                  </a:lnTo>
                  <a:lnTo>
                    <a:pt x="1052" y="745"/>
                  </a:lnTo>
                  <a:lnTo>
                    <a:pt x="1062" y="742"/>
                  </a:lnTo>
                  <a:lnTo>
                    <a:pt x="1071" y="739"/>
                  </a:lnTo>
                  <a:lnTo>
                    <a:pt x="1084" y="739"/>
                  </a:lnTo>
                  <a:lnTo>
                    <a:pt x="1081" y="752"/>
                  </a:lnTo>
                  <a:lnTo>
                    <a:pt x="1074" y="762"/>
                  </a:lnTo>
                  <a:lnTo>
                    <a:pt x="1065" y="769"/>
                  </a:lnTo>
                  <a:lnTo>
                    <a:pt x="1055" y="776"/>
                  </a:lnTo>
                  <a:lnTo>
                    <a:pt x="1042" y="781"/>
                  </a:lnTo>
                  <a:lnTo>
                    <a:pt x="1031" y="785"/>
                  </a:lnTo>
                  <a:lnTo>
                    <a:pt x="1019" y="788"/>
                  </a:lnTo>
                  <a:lnTo>
                    <a:pt x="1008" y="791"/>
                  </a:lnTo>
                  <a:lnTo>
                    <a:pt x="1006" y="788"/>
                  </a:lnTo>
                  <a:lnTo>
                    <a:pt x="998" y="792"/>
                  </a:lnTo>
                  <a:lnTo>
                    <a:pt x="988" y="795"/>
                  </a:lnTo>
                  <a:lnTo>
                    <a:pt x="979" y="799"/>
                  </a:lnTo>
                  <a:lnTo>
                    <a:pt x="970" y="801"/>
                  </a:lnTo>
                  <a:lnTo>
                    <a:pt x="960" y="805"/>
                  </a:lnTo>
                  <a:lnTo>
                    <a:pt x="950" y="807"/>
                  </a:lnTo>
                  <a:lnTo>
                    <a:pt x="940" y="810"/>
                  </a:lnTo>
                  <a:lnTo>
                    <a:pt x="931" y="813"/>
                  </a:lnTo>
                  <a:lnTo>
                    <a:pt x="921" y="813"/>
                  </a:lnTo>
                  <a:lnTo>
                    <a:pt x="911" y="814"/>
                  </a:lnTo>
                  <a:lnTo>
                    <a:pt x="900" y="817"/>
                  </a:lnTo>
                  <a:lnTo>
                    <a:pt x="890" y="820"/>
                  </a:lnTo>
                  <a:lnTo>
                    <a:pt x="879" y="823"/>
                  </a:lnTo>
                  <a:lnTo>
                    <a:pt x="868" y="826"/>
                  </a:lnTo>
                  <a:lnTo>
                    <a:pt x="857" y="828"/>
                  </a:lnTo>
                  <a:lnTo>
                    <a:pt x="844" y="830"/>
                  </a:lnTo>
                  <a:lnTo>
                    <a:pt x="835" y="830"/>
                  </a:lnTo>
                  <a:lnTo>
                    <a:pt x="825" y="831"/>
                  </a:lnTo>
                  <a:lnTo>
                    <a:pt x="815" y="833"/>
                  </a:lnTo>
                  <a:lnTo>
                    <a:pt x="804" y="837"/>
                  </a:lnTo>
                  <a:lnTo>
                    <a:pt x="793" y="839"/>
                  </a:lnTo>
                  <a:lnTo>
                    <a:pt x="783" y="841"/>
                  </a:lnTo>
                  <a:lnTo>
                    <a:pt x="771" y="841"/>
                  </a:lnTo>
                  <a:lnTo>
                    <a:pt x="761" y="840"/>
                  </a:lnTo>
                  <a:lnTo>
                    <a:pt x="761" y="845"/>
                  </a:lnTo>
                  <a:lnTo>
                    <a:pt x="744" y="850"/>
                  </a:lnTo>
                  <a:lnTo>
                    <a:pt x="728" y="853"/>
                  </a:lnTo>
                  <a:lnTo>
                    <a:pt x="709" y="856"/>
                  </a:lnTo>
                  <a:lnTo>
                    <a:pt x="692" y="859"/>
                  </a:lnTo>
                  <a:lnTo>
                    <a:pt x="675" y="862"/>
                  </a:lnTo>
                  <a:lnTo>
                    <a:pt x="657" y="863"/>
                  </a:lnTo>
                  <a:lnTo>
                    <a:pt x="639" y="865"/>
                  </a:lnTo>
                  <a:lnTo>
                    <a:pt x="621" y="866"/>
                  </a:lnTo>
                  <a:lnTo>
                    <a:pt x="603" y="866"/>
                  </a:lnTo>
                  <a:lnTo>
                    <a:pt x="586" y="866"/>
                  </a:lnTo>
                  <a:lnTo>
                    <a:pt x="568" y="866"/>
                  </a:lnTo>
                  <a:lnTo>
                    <a:pt x="551" y="866"/>
                  </a:lnTo>
                  <a:lnTo>
                    <a:pt x="533" y="865"/>
                  </a:lnTo>
                  <a:lnTo>
                    <a:pt x="516" y="863"/>
                  </a:lnTo>
                  <a:lnTo>
                    <a:pt x="500" y="862"/>
                  </a:lnTo>
                  <a:lnTo>
                    <a:pt x="484" y="859"/>
                  </a:lnTo>
                  <a:lnTo>
                    <a:pt x="481" y="862"/>
                  </a:lnTo>
                  <a:lnTo>
                    <a:pt x="477" y="864"/>
                  </a:lnTo>
                  <a:lnTo>
                    <a:pt x="477" y="869"/>
                  </a:lnTo>
                  <a:lnTo>
                    <a:pt x="480" y="872"/>
                  </a:lnTo>
                  <a:lnTo>
                    <a:pt x="488" y="875"/>
                  </a:lnTo>
                  <a:lnTo>
                    <a:pt x="496" y="878"/>
                  </a:lnTo>
                  <a:lnTo>
                    <a:pt x="504" y="880"/>
                  </a:lnTo>
                  <a:lnTo>
                    <a:pt x="512" y="882"/>
                  </a:lnTo>
                  <a:lnTo>
                    <a:pt x="521" y="884"/>
                  </a:lnTo>
                  <a:lnTo>
                    <a:pt x="529" y="885"/>
                  </a:lnTo>
                  <a:lnTo>
                    <a:pt x="537" y="886"/>
                  </a:lnTo>
                  <a:lnTo>
                    <a:pt x="545" y="888"/>
                  </a:lnTo>
                  <a:lnTo>
                    <a:pt x="551" y="888"/>
                  </a:lnTo>
                  <a:lnTo>
                    <a:pt x="557" y="888"/>
                  </a:lnTo>
                  <a:lnTo>
                    <a:pt x="564" y="888"/>
                  </a:lnTo>
                  <a:lnTo>
                    <a:pt x="571" y="888"/>
                  </a:lnTo>
                  <a:lnTo>
                    <a:pt x="578" y="888"/>
                  </a:lnTo>
                  <a:lnTo>
                    <a:pt x="584" y="888"/>
                  </a:lnTo>
                  <a:lnTo>
                    <a:pt x="591" y="888"/>
                  </a:lnTo>
                  <a:lnTo>
                    <a:pt x="597" y="889"/>
                  </a:lnTo>
                  <a:lnTo>
                    <a:pt x="604" y="885"/>
                  </a:lnTo>
                  <a:lnTo>
                    <a:pt x="612" y="884"/>
                  </a:lnTo>
                  <a:lnTo>
                    <a:pt x="619" y="883"/>
                  </a:lnTo>
                  <a:lnTo>
                    <a:pt x="627" y="884"/>
                  </a:lnTo>
                  <a:lnTo>
                    <a:pt x="634" y="884"/>
                  </a:lnTo>
                  <a:lnTo>
                    <a:pt x="640" y="884"/>
                  </a:lnTo>
                  <a:lnTo>
                    <a:pt x="647" y="883"/>
                  </a:lnTo>
                  <a:lnTo>
                    <a:pt x="652" y="879"/>
                  </a:lnTo>
                  <a:lnTo>
                    <a:pt x="658" y="882"/>
                  </a:lnTo>
                  <a:lnTo>
                    <a:pt x="666" y="882"/>
                  </a:lnTo>
                  <a:lnTo>
                    <a:pt x="673" y="879"/>
                  </a:lnTo>
                  <a:lnTo>
                    <a:pt x="682" y="877"/>
                  </a:lnTo>
                  <a:lnTo>
                    <a:pt x="690" y="879"/>
                  </a:lnTo>
                  <a:lnTo>
                    <a:pt x="698" y="879"/>
                  </a:lnTo>
                  <a:lnTo>
                    <a:pt x="707" y="878"/>
                  </a:lnTo>
                  <a:lnTo>
                    <a:pt x="715" y="876"/>
                  </a:lnTo>
                  <a:lnTo>
                    <a:pt x="724" y="875"/>
                  </a:lnTo>
                  <a:lnTo>
                    <a:pt x="733" y="873"/>
                  </a:lnTo>
                  <a:lnTo>
                    <a:pt x="741" y="876"/>
                  </a:lnTo>
                  <a:lnTo>
                    <a:pt x="748" y="879"/>
                  </a:lnTo>
                  <a:lnTo>
                    <a:pt x="751" y="877"/>
                  </a:lnTo>
                  <a:lnTo>
                    <a:pt x="753" y="875"/>
                  </a:lnTo>
                  <a:lnTo>
                    <a:pt x="755" y="873"/>
                  </a:lnTo>
                  <a:lnTo>
                    <a:pt x="759" y="875"/>
                  </a:lnTo>
                  <a:lnTo>
                    <a:pt x="761" y="877"/>
                  </a:lnTo>
                  <a:lnTo>
                    <a:pt x="764" y="873"/>
                  </a:lnTo>
                  <a:lnTo>
                    <a:pt x="769" y="872"/>
                  </a:lnTo>
                  <a:lnTo>
                    <a:pt x="775" y="872"/>
                  </a:lnTo>
                  <a:lnTo>
                    <a:pt x="781" y="872"/>
                  </a:lnTo>
                  <a:lnTo>
                    <a:pt x="788" y="872"/>
                  </a:lnTo>
                  <a:lnTo>
                    <a:pt x="795" y="872"/>
                  </a:lnTo>
                  <a:lnTo>
                    <a:pt x="802" y="870"/>
                  </a:lnTo>
                  <a:lnTo>
                    <a:pt x="807" y="866"/>
                  </a:lnTo>
                  <a:lnTo>
                    <a:pt x="821" y="869"/>
                  </a:lnTo>
                  <a:lnTo>
                    <a:pt x="834" y="867"/>
                  </a:lnTo>
                  <a:lnTo>
                    <a:pt x="847" y="865"/>
                  </a:lnTo>
                  <a:lnTo>
                    <a:pt x="859" y="863"/>
                  </a:lnTo>
                  <a:lnTo>
                    <a:pt x="872" y="858"/>
                  </a:lnTo>
                  <a:lnTo>
                    <a:pt x="883" y="856"/>
                  </a:lnTo>
                  <a:lnTo>
                    <a:pt x="896" y="853"/>
                  </a:lnTo>
                  <a:lnTo>
                    <a:pt x="910" y="852"/>
                  </a:lnTo>
                  <a:lnTo>
                    <a:pt x="916" y="850"/>
                  </a:lnTo>
                  <a:lnTo>
                    <a:pt x="922" y="849"/>
                  </a:lnTo>
                  <a:lnTo>
                    <a:pt x="928" y="847"/>
                  </a:lnTo>
                  <a:lnTo>
                    <a:pt x="932" y="847"/>
                  </a:lnTo>
                  <a:lnTo>
                    <a:pt x="937" y="847"/>
                  </a:lnTo>
                  <a:lnTo>
                    <a:pt x="942" y="847"/>
                  </a:lnTo>
                  <a:lnTo>
                    <a:pt x="948" y="846"/>
                  </a:lnTo>
                  <a:lnTo>
                    <a:pt x="955" y="845"/>
                  </a:lnTo>
                  <a:lnTo>
                    <a:pt x="967" y="838"/>
                  </a:lnTo>
                  <a:lnTo>
                    <a:pt x="979" y="833"/>
                  </a:lnTo>
                  <a:lnTo>
                    <a:pt x="992" y="830"/>
                  </a:lnTo>
                  <a:lnTo>
                    <a:pt x="1004" y="826"/>
                  </a:lnTo>
                  <a:lnTo>
                    <a:pt x="1017" y="823"/>
                  </a:lnTo>
                  <a:lnTo>
                    <a:pt x="1028" y="818"/>
                  </a:lnTo>
                  <a:lnTo>
                    <a:pt x="1039" y="812"/>
                  </a:lnTo>
                  <a:lnTo>
                    <a:pt x="1048" y="805"/>
                  </a:lnTo>
                  <a:lnTo>
                    <a:pt x="1048" y="804"/>
                  </a:lnTo>
                  <a:lnTo>
                    <a:pt x="1048" y="802"/>
                  </a:lnTo>
                  <a:lnTo>
                    <a:pt x="1048" y="801"/>
                  </a:lnTo>
                  <a:lnTo>
                    <a:pt x="1047" y="800"/>
                  </a:lnTo>
                  <a:lnTo>
                    <a:pt x="1052" y="801"/>
                  </a:lnTo>
                  <a:lnTo>
                    <a:pt x="1058" y="801"/>
                  </a:lnTo>
                  <a:lnTo>
                    <a:pt x="1063" y="799"/>
                  </a:lnTo>
                  <a:lnTo>
                    <a:pt x="1068" y="795"/>
                  </a:lnTo>
                  <a:lnTo>
                    <a:pt x="1073" y="793"/>
                  </a:lnTo>
                  <a:lnTo>
                    <a:pt x="1079" y="792"/>
                  </a:lnTo>
                  <a:lnTo>
                    <a:pt x="1083" y="792"/>
                  </a:lnTo>
                  <a:lnTo>
                    <a:pt x="1088" y="795"/>
                  </a:lnTo>
                  <a:lnTo>
                    <a:pt x="1083" y="802"/>
                  </a:lnTo>
                  <a:lnTo>
                    <a:pt x="1079" y="811"/>
                  </a:lnTo>
                  <a:lnTo>
                    <a:pt x="1073" y="818"/>
                  </a:lnTo>
                  <a:lnTo>
                    <a:pt x="1066" y="825"/>
                  </a:lnTo>
                  <a:lnTo>
                    <a:pt x="1059" y="832"/>
                  </a:lnTo>
                  <a:lnTo>
                    <a:pt x="1052" y="837"/>
                  </a:lnTo>
                  <a:lnTo>
                    <a:pt x="1046" y="841"/>
                  </a:lnTo>
                  <a:lnTo>
                    <a:pt x="1040" y="845"/>
                  </a:lnTo>
                  <a:lnTo>
                    <a:pt x="1034" y="843"/>
                  </a:lnTo>
                  <a:lnTo>
                    <a:pt x="1030" y="843"/>
                  </a:lnTo>
                  <a:lnTo>
                    <a:pt x="1025" y="844"/>
                  </a:lnTo>
                  <a:lnTo>
                    <a:pt x="1022" y="846"/>
                  </a:lnTo>
                  <a:lnTo>
                    <a:pt x="1017" y="849"/>
                  </a:lnTo>
                  <a:lnTo>
                    <a:pt x="1014" y="851"/>
                  </a:lnTo>
                  <a:lnTo>
                    <a:pt x="1009" y="851"/>
                  </a:lnTo>
                  <a:lnTo>
                    <a:pt x="1003" y="850"/>
                  </a:lnTo>
                  <a:lnTo>
                    <a:pt x="987" y="857"/>
                  </a:lnTo>
                  <a:lnTo>
                    <a:pt x="970" y="862"/>
                  </a:lnTo>
                  <a:lnTo>
                    <a:pt x="954" y="865"/>
                  </a:lnTo>
                  <a:lnTo>
                    <a:pt x="938" y="869"/>
                  </a:lnTo>
                  <a:lnTo>
                    <a:pt x="921" y="871"/>
                  </a:lnTo>
                  <a:lnTo>
                    <a:pt x="904" y="873"/>
                  </a:lnTo>
                  <a:lnTo>
                    <a:pt x="887" y="878"/>
                  </a:lnTo>
                  <a:lnTo>
                    <a:pt x="868" y="884"/>
                  </a:lnTo>
                  <a:lnTo>
                    <a:pt x="861" y="882"/>
                  </a:lnTo>
                  <a:lnTo>
                    <a:pt x="857" y="883"/>
                  </a:lnTo>
                  <a:lnTo>
                    <a:pt x="852" y="886"/>
                  </a:lnTo>
                  <a:lnTo>
                    <a:pt x="844" y="889"/>
                  </a:lnTo>
                  <a:lnTo>
                    <a:pt x="827" y="890"/>
                  </a:lnTo>
                  <a:lnTo>
                    <a:pt x="810" y="891"/>
                  </a:lnTo>
                  <a:lnTo>
                    <a:pt x="793" y="893"/>
                  </a:lnTo>
                  <a:lnTo>
                    <a:pt x="776" y="896"/>
                  </a:lnTo>
                  <a:lnTo>
                    <a:pt x="760" y="899"/>
                  </a:lnTo>
                  <a:lnTo>
                    <a:pt x="744" y="904"/>
                  </a:lnTo>
                  <a:lnTo>
                    <a:pt x="730" y="911"/>
                  </a:lnTo>
                  <a:lnTo>
                    <a:pt x="717" y="919"/>
                  </a:lnTo>
                  <a:lnTo>
                    <a:pt x="712" y="919"/>
                  </a:lnTo>
                  <a:lnTo>
                    <a:pt x="706" y="919"/>
                  </a:lnTo>
                  <a:lnTo>
                    <a:pt x="701" y="919"/>
                  </a:lnTo>
                  <a:lnTo>
                    <a:pt x="697" y="919"/>
                  </a:lnTo>
                  <a:lnTo>
                    <a:pt x="692" y="919"/>
                  </a:lnTo>
                  <a:lnTo>
                    <a:pt x="688" y="919"/>
                  </a:lnTo>
                  <a:lnTo>
                    <a:pt x="683" y="918"/>
                  </a:lnTo>
                  <a:lnTo>
                    <a:pt x="677" y="916"/>
                  </a:lnTo>
                  <a:lnTo>
                    <a:pt x="673" y="924"/>
                  </a:lnTo>
                  <a:lnTo>
                    <a:pt x="666" y="922"/>
                  </a:lnTo>
                  <a:lnTo>
                    <a:pt x="660" y="919"/>
                  </a:lnTo>
                  <a:lnTo>
                    <a:pt x="657" y="927"/>
                  </a:lnTo>
                  <a:lnTo>
                    <a:pt x="652" y="922"/>
                  </a:lnTo>
                  <a:lnTo>
                    <a:pt x="634" y="923"/>
                  </a:lnTo>
                  <a:lnTo>
                    <a:pt x="617" y="924"/>
                  </a:lnTo>
                  <a:lnTo>
                    <a:pt x="599" y="924"/>
                  </a:lnTo>
                  <a:lnTo>
                    <a:pt x="581" y="924"/>
                  </a:lnTo>
                  <a:lnTo>
                    <a:pt x="564" y="924"/>
                  </a:lnTo>
                  <a:lnTo>
                    <a:pt x="547" y="924"/>
                  </a:lnTo>
                  <a:lnTo>
                    <a:pt x="530" y="924"/>
                  </a:lnTo>
                  <a:lnTo>
                    <a:pt x="513" y="924"/>
                  </a:lnTo>
                  <a:lnTo>
                    <a:pt x="509" y="928"/>
                  </a:lnTo>
                  <a:lnTo>
                    <a:pt x="505" y="929"/>
                  </a:lnTo>
                  <a:lnTo>
                    <a:pt x="500" y="929"/>
                  </a:lnTo>
                  <a:lnTo>
                    <a:pt x="496" y="929"/>
                  </a:lnTo>
                  <a:lnTo>
                    <a:pt x="491" y="929"/>
                  </a:lnTo>
                  <a:lnTo>
                    <a:pt x="487" y="929"/>
                  </a:lnTo>
                  <a:lnTo>
                    <a:pt x="482" y="930"/>
                  </a:lnTo>
                  <a:lnTo>
                    <a:pt x="477" y="934"/>
                  </a:lnTo>
                  <a:lnTo>
                    <a:pt x="490" y="940"/>
                  </a:lnTo>
                  <a:lnTo>
                    <a:pt x="504" y="944"/>
                  </a:lnTo>
                  <a:lnTo>
                    <a:pt x="517" y="947"/>
                  </a:lnTo>
                  <a:lnTo>
                    <a:pt x="532" y="948"/>
                  </a:lnTo>
                  <a:lnTo>
                    <a:pt x="546" y="948"/>
                  </a:lnTo>
                  <a:lnTo>
                    <a:pt x="560" y="947"/>
                  </a:lnTo>
                  <a:lnTo>
                    <a:pt x="573" y="947"/>
                  </a:lnTo>
                  <a:lnTo>
                    <a:pt x="587" y="946"/>
                  </a:lnTo>
                  <a:lnTo>
                    <a:pt x="599" y="946"/>
                  </a:lnTo>
                  <a:lnTo>
                    <a:pt x="612" y="947"/>
                  </a:lnTo>
                  <a:lnTo>
                    <a:pt x="626" y="948"/>
                  </a:lnTo>
                  <a:lnTo>
                    <a:pt x="641" y="949"/>
                  </a:lnTo>
                  <a:lnTo>
                    <a:pt x="656" y="949"/>
                  </a:lnTo>
                  <a:lnTo>
                    <a:pt x="672" y="948"/>
                  </a:lnTo>
                  <a:lnTo>
                    <a:pt x="687" y="946"/>
                  </a:lnTo>
                  <a:lnTo>
                    <a:pt x="701" y="941"/>
                  </a:lnTo>
                  <a:lnTo>
                    <a:pt x="706" y="943"/>
                  </a:lnTo>
                  <a:lnTo>
                    <a:pt x="712" y="944"/>
                  </a:lnTo>
                  <a:lnTo>
                    <a:pt x="716" y="946"/>
                  </a:lnTo>
                  <a:lnTo>
                    <a:pt x="720" y="949"/>
                  </a:lnTo>
                  <a:lnTo>
                    <a:pt x="725" y="944"/>
                  </a:lnTo>
                  <a:lnTo>
                    <a:pt x="731" y="942"/>
                  </a:lnTo>
                  <a:lnTo>
                    <a:pt x="737" y="942"/>
                  </a:lnTo>
                  <a:lnTo>
                    <a:pt x="744" y="941"/>
                  </a:lnTo>
                  <a:lnTo>
                    <a:pt x="751" y="941"/>
                  </a:lnTo>
                  <a:lnTo>
                    <a:pt x="756" y="940"/>
                  </a:lnTo>
                  <a:lnTo>
                    <a:pt x="761" y="937"/>
                  </a:lnTo>
                  <a:lnTo>
                    <a:pt x="765" y="934"/>
                  </a:lnTo>
                  <a:lnTo>
                    <a:pt x="780" y="933"/>
                  </a:lnTo>
                  <a:lnTo>
                    <a:pt x="795" y="931"/>
                  </a:lnTo>
                  <a:lnTo>
                    <a:pt x="810" y="930"/>
                  </a:lnTo>
                  <a:lnTo>
                    <a:pt x="826" y="928"/>
                  </a:lnTo>
                  <a:lnTo>
                    <a:pt x="841" y="924"/>
                  </a:lnTo>
                  <a:lnTo>
                    <a:pt x="857" y="922"/>
                  </a:lnTo>
                  <a:lnTo>
                    <a:pt x="872" y="918"/>
                  </a:lnTo>
                  <a:lnTo>
                    <a:pt x="888" y="915"/>
                  </a:lnTo>
                  <a:lnTo>
                    <a:pt x="903" y="911"/>
                  </a:lnTo>
                  <a:lnTo>
                    <a:pt x="919" y="906"/>
                  </a:lnTo>
                  <a:lnTo>
                    <a:pt x="934" y="903"/>
                  </a:lnTo>
                  <a:lnTo>
                    <a:pt x="950" y="898"/>
                  </a:lnTo>
                  <a:lnTo>
                    <a:pt x="964" y="893"/>
                  </a:lnTo>
                  <a:lnTo>
                    <a:pt x="980" y="889"/>
                  </a:lnTo>
                  <a:lnTo>
                    <a:pt x="995" y="884"/>
                  </a:lnTo>
                  <a:lnTo>
                    <a:pt x="1010" y="879"/>
                  </a:lnTo>
                  <a:lnTo>
                    <a:pt x="1018" y="876"/>
                  </a:lnTo>
                  <a:lnTo>
                    <a:pt x="1025" y="872"/>
                  </a:lnTo>
                  <a:lnTo>
                    <a:pt x="1032" y="867"/>
                  </a:lnTo>
                  <a:lnTo>
                    <a:pt x="1040" y="864"/>
                  </a:lnTo>
                  <a:lnTo>
                    <a:pt x="1047" y="860"/>
                  </a:lnTo>
                  <a:lnTo>
                    <a:pt x="1055" y="858"/>
                  </a:lnTo>
                  <a:lnTo>
                    <a:pt x="1063" y="857"/>
                  </a:lnTo>
                  <a:lnTo>
                    <a:pt x="1072" y="857"/>
                  </a:lnTo>
                  <a:lnTo>
                    <a:pt x="1068" y="872"/>
                  </a:lnTo>
                  <a:lnTo>
                    <a:pt x="1060" y="884"/>
                  </a:lnTo>
                  <a:lnTo>
                    <a:pt x="1050" y="895"/>
                  </a:lnTo>
                  <a:lnTo>
                    <a:pt x="1040" y="904"/>
                  </a:lnTo>
                  <a:lnTo>
                    <a:pt x="1033" y="901"/>
                  </a:lnTo>
                  <a:lnTo>
                    <a:pt x="1025" y="906"/>
                  </a:lnTo>
                  <a:lnTo>
                    <a:pt x="1017" y="914"/>
                  </a:lnTo>
                  <a:lnTo>
                    <a:pt x="1008" y="916"/>
                  </a:lnTo>
                  <a:lnTo>
                    <a:pt x="999" y="915"/>
                  </a:lnTo>
                  <a:lnTo>
                    <a:pt x="990" y="915"/>
                  </a:lnTo>
                  <a:lnTo>
                    <a:pt x="980" y="915"/>
                  </a:lnTo>
                  <a:lnTo>
                    <a:pt x="970" y="917"/>
                  </a:lnTo>
                  <a:lnTo>
                    <a:pt x="960" y="919"/>
                  </a:lnTo>
                  <a:lnTo>
                    <a:pt x="950" y="923"/>
                  </a:lnTo>
                  <a:lnTo>
                    <a:pt x="939" y="925"/>
                  </a:lnTo>
                  <a:lnTo>
                    <a:pt x="929" y="929"/>
                  </a:lnTo>
                  <a:lnTo>
                    <a:pt x="922" y="930"/>
                  </a:lnTo>
                  <a:lnTo>
                    <a:pt x="914" y="933"/>
                  </a:lnTo>
                  <a:lnTo>
                    <a:pt x="905" y="935"/>
                  </a:lnTo>
                  <a:lnTo>
                    <a:pt x="896" y="937"/>
                  </a:lnTo>
                  <a:lnTo>
                    <a:pt x="885" y="937"/>
                  </a:lnTo>
                  <a:lnTo>
                    <a:pt x="875" y="938"/>
                  </a:lnTo>
                  <a:lnTo>
                    <a:pt x="865" y="940"/>
                  </a:lnTo>
                  <a:lnTo>
                    <a:pt x="856" y="942"/>
                  </a:lnTo>
                  <a:lnTo>
                    <a:pt x="847" y="946"/>
                  </a:lnTo>
                  <a:lnTo>
                    <a:pt x="837" y="949"/>
                  </a:lnTo>
                  <a:lnTo>
                    <a:pt x="828" y="953"/>
                  </a:lnTo>
                  <a:lnTo>
                    <a:pt x="819" y="956"/>
                  </a:lnTo>
                  <a:lnTo>
                    <a:pt x="808" y="960"/>
                  </a:lnTo>
                  <a:lnTo>
                    <a:pt x="796" y="961"/>
                  </a:lnTo>
                  <a:lnTo>
                    <a:pt x="784" y="961"/>
                  </a:lnTo>
                  <a:lnTo>
                    <a:pt x="772" y="962"/>
                  </a:lnTo>
                  <a:lnTo>
                    <a:pt x="761" y="963"/>
                  </a:lnTo>
                  <a:lnTo>
                    <a:pt x="749" y="966"/>
                  </a:lnTo>
                  <a:lnTo>
                    <a:pt x="739" y="969"/>
                  </a:lnTo>
                  <a:lnTo>
                    <a:pt x="728" y="976"/>
                  </a:lnTo>
                  <a:lnTo>
                    <a:pt x="722" y="976"/>
                  </a:lnTo>
                  <a:lnTo>
                    <a:pt x="716" y="976"/>
                  </a:lnTo>
                  <a:lnTo>
                    <a:pt x="709" y="976"/>
                  </a:lnTo>
                  <a:lnTo>
                    <a:pt x="704" y="976"/>
                  </a:lnTo>
                  <a:lnTo>
                    <a:pt x="696" y="979"/>
                  </a:lnTo>
                  <a:lnTo>
                    <a:pt x="688" y="981"/>
                  </a:lnTo>
                  <a:lnTo>
                    <a:pt x="680" y="982"/>
                  </a:lnTo>
                  <a:lnTo>
                    <a:pt x="672" y="982"/>
                  </a:lnTo>
                  <a:lnTo>
                    <a:pt x="664" y="983"/>
                  </a:lnTo>
                  <a:lnTo>
                    <a:pt x="656" y="985"/>
                  </a:lnTo>
                  <a:lnTo>
                    <a:pt x="648" y="986"/>
                  </a:lnTo>
                  <a:lnTo>
                    <a:pt x="640" y="988"/>
                  </a:lnTo>
                  <a:lnTo>
                    <a:pt x="635" y="983"/>
                  </a:lnTo>
                  <a:lnTo>
                    <a:pt x="629" y="988"/>
                  </a:lnTo>
                  <a:lnTo>
                    <a:pt x="623" y="987"/>
                  </a:lnTo>
                  <a:lnTo>
                    <a:pt x="615" y="987"/>
                  </a:lnTo>
                  <a:lnTo>
                    <a:pt x="609" y="990"/>
                  </a:lnTo>
                  <a:lnTo>
                    <a:pt x="601" y="990"/>
                  </a:lnTo>
                  <a:lnTo>
                    <a:pt x="593" y="990"/>
                  </a:lnTo>
                  <a:lnTo>
                    <a:pt x="584" y="992"/>
                  </a:lnTo>
                  <a:lnTo>
                    <a:pt x="576" y="992"/>
                  </a:lnTo>
                  <a:lnTo>
                    <a:pt x="568" y="993"/>
                  </a:lnTo>
                  <a:lnTo>
                    <a:pt x="560" y="993"/>
                  </a:lnTo>
                  <a:lnTo>
                    <a:pt x="552" y="994"/>
                  </a:lnTo>
                  <a:lnTo>
                    <a:pt x="545" y="994"/>
                  </a:lnTo>
                  <a:lnTo>
                    <a:pt x="523" y="994"/>
                  </a:lnTo>
                  <a:lnTo>
                    <a:pt x="501" y="994"/>
                  </a:lnTo>
                  <a:lnTo>
                    <a:pt x="481" y="993"/>
                  </a:lnTo>
                  <a:lnTo>
                    <a:pt x="459" y="993"/>
                  </a:lnTo>
                  <a:lnTo>
                    <a:pt x="439" y="992"/>
                  </a:lnTo>
                  <a:lnTo>
                    <a:pt x="417" y="992"/>
                  </a:lnTo>
                  <a:lnTo>
                    <a:pt x="396" y="990"/>
                  </a:lnTo>
                  <a:lnTo>
                    <a:pt x="376" y="988"/>
                  </a:lnTo>
                  <a:lnTo>
                    <a:pt x="354" y="987"/>
                  </a:lnTo>
                  <a:lnTo>
                    <a:pt x="333" y="985"/>
                  </a:lnTo>
                  <a:lnTo>
                    <a:pt x="313" y="982"/>
                  </a:lnTo>
                  <a:lnTo>
                    <a:pt x="292" y="980"/>
                  </a:lnTo>
                  <a:lnTo>
                    <a:pt x="270" y="977"/>
                  </a:lnTo>
                  <a:lnTo>
                    <a:pt x="250" y="974"/>
                  </a:lnTo>
                  <a:lnTo>
                    <a:pt x="229" y="970"/>
                  </a:lnTo>
                  <a:lnTo>
                    <a:pt x="209" y="966"/>
                  </a:lnTo>
                  <a:lnTo>
                    <a:pt x="209" y="963"/>
                  </a:lnTo>
                  <a:lnTo>
                    <a:pt x="146" y="949"/>
                  </a:lnTo>
                  <a:lnTo>
                    <a:pt x="144" y="940"/>
                  </a:lnTo>
                  <a:lnTo>
                    <a:pt x="136" y="940"/>
                  </a:lnTo>
                  <a:lnTo>
                    <a:pt x="126" y="942"/>
                  </a:lnTo>
                  <a:lnTo>
                    <a:pt x="118" y="938"/>
                  </a:lnTo>
                  <a:lnTo>
                    <a:pt x="112" y="937"/>
                  </a:lnTo>
                  <a:lnTo>
                    <a:pt x="106" y="934"/>
                  </a:lnTo>
                  <a:lnTo>
                    <a:pt x="101" y="930"/>
                  </a:lnTo>
                  <a:lnTo>
                    <a:pt x="96" y="931"/>
                  </a:lnTo>
                  <a:lnTo>
                    <a:pt x="91" y="927"/>
                  </a:lnTo>
                  <a:lnTo>
                    <a:pt x="89" y="929"/>
                  </a:lnTo>
                  <a:lnTo>
                    <a:pt x="85" y="925"/>
                  </a:lnTo>
                  <a:lnTo>
                    <a:pt x="82" y="919"/>
                  </a:lnTo>
                  <a:lnTo>
                    <a:pt x="77" y="915"/>
                  </a:lnTo>
                  <a:lnTo>
                    <a:pt x="72" y="910"/>
                  </a:lnTo>
                  <a:lnTo>
                    <a:pt x="66" y="905"/>
                  </a:lnTo>
                  <a:lnTo>
                    <a:pt x="60" y="902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2" y="896"/>
                  </a:lnTo>
                  <a:lnTo>
                    <a:pt x="35" y="892"/>
                  </a:lnTo>
                  <a:lnTo>
                    <a:pt x="28" y="888"/>
                  </a:lnTo>
                  <a:lnTo>
                    <a:pt x="24" y="882"/>
                  </a:lnTo>
                  <a:lnTo>
                    <a:pt x="26" y="870"/>
                  </a:lnTo>
                  <a:lnTo>
                    <a:pt x="26" y="872"/>
                  </a:lnTo>
                  <a:lnTo>
                    <a:pt x="36" y="875"/>
                  </a:lnTo>
                  <a:lnTo>
                    <a:pt x="46" y="879"/>
                  </a:lnTo>
                  <a:lnTo>
                    <a:pt x="57" y="884"/>
                  </a:lnTo>
                  <a:lnTo>
                    <a:pt x="66" y="889"/>
                  </a:lnTo>
                  <a:lnTo>
                    <a:pt x="76" y="893"/>
                  </a:lnTo>
                  <a:lnTo>
                    <a:pt x="85" y="897"/>
                  </a:lnTo>
                  <a:lnTo>
                    <a:pt x="96" y="901"/>
                  </a:lnTo>
                  <a:lnTo>
                    <a:pt x="106" y="902"/>
                  </a:lnTo>
                  <a:lnTo>
                    <a:pt x="108" y="899"/>
                  </a:lnTo>
                  <a:lnTo>
                    <a:pt x="110" y="896"/>
                  </a:lnTo>
                  <a:lnTo>
                    <a:pt x="110" y="892"/>
                  </a:lnTo>
                  <a:lnTo>
                    <a:pt x="110" y="889"/>
                  </a:lnTo>
                  <a:lnTo>
                    <a:pt x="104" y="883"/>
                  </a:lnTo>
                  <a:lnTo>
                    <a:pt x="94" y="880"/>
                  </a:lnTo>
                  <a:lnTo>
                    <a:pt x="85" y="878"/>
                  </a:lnTo>
                  <a:lnTo>
                    <a:pt x="77" y="875"/>
                  </a:lnTo>
                  <a:lnTo>
                    <a:pt x="68" y="867"/>
                  </a:lnTo>
                  <a:lnTo>
                    <a:pt x="58" y="862"/>
                  </a:lnTo>
                  <a:lnTo>
                    <a:pt x="46" y="856"/>
                  </a:lnTo>
                  <a:lnTo>
                    <a:pt x="36" y="849"/>
                  </a:lnTo>
                  <a:lnTo>
                    <a:pt x="27" y="843"/>
                  </a:lnTo>
                  <a:lnTo>
                    <a:pt x="19" y="834"/>
                  </a:lnTo>
                  <a:lnTo>
                    <a:pt x="14" y="825"/>
                  </a:lnTo>
                  <a:lnTo>
                    <a:pt x="14" y="813"/>
                  </a:lnTo>
                  <a:lnTo>
                    <a:pt x="22" y="810"/>
                  </a:lnTo>
                  <a:lnTo>
                    <a:pt x="29" y="812"/>
                  </a:lnTo>
                  <a:lnTo>
                    <a:pt x="36" y="818"/>
                  </a:lnTo>
                  <a:lnTo>
                    <a:pt x="43" y="823"/>
                  </a:lnTo>
                  <a:lnTo>
                    <a:pt x="46" y="818"/>
                  </a:lnTo>
                  <a:lnTo>
                    <a:pt x="49" y="813"/>
                  </a:lnTo>
                  <a:lnTo>
                    <a:pt x="50" y="808"/>
                  </a:lnTo>
                  <a:lnTo>
                    <a:pt x="50" y="802"/>
                  </a:lnTo>
                  <a:lnTo>
                    <a:pt x="42" y="798"/>
                  </a:lnTo>
                  <a:lnTo>
                    <a:pt x="35" y="792"/>
                  </a:lnTo>
                  <a:lnTo>
                    <a:pt x="27" y="786"/>
                  </a:lnTo>
                  <a:lnTo>
                    <a:pt x="17" y="785"/>
                  </a:lnTo>
                  <a:lnTo>
                    <a:pt x="17" y="755"/>
                  </a:lnTo>
                  <a:lnTo>
                    <a:pt x="22" y="756"/>
                  </a:lnTo>
                  <a:lnTo>
                    <a:pt x="27" y="760"/>
                  </a:lnTo>
                  <a:lnTo>
                    <a:pt x="33" y="763"/>
                  </a:lnTo>
                  <a:lnTo>
                    <a:pt x="38" y="763"/>
                  </a:lnTo>
                  <a:lnTo>
                    <a:pt x="42" y="760"/>
                  </a:lnTo>
                  <a:lnTo>
                    <a:pt x="45" y="754"/>
                  </a:lnTo>
                  <a:lnTo>
                    <a:pt x="45" y="749"/>
                  </a:lnTo>
                  <a:lnTo>
                    <a:pt x="43" y="746"/>
                  </a:lnTo>
                  <a:lnTo>
                    <a:pt x="40" y="741"/>
                  </a:lnTo>
                  <a:lnTo>
                    <a:pt x="36" y="742"/>
                  </a:lnTo>
                  <a:lnTo>
                    <a:pt x="33" y="743"/>
                  </a:lnTo>
                  <a:lnTo>
                    <a:pt x="29" y="741"/>
                  </a:lnTo>
                  <a:lnTo>
                    <a:pt x="28" y="737"/>
                  </a:lnTo>
                  <a:lnTo>
                    <a:pt x="25" y="734"/>
                  </a:lnTo>
                  <a:lnTo>
                    <a:pt x="22" y="731"/>
                  </a:lnTo>
                  <a:lnTo>
                    <a:pt x="19" y="728"/>
                  </a:lnTo>
                  <a:lnTo>
                    <a:pt x="17" y="730"/>
                  </a:lnTo>
                  <a:lnTo>
                    <a:pt x="17" y="717"/>
                  </a:lnTo>
                  <a:lnTo>
                    <a:pt x="17" y="705"/>
                  </a:lnTo>
                  <a:lnTo>
                    <a:pt x="20" y="696"/>
                  </a:lnTo>
                  <a:lnTo>
                    <a:pt x="32" y="689"/>
                  </a:lnTo>
                  <a:lnTo>
                    <a:pt x="29" y="684"/>
                  </a:lnTo>
                  <a:lnTo>
                    <a:pt x="28" y="679"/>
                  </a:lnTo>
                  <a:lnTo>
                    <a:pt x="27" y="676"/>
                  </a:lnTo>
                  <a:lnTo>
                    <a:pt x="22" y="674"/>
                  </a:lnTo>
                  <a:lnTo>
                    <a:pt x="17" y="675"/>
                  </a:lnTo>
                  <a:lnTo>
                    <a:pt x="13" y="672"/>
                  </a:lnTo>
                  <a:lnTo>
                    <a:pt x="11" y="669"/>
                  </a:lnTo>
                  <a:lnTo>
                    <a:pt x="10" y="665"/>
                  </a:lnTo>
                  <a:lnTo>
                    <a:pt x="14" y="643"/>
                  </a:lnTo>
                  <a:lnTo>
                    <a:pt x="19" y="646"/>
                  </a:lnTo>
                  <a:lnTo>
                    <a:pt x="24" y="650"/>
                  </a:lnTo>
                  <a:lnTo>
                    <a:pt x="28" y="651"/>
                  </a:lnTo>
                  <a:lnTo>
                    <a:pt x="33" y="653"/>
                  </a:lnTo>
                  <a:lnTo>
                    <a:pt x="38" y="655"/>
                  </a:lnTo>
                  <a:lnTo>
                    <a:pt x="43" y="656"/>
                  </a:lnTo>
                  <a:lnTo>
                    <a:pt x="49" y="657"/>
                  </a:lnTo>
                  <a:lnTo>
                    <a:pt x="54" y="657"/>
                  </a:lnTo>
                  <a:lnTo>
                    <a:pt x="56" y="650"/>
                  </a:lnTo>
                  <a:lnTo>
                    <a:pt x="54" y="645"/>
                  </a:lnTo>
                  <a:lnTo>
                    <a:pt x="50" y="642"/>
                  </a:lnTo>
                  <a:lnTo>
                    <a:pt x="45" y="639"/>
                  </a:lnTo>
                  <a:lnTo>
                    <a:pt x="38" y="637"/>
                  </a:lnTo>
                  <a:lnTo>
                    <a:pt x="33" y="635"/>
                  </a:lnTo>
                  <a:lnTo>
                    <a:pt x="27" y="632"/>
                  </a:lnTo>
                  <a:lnTo>
                    <a:pt x="22" y="629"/>
                  </a:lnTo>
                  <a:lnTo>
                    <a:pt x="14" y="629"/>
                  </a:lnTo>
                  <a:lnTo>
                    <a:pt x="14" y="620"/>
                  </a:lnTo>
                  <a:lnTo>
                    <a:pt x="14" y="612"/>
                  </a:lnTo>
                  <a:lnTo>
                    <a:pt x="13" y="604"/>
                  </a:lnTo>
                  <a:lnTo>
                    <a:pt x="12" y="596"/>
                  </a:lnTo>
                  <a:lnTo>
                    <a:pt x="19" y="598"/>
                  </a:lnTo>
                  <a:lnTo>
                    <a:pt x="25" y="604"/>
                  </a:lnTo>
                  <a:lnTo>
                    <a:pt x="29" y="607"/>
                  </a:lnTo>
                  <a:lnTo>
                    <a:pt x="36" y="604"/>
                  </a:lnTo>
                  <a:lnTo>
                    <a:pt x="41" y="597"/>
                  </a:lnTo>
                  <a:lnTo>
                    <a:pt x="40" y="590"/>
                  </a:lnTo>
                  <a:lnTo>
                    <a:pt x="35" y="583"/>
                  </a:lnTo>
                  <a:lnTo>
                    <a:pt x="32" y="575"/>
                  </a:lnTo>
                  <a:lnTo>
                    <a:pt x="24" y="583"/>
                  </a:lnTo>
                  <a:lnTo>
                    <a:pt x="16" y="575"/>
                  </a:lnTo>
                  <a:lnTo>
                    <a:pt x="13" y="566"/>
                  </a:lnTo>
                  <a:lnTo>
                    <a:pt x="13" y="555"/>
                  </a:lnTo>
                  <a:lnTo>
                    <a:pt x="10" y="546"/>
                  </a:lnTo>
                  <a:lnTo>
                    <a:pt x="14" y="545"/>
                  </a:lnTo>
                  <a:lnTo>
                    <a:pt x="19" y="547"/>
                  </a:lnTo>
                  <a:lnTo>
                    <a:pt x="25" y="549"/>
                  </a:lnTo>
                  <a:lnTo>
                    <a:pt x="32" y="548"/>
                  </a:lnTo>
                  <a:lnTo>
                    <a:pt x="34" y="543"/>
                  </a:lnTo>
                  <a:lnTo>
                    <a:pt x="36" y="539"/>
                  </a:lnTo>
                  <a:lnTo>
                    <a:pt x="37" y="534"/>
                  </a:lnTo>
                  <a:lnTo>
                    <a:pt x="38" y="529"/>
                  </a:lnTo>
                  <a:lnTo>
                    <a:pt x="33" y="529"/>
                  </a:lnTo>
                  <a:lnTo>
                    <a:pt x="28" y="526"/>
                  </a:lnTo>
                  <a:lnTo>
                    <a:pt x="22" y="523"/>
                  </a:lnTo>
                  <a:lnTo>
                    <a:pt x="17" y="526"/>
                  </a:lnTo>
                  <a:lnTo>
                    <a:pt x="17" y="523"/>
                  </a:lnTo>
                  <a:lnTo>
                    <a:pt x="17" y="521"/>
                  </a:lnTo>
                  <a:lnTo>
                    <a:pt x="14" y="519"/>
                  </a:lnTo>
                  <a:lnTo>
                    <a:pt x="12" y="516"/>
                  </a:lnTo>
                  <a:lnTo>
                    <a:pt x="11" y="516"/>
                  </a:lnTo>
                  <a:lnTo>
                    <a:pt x="10" y="516"/>
                  </a:lnTo>
                  <a:lnTo>
                    <a:pt x="9" y="517"/>
                  </a:lnTo>
                  <a:lnTo>
                    <a:pt x="8" y="519"/>
                  </a:lnTo>
                  <a:lnTo>
                    <a:pt x="8" y="487"/>
                  </a:lnTo>
                  <a:lnTo>
                    <a:pt x="13" y="488"/>
                  </a:lnTo>
                  <a:lnTo>
                    <a:pt x="19" y="490"/>
                  </a:lnTo>
                  <a:lnTo>
                    <a:pt x="25" y="491"/>
                  </a:lnTo>
                  <a:lnTo>
                    <a:pt x="32" y="491"/>
                  </a:lnTo>
                  <a:lnTo>
                    <a:pt x="33" y="487"/>
                  </a:lnTo>
                  <a:lnTo>
                    <a:pt x="35" y="482"/>
                  </a:lnTo>
                  <a:lnTo>
                    <a:pt x="36" y="477"/>
                  </a:lnTo>
                  <a:lnTo>
                    <a:pt x="36" y="471"/>
                  </a:lnTo>
                  <a:lnTo>
                    <a:pt x="28" y="473"/>
                  </a:lnTo>
                  <a:lnTo>
                    <a:pt x="21" y="469"/>
                  </a:lnTo>
                  <a:lnTo>
                    <a:pt x="14" y="464"/>
                  </a:lnTo>
                  <a:lnTo>
                    <a:pt x="8" y="462"/>
                  </a:lnTo>
                  <a:lnTo>
                    <a:pt x="8" y="457"/>
                  </a:lnTo>
                  <a:lnTo>
                    <a:pt x="8" y="450"/>
                  </a:lnTo>
                  <a:lnTo>
                    <a:pt x="6" y="444"/>
                  </a:lnTo>
                  <a:lnTo>
                    <a:pt x="2" y="439"/>
                  </a:lnTo>
                  <a:lnTo>
                    <a:pt x="10" y="434"/>
                  </a:lnTo>
                  <a:lnTo>
                    <a:pt x="18" y="436"/>
                  </a:lnTo>
                  <a:lnTo>
                    <a:pt x="26" y="441"/>
                  </a:lnTo>
                  <a:lnTo>
                    <a:pt x="34" y="444"/>
                  </a:lnTo>
                  <a:lnTo>
                    <a:pt x="35" y="439"/>
                  </a:lnTo>
                  <a:lnTo>
                    <a:pt x="37" y="435"/>
                  </a:lnTo>
                  <a:lnTo>
                    <a:pt x="38" y="430"/>
                  </a:lnTo>
                  <a:lnTo>
                    <a:pt x="38" y="424"/>
                  </a:lnTo>
                  <a:lnTo>
                    <a:pt x="34" y="422"/>
                  </a:lnTo>
                  <a:lnTo>
                    <a:pt x="29" y="421"/>
                  </a:lnTo>
                  <a:lnTo>
                    <a:pt x="25" y="418"/>
                  </a:lnTo>
                  <a:lnTo>
                    <a:pt x="20" y="417"/>
                  </a:lnTo>
                  <a:lnTo>
                    <a:pt x="16" y="416"/>
                  </a:lnTo>
                  <a:lnTo>
                    <a:pt x="11" y="413"/>
                  </a:lnTo>
                  <a:lnTo>
                    <a:pt x="6" y="411"/>
                  </a:lnTo>
                  <a:lnTo>
                    <a:pt x="2" y="408"/>
                  </a:lnTo>
                  <a:lnTo>
                    <a:pt x="2" y="387"/>
                  </a:lnTo>
                  <a:lnTo>
                    <a:pt x="9" y="385"/>
                  </a:lnTo>
                  <a:lnTo>
                    <a:pt x="14" y="385"/>
                  </a:lnTo>
                  <a:lnTo>
                    <a:pt x="19" y="386"/>
                  </a:lnTo>
                  <a:lnTo>
                    <a:pt x="24" y="387"/>
                  </a:lnTo>
                  <a:lnTo>
                    <a:pt x="28" y="389"/>
                  </a:lnTo>
                  <a:lnTo>
                    <a:pt x="33" y="389"/>
                  </a:lnTo>
                  <a:lnTo>
                    <a:pt x="37" y="387"/>
                  </a:lnTo>
                  <a:lnTo>
                    <a:pt x="43" y="383"/>
                  </a:lnTo>
                  <a:lnTo>
                    <a:pt x="41" y="373"/>
                  </a:lnTo>
                  <a:lnTo>
                    <a:pt x="34" y="367"/>
                  </a:lnTo>
                  <a:lnTo>
                    <a:pt x="26" y="364"/>
                  </a:lnTo>
                  <a:lnTo>
                    <a:pt x="16" y="361"/>
                  </a:lnTo>
                  <a:lnTo>
                    <a:pt x="8" y="358"/>
                  </a:lnTo>
                  <a:lnTo>
                    <a:pt x="2" y="354"/>
                  </a:lnTo>
                  <a:lnTo>
                    <a:pt x="1" y="348"/>
                  </a:lnTo>
                  <a:lnTo>
                    <a:pt x="5" y="338"/>
                  </a:lnTo>
                  <a:lnTo>
                    <a:pt x="3" y="334"/>
                  </a:lnTo>
                  <a:lnTo>
                    <a:pt x="2" y="331"/>
                  </a:lnTo>
                  <a:lnTo>
                    <a:pt x="2" y="325"/>
                  </a:lnTo>
                  <a:lnTo>
                    <a:pt x="2" y="320"/>
                  </a:lnTo>
                  <a:lnTo>
                    <a:pt x="8" y="321"/>
                  </a:lnTo>
                  <a:lnTo>
                    <a:pt x="13" y="324"/>
                  </a:lnTo>
                  <a:lnTo>
                    <a:pt x="19" y="327"/>
                  </a:lnTo>
                  <a:lnTo>
                    <a:pt x="25" y="329"/>
                  </a:lnTo>
                  <a:lnTo>
                    <a:pt x="30" y="332"/>
                  </a:lnTo>
                  <a:lnTo>
                    <a:pt x="36" y="332"/>
                  </a:lnTo>
                  <a:lnTo>
                    <a:pt x="41" y="331"/>
                  </a:lnTo>
                  <a:lnTo>
                    <a:pt x="46" y="326"/>
                  </a:lnTo>
                  <a:lnTo>
                    <a:pt x="43" y="315"/>
                  </a:lnTo>
                  <a:lnTo>
                    <a:pt x="35" y="312"/>
                  </a:lnTo>
                  <a:lnTo>
                    <a:pt x="25" y="309"/>
                  </a:lnTo>
                  <a:lnTo>
                    <a:pt x="19" y="301"/>
                  </a:lnTo>
                  <a:lnTo>
                    <a:pt x="2" y="301"/>
                  </a:lnTo>
                  <a:lnTo>
                    <a:pt x="5" y="294"/>
                  </a:lnTo>
                  <a:lnTo>
                    <a:pt x="4" y="287"/>
                  </a:lnTo>
                  <a:lnTo>
                    <a:pt x="3" y="280"/>
                  </a:lnTo>
                  <a:lnTo>
                    <a:pt x="5" y="273"/>
                  </a:lnTo>
                  <a:lnTo>
                    <a:pt x="10" y="275"/>
                  </a:lnTo>
                  <a:lnTo>
                    <a:pt x="13" y="276"/>
                  </a:lnTo>
                  <a:lnTo>
                    <a:pt x="18" y="277"/>
                  </a:lnTo>
                  <a:lnTo>
                    <a:pt x="24" y="277"/>
                  </a:lnTo>
                  <a:lnTo>
                    <a:pt x="32" y="270"/>
                  </a:lnTo>
                  <a:lnTo>
                    <a:pt x="32" y="261"/>
                  </a:lnTo>
                  <a:lnTo>
                    <a:pt x="26" y="253"/>
                  </a:lnTo>
                  <a:lnTo>
                    <a:pt x="19" y="246"/>
                  </a:lnTo>
                  <a:lnTo>
                    <a:pt x="9" y="241"/>
                  </a:lnTo>
                  <a:lnTo>
                    <a:pt x="5" y="233"/>
                  </a:lnTo>
                  <a:lnTo>
                    <a:pt x="5" y="223"/>
                  </a:lnTo>
                  <a:lnTo>
                    <a:pt x="5" y="214"/>
                  </a:lnTo>
                  <a:lnTo>
                    <a:pt x="11" y="215"/>
                  </a:lnTo>
                  <a:lnTo>
                    <a:pt x="17" y="216"/>
                  </a:lnTo>
                  <a:lnTo>
                    <a:pt x="21" y="217"/>
                  </a:lnTo>
                  <a:lnTo>
                    <a:pt x="27" y="218"/>
                  </a:lnTo>
                  <a:lnTo>
                    <a:pt x="32" y="220"/>
                  </a:lnTo>
                  <a:lnTo>
                    <a:pt x="36" y="218"/>
                  </a:lnTo>
                  <a:lnTo>
                    <a:pt x="42" y="215"/>
                  </a:lnTo>
                  <a:lnTo>
                    <a:pt x="48" y="209"/>
                  </a:lnTo>
                  <a:lnTo>
                    <a:pt x="46" y="199"/>
                  </a:lnTo>
                  <a:lnTo>
                    <a:pt x="42" y="196"/>
                  </a:lnTo>
                  <a:lnTo>
                    <a:pt x="35" y="195"/>
                  </a:lnTo>
                  <a:lnTo>
                    <a:pt x="29" y="189"/>
                  </a:lnTo>
                  <a:lnTo>
                    <a:pt x="20" y="190"/>
                  </a:lnTo>
                  <a:lnTo>
                    <a:pt x="12" y="185"/>
                  </a:lnTo>
                  <a:lnTo>
                    <a:pt x="6" y="177"/>
                  </a:lnTo>
                  <a:lnTo>
                    <a:pt x="2" y="171"/>
                  </a:lnTo>
                  <a:lnTo>
                    <a:pt x="2" y="157"/>
                  </a:lnTo>
                  <a:lnTo>
                    <a:pt x="9" y="157"/>
                  </a:lnTo>
                  <a:lnTo>
                    <a:pt x="17" y="158"/>
                  </a:lnTo>
                  <a:lnTo>
                    <a:pt x="22" y="160"/>
                  </a:lnTo>
                  <a:lnTo>
                    <a:pt x="29" y="163"/>
                  </a:lnTo>
                  <a:lnTo>
                    <a:pt x="36" y="164"/>
                  </a:lnTo>
                  <a:lnTo>
                    <a:pt x="43" y="164"/>
                  </a:lnTo>
                  <a:lnTo>
                    <a:pt x="50" y="163"/>
                  </a:lnTo>
                  <a:lnTo>
                    <a:pt x="58" y="159"/>
                  </a:lnTo>
                  <a:lnTo>
                    <a:pt x="56" y="147"/>
                  </a:lnTo>
                  <a:lnTo>
                    <a:pt x="48" y="141"/>
                  </a:lnTo>
                  <a:lnTo>
                    <a:pt x="37" y="138"/>
                  </a:lnTo>
                  <a:lnTo>
                    <a:pt x="29" y="134"/>
                  </a:lnTo>
                  <a:lnTo>
                    <a:pt x="22" y="136"/>
                  </a:lnTo>
                  <a:lnTo>
                    <a:pt x="16" y="134"/>
                  </a:lnTo>
                  <a:lnTo>
                    <a:pt x="9" y="131"/>
                  </a:lnTo>
                  <a:lnTo>
                    <a:pt x="2" y="127"/>
                  </a:lnTo>
                  <a:lnTo>
                    <a:pt x="0" y="102"/>
                  </a:lnTo>
                  <a:lnTo>
                    <a:pt x="6" y="107"/>
                  </a:lnTo>
                  <a:lnTo>
                    <a:pt x="13" y="111"/>
                  </a:lnTo>
                  <a:lnTo>
                    <a:pt x="20" y="115"/>
                  </a:lnTo>
                  <a:lnTo>
                    <a:pt x="27" y="118"/>
                  </a:lnTo>
                  <a:lnTo>
                    <a:pt x="35" y="120"/>
                  </a:lnTo>
                  <a:lnTo>
                    <a:pt x="42" y="121"/>
                  </a:lnTo>
                  <a:lnTo>
                    <a:pt x="49" y="120"/>
                  </a:lnTo>
                  <a:lnTo>
                    <a:pt x="54" y="117"/>
                  </a:lnTo>
                  <a:lnTo>
                    <a:pt x="61" y="118"/>
                  </a:lnTo>
                  <a:lnTo>
                    <a:pt x="70" y="123"/>
                  </a:lnTo>
                  <a:lnTo>
                    <a:pt x="77" y="123"/>
                  </a:lnTo>
                  <a:lnTo>
                    <a:pt x="82" y="114"/>
                  </a:lnTo>
                  <a:lnTo>
                    <a:pt x="76" y="110"/>
                  </a:lnTo>
                  <a:lnTo>
                    <a:pt x="70" y="106"/>
                  </a:lnTo>
                  <a:lnTo>
                    <a:pt x="64" y="105"/>
                  </a:lnTo>
                  <a:lnTo>
                    <a:pt x="57" y="102"/>
                  </a:lnTo>
                  <a:lnTo>
                    <a:pt x="50" y="100"/>
                  </a:lnTo>
                  <a:lnTo>
                    <a:pt x="44" y="97"/>
                  </a:lnTo>
                  <a:lnTo>
                    <a:pt x="41" y="91"/>
                  </a:lnTo>
                  <a:lnTo>
                    <a:pt x="38" y="82"/>
                  </a:lnTo>
                  <a:lnTo>
                    <a:pt x="33" y="84"/>
                  </a:lnTo>
                  <a:lnTo>
                    <a:pt x="28" y="84"/>
                  </a:lnTo>
                  <a:lnTo>
                    <a:pt x="22" y="82"/>
                  </a:lnTo>
                  <a:lnTo>
                    <a:pt x="18" y="80"/>
                  </a:lnTo>
                  <a:lnTo>
                    <a:pt x="13" y="79"/>
                  </a:lnTo>
                  <a:lnTo>
                    <a:pt x="10" y="76"/>
                  </a:lnTo>
                  <a:lnTo>
                    <a:pt x="5" y="73"/>
                  </a:lnTo>
                  <a:lnTo>
                    <a:pt x="2" y="71"/>
                  </a:lnTo>
                  <a:lnTo>
                    <a:pt x="2" y="55"/>
                  </a:lnTo>
                  <a:lnTo>
                    <a:pt x="12" y="58"/>
                  </a:lnTo>
                  <a:lnTo>
                    <a:pt x="21" y="60"/>
                  </a:lnTo>
                  <a:lnTo>
                    <a:pt x="29" y="63"/>
                  </a:lnTo>
                  <a:lnTo>
                    <a:pt x="38" y="67"/>
                  </a:lnTo>
                  <a:lnTo>
                    <a:pt x="46" y="72"/>
                  </a:lnTo>
                  <a:lnTo>
                    <a:pt x="54" y="75"/>
                  </a:lnTo>
                  <a:lnTo>
                    <a:pt x="62" y="79"/>
                  </a:lnTo>
                  <a:lnTo>
                    <a:pt x="72" y="82"/>
                  </a:lnTo>
                  <a:lnTo>
                    <a:pt x="86" y="80"/>
                  </a:lnTo>
                  <a:lnTo>
                    <a:pt x="82" y="71"/>
                  </a:lnTo>
                  <a:lnTo>
                    <a:pt x="74" y="65"/>
                  </a:lnTo>
                  <a:lnTo>
                    <a:pt x="64" y="59"/>
                  </a:lnTo>
                  <a:lnTo>
                    <a:pt x="54" y="53"/>
                  </a:lnTo>
                  <a:lnTo>
                    <a:pt x="48" y="49"/>
                  </a:lnTo>
                  <a:lnTo>
                    <a:pt x="41" y="46"/>
                  </a:lnTo>
                  <a:lnTo>
                    <a:pt x="34" y="42"/>
                  </a:lnTo>
                  <a:lnTo>
                    <a:pt x="28" y="39"/>
                  </a:lnTo>
                  <a:lnTo>
                    <a:pt x="21" y="34"/>
                  </a:lnTo>
                  <a:lnTo>
                    <a:pt x="16" y="29"/>
                  </a:lnTo>
                  <a:lnTo>
                    <a:pt x="10" y="23"/>
                  </a:lnTo>
                  <a:lnTo>
                    <a:pt x="5" y="17"/>
                  </a:lnTo>
                  <a:lnTo>
                    <a:pt x="5" y="8"/>
                  </a:lnTo>
                  <a:lnTo>
                    <a:pt x="9" y="9"/>
                  </a:lnTo>
                  <a:lnTo>
                    <a:pt x="12" y="11"/>
                  </a:lnTo>
                  <a:lnTo>
                    <a:pt x="17" y="14"/>
                  </a:lnTo>
                  <a:lnTo>
                    <a:pt x="22" y="13"/>
                  </a:lnTo>
                  <a:lnTo>
                    <a:pt x="22" y="20"/>
                  </a:lnTo>
                  <a:lnTo>
                    <a:pt x="27" y="19"/>
                  </a:lnTo>
                  <a:lnTo>
                    <a:pt x="32" y="17"/>
                  </a:lnTo>
                  <a:lnTo>
                    <a:pt x="34" y="23"/>
                  </a:lnTo>
                  <a:lnTo>
                    <a:pt x="78" y="41"/>
                  </a:lnTo>
                  <a:lnTo>
                    <a:pt x="123" y="55"/>
                  </a:lnTo>
                  <a:lnTo>
                    <a:pt x="168" y="67"/>
                  </a:lnTo>
                  <a:lnTo>
                    <a:pt x="212" y="78"/>
                  </a:lnTo>
                  <a:lnTo>
                    <a:pt x="258" y="85"/>
                  </a:lnTo>
                  <a:lnTo>
                    <a:pt x="302" y="92"/>
                  </a:lnTo>
                  <a:lnTo>
                    <a:pt x="348" y="95"/>
                  </a:lnTo>
                  <a:lnTo>
                    <a:pt x="394" y="99"/>
                  </a:lnTo>
                  <a:lnTo>
                    <a:pt x="441" y="101"/>
                  </a:lnTo>
                  <a:lnTo>
                    <a:pt x="487" y="102"/>
                  </a:lnTo>
                  <a:lnTo>
                    <a:pt x="533" y="102"/>
                  </a:lnTo>
                  <a:lnTo>
                    <a:pt x="580" y="101"/>
                  </a:lnTo>
                  <a:lnTo>
                    <a:pt x="627" y="100"/>
                  </a:lnTo>
                  <a:lnTo>
                    <a:pt x="675" y="100"/>
                  </a:lnTo>
                  <a:lnTo>
                    <a:pt x="723" y="99"/>
                  </a:lnTo>
                  <a:lnTo>
                    <a:pt x="771" y="98"/>
                  </a:lnTo>
                  <a:lnTo>
                    <a:pt x="779" y="98"/>
                  </a:lnTo>
                  <a:lnTo>
                    <a:pt x="787" y="97"/>
                  </a:lnTo>
                  <a:lnTo>
                    <a:pt x="795" y="94"/>
                  </a:lnTo>
                  <a:lnTo>
                    <a:pt x="802" y="92"/>
                  </a:lnTo>
                  <a:lnTo>
                    <a:pt x="810" y="89"/>
                  </a:lnTo>
                  <a:lnTo>
                    <a:pt x="817" y="87"/>
                  </a:lnTo>
                  <a:lnTo>
                    <a:pt x="825" y="87"/>
                  </a:lnTo>
                  <a:lnTo>
                    <a:pt x="833" y="87"/>
                  </a:lnTo>
                  <a:lnTo>
                    <a:pt x="837" y="81"/>
                  </a:lnTo>
                  <a:lnTo>
                    <a:pt x="844" y="80"/>
                  </a:lnTo>
                  <a:lnTo>
                    <a:pt x="851" y="80"/>
                  </a:lnTo>
                  <a:lnTo>
                    <a:pt x="857" y="78"/>
                  </a:lnTo>
                  <a:lnTo>
                    <a:pt x="858" y="82"/>
                  </a:lnTo>
                  <a:lnTo>
                    <a:pt x="860" y="81"/>
                  </a:lnTo>
                  <a:lnTo>
                    <a:pt x="864" y="80"/>
                  </a:lnTo>
                  <a:lnTo>
                    <a:pt x="867" y="82"/>
                  </a:lnTo>
                  <a:lnTo>
                    <a:pt x="871" y="76"/>
                  </a:lnTo>
                  <a:lnTo>
                    <a:pt x="874" y="73"/>
                  </a:lnTo>
                  <a:lnTo>
                    <a:pt x="880" y="72"/>
                  </a:lnTo>
                  <a:lnTo>
                    <a:pt x="887" y="72"/>
                  </a:lnTo>
                  <a:lnTo>
                    <a:pt x="892" y="72"/>
                  </a:lnTo>
                  <a:lnTo>
                    <a:pt x="899" y="72"/>
                  </a:lnTo>
                  <a:lnTo>
                    <a:pt x="905" y="71"/>
                  </a:lnTo>
                  <a:lnTo>
                    <a:pt x="910" y="67"/>
                  </a:lnTo>
                  <a:lnTo>
                    <a:pt x="924" y="65"/>
                  </a:lnTo>
                  <a:lnTo>
                    <a:pt x="938" y="59"/>
                  </a:lnTo>
                  <a:lnTo>
                    <a:pt x="952" y="52"/>
                  </a:lnTo>
                  <a:lnTo>
                    <a:pt x="964" y="43"/>
                  </a:lnTo>
                  <a:lnTo>
                    <a:pt x="977" y="35"/>
                  </a:lnTo>
                  <a:lnTo>
                    <a:pt x="991" y="29"/>
                  </a:lnTo>
                  <a:lnTo>
                    <a:pt x="1004" y="24"/>
                  </a:lnTo>
                  <a:lnTo>
                    <a:pt x="1019" y="24"/>
                  </a:lnTo>
                  <a:lnTo>
                    <a:pt x="1024" y="20"/>
                  </a:lnTo>
                  <a:lnTo>
                    <a:pt x="1028" y="15"/>
                  </a:lnTo>
                  <a:lnTo>
                    <a:pt x="1033" y="11"/>
                  </a:lnTo>
                  <a:lnTo>
                    <a:pt x="1039" y="8"/>
                  </a:lnTo>
                  <a:lnTo>
                    <a:pt x="1044" y="6"/>
                  </a:lnTo>
                  <a:lnTo>
                    <a:pt x="1051" y="3"/>
                  </a:lnTo>
                  <a:lnTo>
                    <a:pt x="1057" y="1"/>
                  </a:lnTo>
                  <a:lnTo>
                    <a:pt x="106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738" name="Freeform 21"/>
            <p:cNvSpPr>
              <a:spLocks/>
            </p:cNvSpPr>
            <p:nvPr/>
          </p:nvSpPr>
          <p:spPr bwMode="auto">
            <a:xfrm>
              <a:off x="2645582" y="4835843"/>
              <a:ext cx="403365" cy="77646"/>
            </a:xfrm>
            <a:custGeom>
              <a:avLst/>
              <a:gdLst>
                <a:gd name="T0" fmla="*/ 1 w 730"/>
                <a:gd name="T1" fmla="*/ 1 h 142"/>
                <a:gd name="T2" fmla="*/ 1 w 730"/>
                <a:gd name="T3" fmla="*/ 1 h 142"/>
                <a:gd name="T4" fmla="*/ 1 w 730"/>
                <a:gd name="T5" fmla="*/ 1 h 142"/>
                <a:gd name="T6" fmla="*/ 1 w 730"/>
                <a:gd name="T7" fmla="*/ 1 h 142"/>
                <a:gd name="T8" fmla="*/ 1 w 730"/>
                <a:gd name="T9" fmla="*/ 1 h 142"/>
                <a:gd name="T10" fmla="*/ 1 w 730"/>
                <a:gd name="T11" fmla="*/ 1 h 142"/>
                <a:gd name="T12" fmla="*/ 1 w 730"/>
                <a:gd name="T13" fmla="*/ 1 h 142"/>
                <a:gd name="T14" fmla="*/ 1 w 730"/>
                <a:gd name="T15" fmla="*/ 1 h 142"/>
                <a:gd name="T16" fmla="*/ 1 w 730"/>
                <a:gd name="T17" fmla="*/ 1 h 142"/>
                <a:gd name="T18" fmla="*/ 1 w 730"/>
                <a:gd name="T19" fmla="*/ 1 h 142"/>
                <a:gd name="T20" fmla="*/ 1 w 730"/>
                <a:gd name="T21" fmla="*/ 1 h 142"/>
                <a:gd name="T22" fmla="*/ 1 w 730"/>
                <a:gd name="T23" fmla="*/ 1 h 142"/>
                <a:gd name="T24" fmla="*/ 1 w 730"/>
                <a:gd name="T25" fmla="*/ 1 h 142"/>
                <a:gd name="T26" fmla="*/ 1 w 730"/>
                <a:gd name="T27" fmla="*/ 1 h 142"/>
                <a:gd name="T28" fmla="*/ 1 w 730"/>
                <a:gd name="T29" fmla="*/ 1 h 142"/>
                <a:gd name="T30" fmla="*/ 1 w 730"/>
                <a:gd name="T31" fmla="*/ 1 h 142"/>
                <a:gd name="T32" fmla="*/ 1 w 730"/>
                <a:gd name="T33" fmla="*/ 1 h 142"/>
                <a:gd name="T34" fmla="*/ 1 w 730"/>
                <a:gd name="T35" fmla="*/ 1 h 142"/>
                <a:gd name="T36" fmla="*/ 1 w 730"/>
                <a:gd name="T37" fmla="*/ 1 h 142"/>
                <a:gd name="T38" fmla="*/ 1 w 730"/>
                <a:gd name="T39" fmla="*/ 1 h 142"/>
                <a:gd name="T40" fmla="*/ 1 w 730"/>
                <a:gd name="T41" fmla="*/ 1 h 142"/>
                <a:gd name="T42" fmla="*/ 1 w 730"/>
                <a:gd name="T43" fmla="*/ 1 h 142"/>
                <a:gd name="T44" fmla="*/ 1 w 730"/>
                <a:gd name="T45" fmla="*/ 1 h 142"/>
                <a:gd name="T46" fmla="*/ 1 w 730"/>
                <a:gd name="T47" fmla="*/ 1 h 142"/>
                <a:gd name="T48" fmla="*/ 0 w 730"/>
                <a:gd name="T49" fmla="*/ 1 h 142"/>
                <a:gd name="T50" fmla="*/ 1 w 730"/>
                <a:gd name="T51" fmla="*/ 1 h 142"/>
                <a:gd name="T52" fmla="*/ 1 w 730"/>
                <a:gd name="T53" fmla="*/ 1 h 142"/>
                <a:gd name="T54" fmla="*/ 1 w 730"/>
                <a:gd name="T55" fmla="*/ 1 h 142"/>
                <a:gd name="T56" fmla="*/ 1 w 730"/>
                <a:gd name="T57" fmla="*/ 1 h 142"/>
                <a:gd name="T58" fmla="*/ 1 w 730"/>
                <a:gd name="T59" fmla="*/ 1 h 142"/>
                <a:gd name="T60" fmla="*/ 1 w 730"/>
                <a:gd name="T61" fmla="*/ 1 h 142"/>
                <a:gd name="T62" fmla="*/ 1 w 730"/>
                <a:gd name="T63" fmla="*/ 1 h 142"/>
                <a:gd name="T64" fmla="*/ 1 w 730"/>
                <a:gd name="T65" fmla="*/ 1 h 142"/>
                <a:gd name="T66" fmla="*/ 1 w 730"/>
                <a:gd name="T67" fmla="*/ 1 h 142"/>
                <a:gd name="T68" fmla="*/ 1 w 730"/>
                <a:gd name="T69" fmla="*/ 1 h 142"/>
                <a:gd name="T70" fmla="*/ 1 w 730"/>
                <a:gd name="T71" fmla="*/ 1 h 142"/>
                <a:gd name="T72" fmla="*/ 1 w 730"/>
                <a:gd name="T73" fmla="*/ 1 h 142"/>
                <a:gd name="T74" fmla="*/ 1 w 730"/>
                <a:gd name="T75" fmla="*/ 1 h 142"/>
                <a:gd name="T76" fmla="*/ 1 w 730"/>
                <a:gd name="T77" fmla="*/ 1 h 142"/>
                <a:gd name="T78" fmla="*/ 1 w 730"/>
                <a:gd name="T79" fmla="*/ 1 h 142"/>
                <a:gd name="T80" fmla="*/ 1 w 730"/>
                <a:gd name="T81" fmla="*/ 1 h 142"/>
                <a:gd name="T82" fmla="*/ 1 w 730"/>
                <a:gd name="T83" fmla="*/ 1 h 142"/>
                <a:gd name="T84" fmla="*/ 1 w 730"/>
                <a:gd name="T85" fmla="*/ 1 h 142"/>
                <a:gd name="T86" fmla="*/ 1 w 730"/>
                <a:gd name="T87" fmla="*/ 1 h 142"/>
                <a:gd name="T88" fmla="*/ 1 w 730"/>
                <a:gd name="T89" fmla="*/ 1 h 142"/>
                <a:gd name="T90" fmla="*/ 1 w 730"/>
                <a:gd name="T91" fmla="*/ 1 h 142"/>
                <a:gd name="T92" fmla="*/ 1 w 730"/>
                <a:gd name="T93" fmla="*/ 1 h 142"/>
                <a:gd name="T94" fmla="*/ 1 w 730"/>
                <a:gd name="T95" fmla="*/ 0 h 142"/>
                <a:gd name="T96" fmla="*/ 1 w 730"/>
                <a:gd name="T97" fmla="*/ 0 h 14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30"/>
                <a:gd name="T148" fmla="*/ 0 h 142"/>
                <a:gd name="T149" fmla="*/ 730 w 730"/>
                <a:gd name="T150" fmla="*/ 142 h 14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30" h="142">
                  <a:moveTo>
                    <a:pt x="730" y="7"/>
                  </a:moveTo>
                  <a:lnTo>
                    <a:pt x="730" y="10"/>
                  </a:lnTo>
                  <a:lnTo>
                    <a:pt x="729" y="12"/>
                  </a:lnTo>
                  <a:lnTo>
                    <a:pt x="727" y="13"/>
                  </a:lnTo>
                  <a:lnTo>
                    <a:pt x="725" y="14"/>
                  </a:lnTo>
                  <a:lnTo>
                    <a:pt x="703" y="12"/>
                  </a:lnTo>
                  <a:lnTo>
                    <a:pt x="682" y="12"/>
                  </a:lnTo>
                  <a:lnTo>
                    <a:pt x="663" y="13"/>
                  </a:lnTo>
                  <a:lnTo>
                    <a:pt x="644" y="17"/>
                  </a:lnTo>
                  <a:lnTo>
                    <a:pt x="624" y="22"/>
                  </a:lnTo>
                  <a:lnTo>
                    <a:pt x="604" y="26"/>
                  </a:lnTo>
                  <a:lnTo>
                    <a:pt x="583" y="30"/>
                  </a:lnTo>
                  <a:lnTo>
                    <a:pt x="560" y="32"/>
                  </a:lnTo>
                  <a:lnTo>
                    <a:pt x="546" y="44"/>
                  </a:lnTo>
                  <a:lnTo>
                    <a:pt x="532" y="51"/>
                  </a:lnTo>
                  <a:lnTo>
                    <a:pt x="516" y="56"/>
                  </a:lnTo>
                  <a:lnTo>
                    <a:pt x="500" y="61"/>
                  </a:lnTo>
                  <a:lnTo>
                    <a:pt x="482" y="64"/>
                  </a:lnTo>
                  <a:lnTo>
                    <a:pt x="466" y="69"/>
                  </a:lnTo>
                  <a:lnTo>
                    <a:pt x="452" y="75"/>
                  </a:lnTo>
                  <a:lnTo>
                    <a:pt x="438" y="85"/>
                  </a:lnTo>
                  <a:lnTo>
                    <a:pt x="434" y="83"/>
                  </a:lnTo>
                  <a:lnTo>
                    <a:pt x="431" y="82"/>
                  </a:lnTo>
                  <a:lnTo>
                    <a:pt x="428" y="83"/>
                  </a:lnTo>
                  <a:lnTo>
                    <a:pt x="424" y="87"/>
                  </a:lnTo>
                  <a:lnTo>
                    <a:pt x="407" y="89"/>
                  </a:lnTo>
                  <a:lnTo>
                    <a:pt x="391" y="92"/>
                  </a:lnTo>
                  <a:lnTo>
                    <a:pt x="375" y="96"/>
                  </a:lnTo>
                  <a:lnTo>
                    <a:pt x="359" y="100"/>
                  </a:lnTo>
                  <a:lnTo>
                    <a:pt x="344" y="104"/>
                  </a:lnTo>
                  <a:lnTo>
                    <a:pt x="329" y="108"/>
                  </a:lnTo>
                  <a:lnTo>
                    <a:pt x="314" y="111"/>
                  </a:lnTo>
                  <a:lnTo>
                    <a:pt x="299" y="116"/>
                  </a:lnTo>
                  <a:lnTo>
                    <a:pt x="283" y="120"/>
                  </a:lnTo>
                  <a:lnTo>
                    <a:pt x="269" y="122"/>
                  </a:lnTo>
                  <a:lnTo>
                    <a:pt x="254" y="126"/>
                  </a:lnTo>
                  <a:lnTo>
                    <a:pt x="238" y="128"/>
                  </a:lnTo>
                  <a:lnTo>
                    <a:pt x="222" y="130"/>
                  </a:lnTo>
                  <a:lnTo>
                    <a:pt x="205" y="131"/>
                  </a:lnTo>
                  <a:lnTo>
                    <a:pt x="187" y="131"/>
                  </a:lnTo>
                  <a:lnTo>
                    <a:pt x="170" y="131"/>
                  </a:lnTo>
                  <a:lnTo>
                    <a:pt x="34" y="136"/>
                  </a:lnTo>
                  <a:lnTo>
                    <a:pt x="30" y="141"/>
                  </a:lnTo>
                  <a:lnTo>
                    <a:pt x="26" y="142"/>
                  </a:lnTo>
                  <a:lnTo>
                    <a:pt x="22" y="142"/>
                  </a:lnTo>
                  <a:lnTo>
                    <a:pt x="18" y="140"/>
                  </a:lnTo>
                  <a:lnTo>
                    <a:pt x="14" y="137"/>
                  </a:lnTo>
                  <a:lnTo>
                    <a:pt x="9" y="136"/>
                  </a:lnTo>
                  <a:lnTo>
                    <a:pt x="5" y="135"/>
                  </a:lnTo>
                  <a:lnTo>
                    <a:pt x="0" y="135"/>
                  </a:lnTo>
                  <a:lnTo>
                    <a:pt x="15" y="129"/>
                  </a:lnTo>
                  <a:lnTo>
                    <a:pt x="30" y="126"/>
                  </a:lnTo>
                  <a:lnTo>
                    <a:pt x="46" y="124"/>
                  </a:lnTo>
                  <a:lnTo>
                    <a:pt x="63" y="123"/>
                  </a:lnTo>
                  <a:lnTo>
                    <a:pt x="80" y="124"/>
                  </a:lnTo>
                  <a:lnTo>
                    <a:pt x="98" y="124"/>
                  </a:lnTo>
                  <a:lnTo>
                    <a:pt x="115" y="123"/>
                  </a:lnTo>
                  <a:lnTo>
                    <a:pt x="133" y="122"/>
                  </a:lnTo>
                  <a:lnTo>
                    <a:pt x="137" y="117"/>
                  </a:lnTo>
                  <a:lnTo>
                    <a:pt x="142" y="117"/>
                  </a:lnTo>
                  <a:lnTo>
                    <a:pt x="147" y="120"/>
                  </a:lnTo>
                  <a:lnTo>
                    <a:pt x="153" y="117"/>
                  </a:lnTo>
                  <a:lnTo>
                    <a:pt x="171" y="115"/>
                  </a:lnTo>
                  <a:lnTo>
                    <a:pt x="191" y="111"/>
                  </a:lnTo>
                  <a:lnTo>
                    <a:pt x="209" y="109"/>
                  </a:lnTo>
                  <a:lnTo>
                    <a:pt x="229" y="105"/>
                  </a:lnTo>
                  <a:lnTo>
                    <a:pt x="248" y="101"/>
                  </a:lnTo>
                  <a:lnTo>
                    <a:pt x="267" y="96"/>
                  </a:lnTo>
                  <a:lnTo>
                    <a:pt x="287" y="91"/>
                  </a:lnTo>
                  <a:lnTo>
                    <a:pt x="306" y="87"/>
                  </a:lnTo>
                  <a:lnTo>
                    <a:pt x="326" y="82"/>
                  </a:lnTo>
                  <a:lnTo>
                    <a:pt x="345" y="76"/>
                  </a:lnTo>
                  <a:lnTo>
                    <a:pt x="365" y="70"/>
                  </a:lnTo>
                  <a:lnTo>
                    <a:pt x="384" y="64"/>
                  </a:lnTo>
                  <a:lnTo>
                    <a:pt x="404" y="58"/>
                  </a:lnTo>
                  <a:lnTo>
                    <a:pt x="422" y="52"/>
                  </a:lnTo>
                  <a:lnTo>
                    <a:pt x="441" y="45"/>
                  </a:lnTo>
                  <a:lnTo>
                    <a:pt x="460" y="39"/>
                  </a:lnTo>
                  <a:lnTo>
                    <a:pt x="478" y="38"/>
                  </a:lnTo>
                  <a:lnTo>
                    <a:pt x="496" y="35"/>
                  </a:lnTo>
                  <a:lnTo>
                    <a:pt x="513" y="27"/>
                  </a:lnTo>
                  <a:lnTo>
                    <a:pt x="532" y="20"/>
                  </a:lnTo>
                  <a:lnTo>
                    <a:pt x="550" y="12"/>
                  </a:lnTo>
                  <a:lnTo>
                    <a:pt x="568" y="7"/>
                  </a:lnTo>
                  <a:lnTo>
                    <a:pt x="588" y="4"/>
                  </a:lnTo>
                  <a:lnTo>
                    <a:pt x="608" y="5"/>
                  </a:lnTo>
                  <a:lnTo>
                    <a:pt x="613" y="3"/>
                  </a:lnTo>
                  <a:lnTo>
                    <a:pt x="616" y="1"/>
                  </a:lnTo>
                  <a:lnTo>
                    <a:pt x="621" y="3"/>
                  </a:lnTo>
                  <a:lnTo>
                    <a:pt x="625" y="5"/>
                  </a:lnTo>
                  <a:lnTo>
                    <a:pt x="639" y="4"/>
                  </a:lnTo>
                  <a:lnTo>
                    <a:pt x="652" y="4"/>
                  </a:lnTo>
                  <a:lnTo>
                    <a:pt x="664" y="3"/>
                  </a:lnTo>
                  <a:lnTo>
                    <a:pt x="677" y="1"/>
                  </a:lnTo>
                  <a:lnTo>
                    <a:pt x="689" y="0"/>
                  </a:lnTo>
                  <a:lnTo>
                    <a:pt x="702" y="0"/>
                  </a:lnTo>
                  <a:lnTo>
                    <a:pt x="714" y="0"/>
                  </a:lnTo>
                  <a:lnTo>
                    <a:pt x="728" y="0"/>
                  </a:lnTo>
                  <a:lnTo>
                    <a:pt x="73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739" name="Freeform 22"/>
            <p:cNvSpPr>
              <a:spLocks/>
            </p:cNvSpPr>
            <p:nvPr/>
          </p:nvSpPr>
          <p:spPr bwMode="auto">
            <a:xfrm>
              <a:off x="3071049" y="4869744"/>
              <a:ext cx="48625" cy="15311"/>
            </a:xfrm>
            <a:custGeom>
              <a:avLst/>
              <a:gdLst>
                <a:gd name="T0" fmla="*/ 1 w 87"/>
                <a:gd name="T1" fmla="*/ 1 h 27"/>
                <a:gd name="T2" fmla="*/ 1 w 87"/>
                <a:gd name="T3" fmla="*/ 1 h 27"/>
                <a:gd name="T4" fmla="*/ 1 w 87"/>
                <a:gd name="T5" fmla="*/ 1 h 27"/>
                <a:gd name="T6" fmla="*/ 1 w 87"/>
                <a:gd name="T7" fmla="*/ 1 h 27"/>
                <a:gd name="T8" fmla="*/ 1 w 87"/>
                <a:gd name="T9" fmla="*/ 1 h 27"/>
                <a:gd name="T10" fmla="*/ 1 w 87"/>
                <a:gd name="T11" fmla="*/ 1 h 27"/>
                <a:gd name="T12" fmla="*/ 1 w 87"/>
                <a:gd name="T13" fmla="*/ 1 h 27"/>
                <a:gd name="T14" fmla="*/ 1 w 87"/>
                <a:gd name="T15" fmla="*/ 1 h 27"/>
                <a:gd name="T16" fmla="*/ 1 w 87"/>
                <a:gd name="T17" fmla="*/ 1 h 27"/>
                <a:gd name="T18" fmla="*/ 1 w 87"/>
                <a:gd name="T19" fmla="*/ 1 h 27"/>
                <a:gd name="T20" fmla="*/ 1 w 87"/>
                <a:gd name="T21" fmla="*/ 1 h 27"/>
                <a:gd name="T22" fmla="*/ 1 w 87"/>
                <a:gd name="T23" fmla="*/ 1 h 27"/>
                <a:gd name="T24" fmla="*/ 0 w 87"/>
                <a:gd name="T25" fmla="*/ 1 h 27"/>
                <a:gd name="T26" fmla="*/ 1 w 87"/>
                <a:gd name="T27" fmla="*/ 1 h 27"/>
                <a:gd name="T28" fmla="*/ 1 w 87"/>
                <a:gd name="T29" fmla="*/ 1 h 27"/>
                <a:gd name="T30" fmla="*/ 1 w 87"/>
                <a:gd name="T31" fmla="*/ 1 h 27"/>
                <a:gd name="T32" fmla="*/ 1 w 87"/>
                <a:gd name="T33" fmla="*/ 1 h 27"/>
                <a:gd name="T34" fmla="*/ 1 w 87"/>
                <a:gd name="T35" fmla="*/ 1 h 27"/>
                <a:gd name="T36" fmla="*/ 1 w 87"/>
                <a:gd name="T37" fmla="*/ 1 h 27"/>
                <a:gd name="T38" fmla="*/ 1 w 87"/>
                <a:gd name="T39" fmla="*/ 1 h 27"/>
                <a:gd name="T40" fmla="*/ 1 w 87"/>
                <a:gd name="T41" fmla="*/ 1 h 27"/>
                <a:gd name="T42" fmla="*/ 1 w 87"/>
                <a:gd name="T43" fmla="*/ 0 h 27"/>
                <a:gd name="T44" fmla="*/ 1 w 87"/>
                <a:gd name="T45" fmla="*/ 0 h 27"/>
                <a:gd name="T46" fmla="*/ 1 w 87"/>
                <a:gd name="T47" fmla="*/ 1 h 27"/>
                <a:gd name="T48" fmla="*/ 1 w 87"/>
                <a:gd name="T49" fmla="*/ 1 h 2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7"/>
                <a:gd name="T76" fmla="*/ 0 h 27"/>
                <a:gd name="T77" fmla="*/ 87 w 87"/>
                <a:gd name="T78" fmla="*/ 27 h 2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7" h="27">
                  <a:moveTo>
                    <a:pt x="87" y="1"/>
                  </a:moveTo>
                  <a:lnTo>
                    <a:pt x="86" y="9"/>
                  </a:lnTo>
                  <a:lnTo>
                    <a:pt x="84" y="16"/>
                  </a:lnTo>
                  <a:lnTo>
                    <a:pt x="80" y="21"/>
                  </a:lnTo>
                  <a:lnTo>
                    <a:pt x="75" y="26"/>
                  </a:lnTo>
                  <a:lnTo>
                    <a:pt x="64" y="24"/>
                  </a:lnTo>
                  <a:lnTo>
                    <a:pt x="55" y="24"/>
                  </a:lnTo>
                  <a:lnTo>
                    <a:pt x="45" y="25"/>
                  </a:lnTo>
                  <a:lnTo>
                    <a:pt x="36" y="26"/>
                  </a:lnTo>
                  <a:lnTo>
                    <a:pt x="27" y="27"/>
                  </a:lnTo>
                  <a:lnTo>
                    <a:pt x="19" y="26"/>
                  </a:lnTo>
                  <a:lnTo>
                    <a:pt x="10" y="22"/>
                  </a:lnTo>
                  <a:lnTo>
                    <a:pt x="0" y="16"/>
                  </a:lnTo>
                  <a:lnTo>
                    <a:pt x="5" y="12"/>
                  </a:lnTo>
                  <a:lnTo>
                    <a:pt x="11" y="9"/>
                  </a:lnTo>
                  <a:lnTo>
                    <a:pt x="18" y="8"/>
                  </a:lnTo>
                  <a:lnTo>
                    <a:pt x="23" y="5"/>
                  </a:lnTo>
                  <a:lnTo>
                    <a:pt x="30" y="7"/>
                  </a:lnTo>
                  <a:lnTo>
                    <a:pt x="39" y="6"/>
                  </a:lnTo>
                  <a:lnTo>
                    <a:pt x="48" y="6"/>
                  </a:lnTo>
                  <a:lnTo>
                    <a:pt x="56" y="5"/>
                  </a:lnTo>
                  <a:lnTo>
                    <a:pt x="63" y="0"/>
                  </a:lnTo>
                  <a:lnTo>
                    <a:pt x="71" y="0"/>
                  </a:lnTo>
                  <a:lnTo>
                    <a:pt x="79" y="2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740" name="Freeform 23"/>
            <p:cNvSpPr>
              <a:spLocks/>
            </p:cNvSpPr>
            <p:nvPr/>
          </p:nvSpPr>
          <p:spPr bwMode="auto">
            <a:xfrm>
              <a:off x="3079890" y="4895991"/>
              <a:ext cx="40889" cy="15311"/>
            </a:xfrm>
            <a:custGeom>
              <a:avLst/>
              <a:gdLst>
                <a:gd name="T0" fmla="*/ 1 w 74"/>
                <a:gd name="T1" fmla="*/ 0 h 29"/>
                <a:gd name="T2" fmla="*/ 1 w 74"/>
                <a:gd name="T3" fmla="*/ 0 h 29"/>
                <a:gd name="T4" fmla="*/ 1 w 74"/>
                <a:gd name="T5" fmla="*/ 0 h 29"/>
                <a:gd name="T6" fmla="*/ 1 w 74"/>
                <a:gd name="T7" fmla="*/ 0 h 29"/>
                <a:gd name="T8" fmla="*/ 1 w 74"/>
                <a:gd name="T9" fmla="*/ 0 h 29"/>
                <a:gd name="T10" fmla="*/ 1 w 74"/>
                <a:gd name="T11" fmla="*/ 0 h 29"/>
                <a:gd name="T12" fmla="*/ 1 w 74"/>
                <a:gd name="T13" fmla="*/ 0 h 29"/>
                <a:gd name="T14" fmla="*/ 1 w 74"/>
                <a:gd name="T15" fmla="*/ 0 h 29"/>
                <a:gd name="T16" fmla="*/ 1 w 74"/>
                <a:gd name="T17" fmla="*/ 0 h 29"/>
                <a:gd name="T18" fmla="*/ 1 w 74"/>
                <a:gd name="T19" fmla="*/ 0 h 29"/>
                <a:gd name="T20" fmla="*/ 1 w 74"/>
                <a:gd name="T21" fmla="*/ 0 h 29"/>
                <a:gd name="T22" fmla="*/ 0 w 74"/>
                <a:gd name="T23" fmla="*/ 0 h 29"/>
                <a:gd name="T24" fmla="*/ 1 w 74"/>
                <a:gd name="T25" fmla="*/ 0 h 29"/>
                <a:gd name="T26" fmla="*/ 1 w 74"/>
                <a:gd name="T27" fmla="*/ 0 h 29"/>
                <a:gd name="T28" fmla="*/ 1 w 74"/>
                <a:gd name="T29" fmla="*/ 0 h 29"/>
                <a:gd name="T30" fmla="*/ 1 w 74"/>
                <a:gd name="T31" fmla="*/ 0 h 29"/>
                <a:gd name="T32" fmla="*/ 1 w 74"/>
                <a:gd name="T33" fmla="*/ 0 h 29"/>
                <a:gd name="T34" fmla="*/ 1 w 74"/>
                <a:gd name="T35" fmla="*/ 0 h 29"/>
                <a:gd name="T36" fmla="*/ 1 w 74"/>
                <a:gd name="T37" fmla="*/ 0 h 29"/>
                <a:gd name="T38" fmla="*/ 1 w 74"/>
                <a:gd name="T39" fmla="*/ 0 h 29"/>
                <a:gd name="T40" fmla="*/ 1 w 74"/>
                <a:gd name="T41" fmla="*/ 0 h 29"/>
                <a:gd name="T42" fmla="*/ 1 w 74"/>
                <a:gd name="T43" fmla="*/ 0 h 29"/>
                <a:gd name="T44" fmla="*/ 1 w 74"/>
                <a:gd name="T45" fmla="*/ 0 h 29"/>
                <a:gd name="T46" fmla="*/ 1 w 74"/>
                <a:gd name="T47" fmla="*/ 0 h 29"/>
                <a:gd name="T48" fmla="*/ 1 w 74"/>
                <a:gd name="T49" fmla="*/ 0 h 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4"/>
                <a:gd name="T76" fmla="*/ 0 h 29"/>
                <a:gd name="T77" fmla="*/ 74 w 74"/>
                <a:gd name="T78" fmla="*/ 29 h 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4" h="29">
                  <a:moveTo>
                    <a:pt x="74" y="8"/>
                  </a:moveTo>
                  <a:lnTo>
                    <a:pt x="68" y="19"/>
                  </a:lnTo>
                  <a:lnTo>
                    <a:pt x="61" y="25"/>
                  </a:lnTo>
                  <a:lnTo>
                    <a:pt x="53" y="27"/>
                  </a:lnTo>
                  <a:lnTo>
                    <a:pt x="45" y="29"/>
                  </a:lnTo>
                  <a:lnTo>
                    <a:pt x="37" y="29"/>
                  </a:lnTo>
                  <a:lnTo>
                    <a:pt x="28" y="27"/>
                  </a:lnTo>
                  <a:lnTo>
                    <a:pt x="19" y="27"/>
                  </a:lnTo>
                  <a:lnTo>
                    <a:pt x="11" y="29"/>
                  </a:lnTo>
                  <a:lnTo>
                    <a:pt x="8" y="24"/>
                  </a:lnTo>
                  <a:lnTo>
                    <a:pt x="4" y="20"/>
                  </a:lnTo>
                  <a:lnTo>
                    <a:pt x="0" y="18"/>
                  </a:lnTo>
                  <a:lnTo>
                    <a:pt x="4" y="12"/>
                  </a:lnTo>
                  <a:lnTo>
                    <a:pt x="8" y="8"/>
                  </a:lnTo>
                  <a:lnTo>
                    <a:pt x="13" y="6"/>
                  </a:lnTo>
                  <a:lnTo>
                    <a:pt x="19" y="4"/>
                  </a:lnTo>
                  <a:lnTo>
                    <a:pt x="24" y="3"/>
                  </a:lnTo>
                  <a:lnTo>
                    <a:pt x="31" y="3"/>
                  </a:lnTo>
                  <a:lnTo>
                    <a:pt x="37" y="1"/>
                  </a:lnTo>
                  <a:lnTo>
                    <a:pt x="43" y="1"/>
                  </a:lnTo>
                  <a:lnTo>
                    <a:pt x="47" y="0"/>
                  </a:lnTo>
                  <a:lnTo>
                    <a:pt x="51" y="6"/>
                  </a:lnTo>
                  <a:lnTo>
                    <a:pt x="59" y="7"/>
                  </a:lnTo>
                  <a:lnTo>
                    <a:pt x="67" y="7"/>
                  </a:lnTo>
                  <a:lnTo>
                    <a:pt x="74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741" name="Freeform 24"/>
            <p:cNvSpPr>
              <a:spLocks/>
            </p:cNvSpPr>
            <p:nvPr/>
          </p:nvSpPr>
          <p:spPr bwMode="auto">
            <a:xfrm>
              <a:off x="3080995" y="4923331"/>
              <a:ext cx="37574" cy="16404"/>
            </a:xfrm>
            <a:custGeom>
              <a:avLst/>
              <a:gdLst>
                <a:gd name="T0" fmla="*/ 1 w 68"/>
                <a:gd name="T1" fmla="*/ 1 h 29"/>
                <a:gd name="T2" fmla="*/ 1 w 68"/>
                <a:gd name="T3" fmla="*/ 1 h 29"/>
                <a:gd name="T4" fmla="*/ 1 w 68"/>
                <a:gd name="T5" fmla="*/ 1 h 29"/>
                <a:gd name="T6" fmla="*/ 1 w 68"/>
                <a:gd name="T7" fmla="*/ 1 h 29"/>
                <a:gd name="T8" fmla="*/ 1 w 68"/>
                <a:gd name="T9" fmla="*/ 1 h 29"/>
                <a:gd name="T10" fmla="*/ 1 w 68"/>
                <a:gd name="T11" fmla="*/ 1 h 29"/>
                <a:gd name="T12" fmla="*/ 1 w 68"/>
                <a:gd name="T13" fmla="*/ 1 h 29"/>
                <a:gd name="T14" fmla="*/ 1 w 68"/>
                <a:gd name="T15" fmla="*/ 1 h 29"/>
                <a:gd name="T16" fmla="*/ 0 w 68"/>
                <a:gd name="T17" fmla="*/ 1 h 29"/>
                <a:gd name="T18" fmla="*/ 1 w 68"/>
                <a:gd name="T19" fmla="*/ 1 h 29"/>
                <a:gd name="T20" fmla="*/ 1 w 68"/>
                <a:gd name="T21" fmla="*/ 1 h 29"/>
                <a:gd name="T22" fmla="*/ 1 w 68"/>
                <a:gd name="T23" fmla="*/ 1 h 29"/>
                <a:gd name="T24" fmla="*/ 1 w 68"/>
                <a:gd name="T25" fmla="*/ 1 h 29"/>
                <a:gd name="T26" fmla="*/ 1 w 68"/>
                <a:gd name="T27" fmla="*/ 1 h 29"/>
                <a:gd name="T28" fmla="*/ 1 w 68"/>
                <a:gd name="T29" fmla="*/ 1 h 29"/>
                <a:gd name="T30" fmla="*/ 1 w 68"/>
                <a:gd name="T31" fmla="*/ 1 h 29"/>
                <a:gd name="T32" fmla="*/ 1 w 68"/>
                <a:gd name="T33" fmla="*/ 0 h 29"/>
                <a:gd name="T34" fmla="*/ 1 w 68"/>
                <a:gd name="T35" fmla="*/ 1 h 29"/>
                <a:gd name="T36" fmla="*/ 1 w 68"/>
                <a:gd name="T37" fmla="*/ 1 h 29"/>
                <a:gd name="T38" fmla="*/ 1 w 68"/>
                <a:gd name="T39" fmla="*/ 1 h 29"/>
                <a:gd name="T40" fmla="*/ 1 w 68"/>
                <a:gd name="T41" fmla="*/ 1 h 2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8"/>
                <a:gd name="T64" fmla="*/ 0 h 29"/>
                <a:gd name="T65" fmla="*/ 68 w 68"/>
                <a:gd name="T66" fmla="*/ 29 h 2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8" h="29">
                  <a:moveTo>
                    <a:pt x="67" y="16"/>
                  </a:moveTo>
                  <a:lnTo>
                    <a:pt x="59" y="20"/>
                  </a:lnTo>
                  <a:lnTo>
                    <a:pt x="50" y="23"/>
                  </a:lnTo>
                  <a:lnTo>
                    <a:pt x="42" y="26"/>
                  </a:lnTo>
                  <a:lnTo>
                    <a:pt x="34" y="27"/>
                  </a:lnTo>
                  <a:lnTo>
                    <a:pt x="25" y="28"/>
                  </a:lnTo>
                  <a:lnTo>
                    <a:pt x="17" y="29"/>
                  </a:lnTo>
                  <a:lnTo>
                    <a:pt x="8" y="29"/>
                  </a:lnTo>
                  <a:lnTo>
                    <a:pt x="0" y="28"/>
                  </a:lnTo>
                  <a:lnTo>
                    <a:pt x="4" y="23"/>
                  </a:lnTo>
                  <a:lnTo>
                    <a:pt x="10" y="19"/>
                  </a:lnTo>
                  <a:lnTo>
                    <a:pt x="14" y="15"/>
                  </a:lnTo>
                  <a:lnTo>
                    <a:pt x="21" y="10"/>
                  </a:lnTo>
                  <a:lnTo>
                    <a:pt x="27" y="7"/>
                  </a:lnTo>
                  <a:lnTo>
                    <a:pt x="34" y="3"/>
                  </a:lnTo>
                  <a:lnTo>
                    <a:pt x="41" y="1"/>
                  </a:lnTo>
                  <a:lnTo>
                    <a:pt x="48" y="0"/>
                  </a:lnTo>
                  <a:lnTo>
                    <a:pt x="54" y="3"/>
                  </a:lnTo>
                  <a:lnTo>
                    <a:pt x="62" y="5"/>
                  </a:lnTo>
                  <a:lnTo>
                    <a:pt x="68" y="8"/>
                  </a:lnTo>
                  <a:lnTo>
                    <a:pt x="67" y="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742" name="Freeform 25"/>
            <p:cNvSpPr>
              <a:spLocks/>
            </p:cNvSpPr>
            <p:nvPr/>
          </p:nvSpPr>
          <p:spPr bwMode="auto">
            <a:xfrm>
              <a:off x="3076575" y="4975825"/>
              <a:ext cx="44204" cy="17498"/>
            </a:xfrm>
            <a:custGeom>
              <a:avLst/>
              <a:gdLst>
                <a:gd name="T0" fmla="*/ 1 w 79"/>
                <a:gd name="T1" fmla="*/ 1 h 31"/>
                <a:gd name="T2" fmla="*/ 1 w 79"/>
                <a:gd name="T3" fmla="*/ 1 h 31"/>
                <a:gd name="T4" fmla="*/ 1 w 79"/>
                <a:gd name="T5" fmla="*/ 1 h 31"/>
                <a:gd name="T6" fmla="*/ 1 w 79"/>
                <a:gd name="T7" fmla="*/ 1 h 31"/>
                <a:gd name="T8" fmla="*/ 1 w 79"/>
                <a:gd name="T9" fmla="*/ 1 h 31"/>
                <a:gd name="T10" fmla="*/ 1 w 79"/>
                <a:gd name="T11" fmla="*/ 1 h 31"/>
                <a:gd name="T12" fmla="*/ 1 w 79"/>
                <a:gd name="T13" fmla="*/ 1 h 31"/>
                <a:gd name="T14" fmla="*/ 1 w 79"/>
                <a:gd name="T15" fmla="*/ 1 h 31"/>
                <a:gd name="T16" fmla="*/ 1 w 79"/>
                <a:gd name="T17" fmla="*/ 1 h 31"/>
                <a:gd name="T18" fmla="*/ 1 w 79"/>
                <a:gd name="T19" fmla="*/ 1 h 31"/>
                <a:gd name="T20" fmla="*/ 1 w 79"/>
                <a:gd name="T21" fmla="*/ 1 h 31"/>
                <a:gd name="T22" fmla="*/ 1 w 79"/>
                <a:gd name="T23" fmla="*/ 1 h 31"/>
                <a:gd name="T24" fmla="*/ 1 w 79"/>
                <a:gd name="T25" fmla="*/ 1 h 31"/>
                <a:gd name="T26" fmla="*/ 1 w 79"/>
                <a:gd name="T27" fmla="*/ 1 h 31"/>
                <a:gd name="T28" fmla="*/ 1 w 79"/>
                <a:gd name="T29" fmla="*/ 1 h 31"/>
                <a:gd name="T30" fmla="*/ 1 w 79"/>
                <a:gd name="T31" fmla="*/ 1 h 31"/>
                <a:gd name="T32" fmla="*/ 0 w 79"/>
                <a:gd name="T33" fmla="*/ 1 h 31"/>
                <a:gd name="T34" fmla="*/ 1 w 79"/>
                <a:gd name="T35" fmla="*/ 1 h 31"/>
                <a:gd name="T36" fmla="*/ 1 w 79"/>
                <a:gd name="T37" fmla="*/ 1 h 31"/>
                <a:gd name="T38" fmla="*/ 1 w 79"/>
                <a:gd name="T39" fmla="*/ 1 h 31"/>
                <a:gd name="T40" fmla="*/ 1 w 79"/>
                <a:gd name="T41" fmla="*/ 1 h 31"/>
                <a:gd name="T42" fmla="*/ 1 w 79"/>
                <a:gd name="T43" fmla="*/ 1 h 31"/>
                <a:gd name="T44" fmla="*/ 1 w 79"/>
                <a:gd name="T45" fmla="*/ 0 h 31"/>
                <a:gd name="T46" fmla="*/ 1 w 79"/>
                <a:gd name="T47" fmla="*/ 0 h 31"/>
                <a:gd name="T48" fmla="*/ 1 w 79"/>
                <a:gd name="T49" fmla="*/ 1 h 31"/>
                <a:gd name="T50" fmla="*/ 1 w 79"/>
                <a:gd name="T51" fmla="*/ 1 h 31"/>
                <a:gd name="T52" fmla="*/ 1 w 79"/>
                <a:gd name="T53" fmla="*/ 1 h 31"/>
                <a:gd name="T54" fmla="*/ 1 w 79"/>
                <a:gd name="T55" fmla="*/ 1 h 31"/>
                <a:gd name="T56" fmla="*/ 1 w 79"/>
                <a:gd name="T57" fmla="*/ 1 h 3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9"/>
                <a:gd name="T88" fmla="*/ 0 h 31"/>
                <a:gd name="T89" fmla="*/ 79 w 79"/>
                <a:gd name="T90" fmla="*/ 31 h 3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9" h="31">
                  <a:moveTo>
                    <a:pt x="79" y="14"/>
                  </a:moveTo>
                  <a:lnTo>
                    <a:pt x="79" y="23"/>
                  </a:lnTo>
                  <a:lnTo>
                    <a:pt x="76" y="28"/>
                  </a:lnTo>
                  <a:lnTo>
                    <a:pt x="72" y="28"/>
                  </a:lnTo>
                  <a:lnTo>
                    <a:pt x="65" y="27"/>
                  </a:lnTo>
                  <a:lnTo>
                    <a:pt x="58" y="25"/>
                  </a:lnTo>
                  <a:lnTo>
                    <a:pt x="50" y="23"/>
                  </a:lnTo>
                  <a:lnTo>
                    <a:pt x="43" y="25"/>
                  </a:lnTo>
                  <a:lnTo>
                    <a:pt x="37" y="31"/>
                  </a:lnTo>
                  <a:lnTo>
                    <a:pt x="33" y="31"/>
                  </a:lnTo>
                  <a:lnTo>
                    <a:pt x="28" y="31"/>
                  </a:lnTo>
                  <a:lnTo>
                    <a:pt x="24" y="31"/>
                  </a:lnTo>
                  <a:lnTo>
                    <a:pt x="19" y="29"/>
                  </a:lnTo>
                  <a:lnTo>
                    <a:pt x="15" y="28"/>
                  </a:lnTo>
                  <a:lnTo>
                    <a:pt x="10" y="27"/>
                  </a:lnTo>
                  <a:lnTo>
                    <a:pt x="5" y="27"/>
                  </a:lnTo>
                  <a:lnTo>
                    <a:pt x="0" y="26"/>
                  </a:lnTo>
                  <a:lnTo>
                    <a:pt x="5" y="22"/>
                  </a:lnTo>
                  <a:lnTo>
                    <a:pt x="11" y="18"/>
                  </a:lnTo>
                  <a:lnTo>
                    <a:pt x="18" y="12"/>
                  </a:lnTo>
                  <a:lnTo>
                    <a:pt x="24" y="7"/>
                  </a:lnTo>
                  <a:lnTo>
                    <a:pt x="31" y="2"/>
                  </a:lnTo>
                  <a:lnTo>
                    <a:pt x="39" y="0"/>
                  </a:lnTo>
                  <a:lnTo>
                    <a:pt x="45" y="0"/>
                  </a:lnTo>
                  <a:lnTo>
                    <a:pt x="55" y="3"/>
                  </a:lnTo>
                  <a:lnTo>
                    <a:pt x="60" y="7"/>
                  </a:lnTo>
                  <a:lnTo>
                    <a:pt x="66" y="12"/>
                  </a:lnTo>
                  <a:lnTo>
                    <a:pt x="73" y="14"/>
                  </a:lnTo>
                  <a:lnTo>
                    <a:pt x="79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743" name="Freeform 26"/>
            <p:cNvSpPr>
              <a:spLocks/>
            </p:cNvSpPr>
            <p:nvPr/>
          </p:nvSpPr>
          <p:spPr bwMode="auto">
            <a:xfrm>
              <a:off x="3067734" y="5004259"/>
              <a:ext cx="50835" cy="22966"/>
            </a:xfrm>
            <a:custGeom>
              <a:avLst/>
              <a:gdLst>
                <a:gd name="T0" fmla="*/ 1 w 91"/>
                <a:gd name="T1" fmla="*/ 1 h 42"/>
                <a:gd name="T2" fmla="*/ 1 w 91"/>
                <a:gd name="T3" fmla="*/ 1 h 42"/>
                <a:gd name="T4" fmla="*/ 1 w 91"/>
                <a:gd name="T5" fmla="*/ 1 h 42"/>
                <a:gd name="T6" fmla="*/ 1 w 91"/>
                <a:gd name="T7" fmla="*/ 1 h 42"/>
                <a:gd name="T8" fmla="*/ 1 w 91"/>
                <a:gd name="T9" fmla="*/ 1 h 42"/>
                <a:gd name="T10" fmla="*/ 1 w 91"/>
                <a:gd name="T11" fmla="*/ 1 h 42"/>
                <a:gd name="T12" fmla="*/ 1 w 91"/>
                <a:gd name="T13" fmla="*/ 1 h 42"/>
                <a:gd name="T14" fmla="*/ 1 w 91"/>
                <a:gd name="T15" fmla="*/ 1 h 42"/>
                <a:gd name="T16" fmla="*/ 1 w 91"/>
                <a:gd name="T17" fmla="*/ 1 h 42"/>
                <a:gd name="T18" fmla="*/ 1 w 91"/>
                <a:gd name="T19" fmla="*/ 1 h 42"/>
                <a:gd name="T20" fmla="*/ 1 w 91"/>
                <a:gd name="T21" fmla="*/ 1 h 42"/>
                <a:gd name="T22" fmla="*/ 1 w 91"/>
                <a:gd name="T23" fmla="*/ 1 h 42"/>
                <a:gd name="T24" fmla="*/ 1 w 91"/>
                <a:gd name="T25" fmla="*/ 1 h 42"/>
                <a:gd name="T26" fmla="*/ 1 w 91"/>
                <a:gd name="T27" fmla="*/ 1 h 42"/>
                <a:gd name="T28" fmla="*/ 1 w 91"/>
                <a:gd name="T29" fmla="*/ 1 h 42"/>
                <a:gd name="T30" fmla="*/ 1 w 91"/>
                <a:gd name="T31" fmla="*/ 1 h 42"/>
                <a:gd name="T32" fmla="*/ 0 w 91"/>
                <a:gd name="T33" fmla="*/ 1 h 42"/>
                <a:gd name="T34" fmla="*/ 1 w 91"/>
                <a:gd name="T35" fmla="*/ 1 h 42"/>
                <a:gd name="T36" fmla="*/ 1 w 91"/>
                <a:gd name="T37" fmla="*/ 1 h 42"/>
                <a:gd name="T38" fmla="*/ 1 w 91"/>
                <a:gd name="T39" fmla="*/ 1 h 42"/>
                <a:gd name="T40" fmla="*/ 1 w 91"/>
                <a:gd name="T41" fmla="*/ 1 h 42"/>
                <a:gd name="T42" fmla="*/ 1 w 91"/>
                <a:gd name="T43" fmla="*/ 1 h 42"/>
                <a:gd name="T44" fmla="*/ 1 w 91"/>
                <a:gd name="T45" fmla="*/ 1 h 42"/>
                <a:gd name="T46" fmla="*/ 1 w 91"/>
                <a:gd name="T47" fmla="*/ 1 h 42"/>
                <a:gd name="T48" fmla="*/ 1 w 91"/>
                <a:gd name="T49" fmla="*/ 1 h 42"/>
                <a:gd name="T50" fmla="*/ 1 w 91"/>
                <a:gd name="T51" fmla="*/ 1 h 42"/>
                <a:gd name="T52" fmla="*/ 1 w 91"/>
                <a:gd name="T53" fmla="*/ 1 h 42"/>
                <a:gd name="T54" fmla="*/ 1 w 91"/>
                <a:gd name="T55" fmla="*/ 1 h 42"/>
                <a:gd name="T56" fmla="*/ 1 w 91"/>
                <a:gd name="T57" fmla="*/ 1 h 42"/>
                <a:gd name="T58" fmla="*/ 1 w 91"/>
                <a:gd name="T59" fmla="*/ 0 h 42"/>
                <a:gd name="T60" fmla="*/ 1 w 91"/>
                <a:gd name="T61" fmla="*/ 1 h 4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91"/>
                <a:gd name="T94" fmla="*/ 0 h 42"/>
                <a:gd name="T95" fmla="*/ 91 w 91"/>
                <a:gd name="T96" fmla="*/ 42 h 4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91" h="42">
                  <a:moveTo>
                    <a:pt x="91" y="2"/>
                  </a:moveTo>
                  <a:lnTo>
                    <a:pt x="85" y="8"/>
                  </a:lnTo>
                  <a:lnTo>
                    <a:pt x="81" y="15"/>
                  </a:lnTo>
                  <a:lnTo>
                    <a:pt x="75" y="22"/>
                  </a:lnTo>
                  <a:lnTo>
                    <a:pt x="68" y="28"/>
                  </a:lnTo>
                  <a:lnTo>
                    <a:pt x="62" y="33"/>
                  </a:lnTo>
                  <a:lnTo>
                    <a:pt x="54" y="36"/>
                  </a:lnTo>
                  <a:lnTo>
                    <a:pt x="48" y="39"/>
                  </a:lnTo>
                  <a:lnTo>
                    <a:pt x="38" y="37"/>
                  </a:lnTo>
                  <a:lnTo>
                    <a:pt x="34" y="40"/>
                  </a:lnTo>
                  <a:lnTo>
                    <a:pt x="29" y="41"/>
                  </a:lnTo>
                  <a:lnTo>
                    <a:pt x="25" y="42"/>
                  </a:lnTo>
                  <a:lnTo>
                    <a:pt x="20" y="41"/>
                  </a:lnTo>
                  <a:lnTo>
                    <a:pt x="14" y="40"/>
                  </a:lnTo>
                  <a:lnTo>
                    <a:pt x="10" y="39"/>
                  </a:lnTo>
                  <a:lnTo>
                    <a:pt x="4" y="37"/>
                  </a:lnTo>
                  <a:lnTo>
                    <a:pt x="0" y="37"/>
                  </a:lnTo>
                  <a:lnTo>
                    <a:pt x="1" y="27"/>
                  </a:lnTo>
                  <a:lnTo>
                    <a:pt x="8" y="20"/>
                  </a:lnTo>
                  <a:lnTo>
                    <a:pt x="17" y="13"/>
                  </a:lnTo>
                  <a:lnTo>
                    <a:pt x="26" y="7"/>
                  </a:lnTo>
                  <a:lnTo>
                    <a:pt x="32" y="8"/>
                  </a:lnTo>
                  <a:lnTo>
                    <a:pt x="37" y="8"/>
                  </a:lnTo>
                  <a:lnTo>
                    <a:pt x="44" y="7"/>
                  </a:lnTo>
                  <a:lnTo>
                    <a:pt x="51" y="4"/>
                  </a:lnTo>
                  <a:lnTo>
                    <a:pt x="58" y="3"/>
                  </a:lnTo>
                  <a:lnTo>
                    <a:pt x="65" y="1"/>
                  </a:lnTo>
                  <a:lnTo>
                    <a:pt x="72" y="1"/>
                  </a:lnTo>
                  <a:lnTo>
                    <a:pt x="77" y="2"/>
                  </a:lnTo>
                  <a:lnTo>
                    <a:pt x="77" y="0"/>
                  </a:lnTo>
                  <a:lnTo>
                    <a:pt x="91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744" name="Freeform 27"/>
            <p:cNvSpPr>
              <a:spLocks/>
            </p:cNvSpPr>
            <p:nvPr/>
          </p:nvSpPr>
          <p:spPr bwMode="auto">
            <a:xfrm>
              <a:off x="2163754" y="5165019"/>
              <a:ext cx="978023" cy="215441"/>
            </a:xfrm>
            <a:custGeom>
              <a:avLst/>
              <a:gdLst>
                <a:gd name="T0" fmla="*/ 1 w 1768"/>
                <a:gd name="T1" fmla="*/ 1 h 394"/>
                <a:gd name="T2" fmla="*/ 1 w 1768"/>
                <a:gd name="T3" fmla="*/ 1 h 394"/>
                <a:gd name="T4" fmla="*/ 1 w 1768"/>
                <a:gd name="T5" fmla="*/ 1 h 394"/>
                <a:gd name="T6" fmla="*/ 1 w 1768"/>
                <a:gd name="T7" fmla="*/ 1 h 394"/>
                <a:gd name="T8" fmla="*/ 1 w 1768"/>
                <a:gd name="T9" fmla="*/ 1 h 394"/>
                <a:gd name="T10" fmla="*/ 1 w 1768"/>
                <a:gd name="T11" fmla="*/ 1 h 394"/>
                <a:gd name="T12" fmla="*/ 1 w 1768"/>
                <a:gd name="T13" fmla="*/ 1 h 394"/>
                <a:gd name="T14" fmla="*/ 1 w 1768"/>
                <a:gd name="T15" fmla="*/ 1 h 394"/>
                <a:gd name="T16" fmla="*/ 1 w 1768"/>
                <a:gd name="T17" fmla="*/ 1 h 394"/>
                <a:gd name="T18" fmla="*/ 1 w 1768"/>
                <a:gd name="T19" fmla="*/ 1 h 394"/>
                <a:gd name="T20" fmla="*/ 1 w 1768"/>
                <a:gd name="T21" fmla="*/ 1 h 394"/>
                <a:gd name="T22" fmla="*/ 1 w 1768"/>
                <a:gd name="T23" fmla="*/ 1 h 394"/>
                <a:gd name="T24" fmla="*/ 1 w 1768"/>
                <a:gd name="T25" fmla="*/ 1 h 394"/>
                <a:gd name="T26" fmla="*/ 1 w 1768"/>
                <a:gd name="T27" fmla="*/ 1 h 394"/>
                <a:gd name="T28" fmla="*/ 1 w 1768"/>
                <a:gd name="T29" fmla="*/ 1 h 394"/>
                <a:gd name="T30" fmla="*/ 1 w 1768"/>
                <a:gd name="T31" fmla="*/ 1 h 394"/>
                <a:gd name="T32" fmla="*/ 1 w 1768"/>
                <a:gd name="T33" fmla="*/ 1 h 394"/>
                <a:gd name="T34" fmla="*/ 1 w 1768"/>
                <a:gd name="T35" fmla="*/ 1 h 394"/>
                <a:gd name="T36" fmla="*/ 1 w 1768"/>
                <a:gd name="T37" fmla="*/ 1 h 394"/>
                <a:gd name="T38" fmla="*/ 1 w 1768"/>
                <a:gd name="T39" fmla="*/ 1 h 394"/>
                <a:gd name="T40" fmla="*/ 1 w 1768"/>
                <a:gd name="T41" fmla="*/ 1 h 394"/>
                <a:gd name="T42" fmla="*/ 1 w 1768"/>
                <a:gd name="T43" fmla="*/ 1 h 394"/>
                <a:gd name="T44" fmla="*/ 1 w 1768"/>
                <a:gd name="T45" fmla="*/ 1 h 394"/>
                <a:gd name="T46" fmla="*/ 1 w 1768"/>
                <a:gd name="T47" fmla="*/ 1 h 394"/>
                <a:gd name="T48" fmla="*/ 1 w 1768"/>
                <a:gd name="T49" fmla="*/ 1 h 394"/>
                <a:gd name="T50" fmla="*/ 1 w 1768"/>
                <a:gd name="T51" fmla="*/ 1 h 394"/>
                <a:gd name="T52" fmla="*/ 1 w 1768"/>
                <a:gd name="T53" fmla="*/ 1 h 394"/>
                <a:gd name="T54" fmla="*/ 1 w 1768"/>
                <a:gd name="T55" fmla="*/ 1 h 394"/>
                <a:gd name="T56" fmla="*/ 1 w 1768"/>
                <a:gd name="T57" fmla="*/ 1 h 394"/>
                <a:gd name="T58" fmla="*/ 1 w 1768"/>
                <a:gd name="T59" fmla="*/ 1 h 394"/>
                <a:gd name="T60" fmla="*/ 1 w 1768"/>
                <a:gd name="T61" fmla="*/ 1 h 394"/>
                <a:gd name="T62" fmla="*/ 1 w 1768"/>
                <a:gd name="T63" fmla="*/ 1 h 394"/>
                <a:gd name="T64" fmla="*/ 1 w 1768"/>
                <a:gd name="T65" fmla="*/ 1 h 394"/>
                <a:gd name="T66" fmla="*/ 1 w 1768"/>
                <a:gd name="T67" fmla="*/ 1 h 394"/>
                <a:gd name="T68" fmla="*/ 1 w 1768"/>
                <a:gd name="T69" fmla="*/ 1 h 394"/>
                <a:gd name="T70" fmla="*/ 1 w 1768"/>
                <a:gd name="T71" fmla="*/ 1 h 394"/>
                <a:gd name="T72" fmla="*/ 1 w 1768"/>
                <a:gd name="T73" fmla="*/ 1 h 394"/>
                <a:gd name="T74" fmla="*/ 1 w 1768"/>
                <a:gd name="T75" fmla="*/ 1 h 394"/>
                <a:gd name="T76" fmla="*/ 1 w 1768"/>
                <a:gd name="T77" fmla="*/ 1 h 394"/>
                <a:gd name="T78" fmla="*/ 1 w 1768"/>
                <a:gd name="T79" fmla="*/ 1 h 394"/>
                <a:gd name="T80" fmla="*/ 1 w 1768"/>
                <a:gd name="T81" fmla="*/ 1 h 394"/>
                <a:gd name="T82" fmla="*/ 1 w 1768"/>
                <a:gd name="T83" fmla="*/ 1 h 394"/>
                <a:gd name="T84" fmla="*/ 1 w 1768"/>
                <a:gd name="T85" fmla="*/ 1 h 394"/>
                <a:gd name="T86" fmla="*/ 1 w 1768"/>
                <a:gd name="T87" fmla="*/ 1 h 394"/>
                <a:gd name="T88" fmla="*/ 1 w 1768"/>
                <a:gd name="T89" fmla="*/ 1 h 394"/>
                <a:gd name="T90" fmla="*/ 1 w 1768"/>
                <a:gd name="T91" fmla="*/ 1 h 394"/>
                <a:gd name="T92" fmla="*/ 1 w 1768"/>
                <a:gd name="T93" fmla="*/ 1 h 394"/>
                <a:gd name="T94" fmla="*/ 1 w 1768"/>
                <a:gd name="T95" fmla="*/ 1 h 394"/>
                <a:gd name="T96" fmla="*/ 1 w 1768"/>
                <a:gd name="T97" fmla="*/ 1 h 394"/>
                <a:gd name="T98" fmla="*/ 1 w 1768"/>
                <a:gd name="T99" fmla="*/ 1 h 394"/>
                <a:gd name="T100" fmla="*/ 1 w 1768"/>
                <a:gd name="T101" fmla="*/ 1 h 394"/>
                <a:gd name="T102" fmla="*/ 1 w 1768"/>
                <a:gd name="T103" fmla="*/ 1 h 394"/>
                <a:gd name="T104" fmla="*/ 1 w 1768"/>
                <a:gd name="T105" fmla="*/ 1 h 394"/>
                <a:gd name="T106" fmla="*/ 1 w 1768"/>
                <a:gd name="T107" fmla="*/ 1 h 394"/>
                <a:gd name="T108" fmla="*/ 1 w 1768"/>
                <a:gd name="T109" fmla="*/ 1 h 394"/>
                <a:gd name="T110" fmla="*/ 1 w 1768"/>
                <a:gd name="T111" fmla="*/ 1 h 394"/>
                <a:gd name="T112" fmla="*/ 1 w 1768"/>
                <a:gd name="T113" fmla="*/ 1 h 394"/>
                <a:gd name="T114" fmla="*/ 1 w 1768"/>
                <a:gd name="T115" fmla="*/ 1 h 394"/>
                <a:gd name="T116" fmla="*/ 1 w 1768"/>
                <a:gd name="T117" fmla="*/ 1 h 394"/>
                <a:gd name="T118" fmla="*/ 1 w 1768"/>
                <a:gd name="T119" fmla="*/ 1 h 394"/>
                <a:gd name="T120" fmla="*/ 1 w 1768"/>
                <a:gd name="T121" fmla="*/ 1 h 394"/>
                <a:gd name="T122" fmla="*/ 1 w 1768"/>
                <a:gd name="T123" fmla="*/ 1 h 39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68"/>
                <a:gd name="T187" fmla="*/ 0 h 394"/>
                <a:gd name="T188" fmla="*/ 1768 w 1768"/>
                <a:gd name="T189" fmla="*/ 394 h 39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68" h="394">
                  <a:moveTo>
                    <a:pt x="342" y="2"/>
                  </a:moveTo>
                  <a:lnTo>
                    <a:pt x="345" y="20"/>
                  </a:lnTo>
                  <a:lnTo>
                    <a:pt x="346" y="38"/>
                  </a:lnTo>
                  <a:lnTo>
                    <a:pt x="345" y="57"/>
                  </a:lnTo>
                  <a:lnTo>
                    <a:pt x="344" y="76"/>
                  </a:lnTo>
                  <a:lnTo>
                    <a:pt x="343" y="93"/>
                  </a:lnTo>
                  <a:lnTo>
                    <a:pt x="346" y="111"/>
                  </a:lnTo>
                  <a:lnTo>
                    <a:pt x="352" y="127"/>
                  </a:lnTo>
                  <a:lnTo>
                    <a:pt x="363" y="141"/>
                  </a:lnTo>
                  <a:lnTo>
                    <a:pt x="379" y="153"/>
                  </a:lnTo>
                  <a:lnTo>
                    <a:pt x="395" y="163"/>
                  </a:lnTo>
                  <a:lnTo>
                    <a:pt x="411" y="173"/>
                  </a:lnTo>
                  <a:lnTo>
                    <a:pt x="427" y="181"/>
                  </a:lnTo>
                  <a:lnTo>
                    <a:pt x="445" y="188"/>
                  </a:lnTo>
                  <a:lnTo>
                    <a:pt x="462" y="194"/>
                  </a:lnTo>
                  <a:lnTo>
                    <a:pt x="480" y="199"/>
                  </a:lnTo>
                  <a:lnTo>
                    <a:pt x="498" y="202"/>
                  </a:lnTo>
                  <a:lnTo>
                    <a:pt x="504" y="206"/>
                  </a:lnTo>
                  <a:lnTo>
                    <a:pt x="510" y="208"/>
                  </a:lnTo>
                  <a:lnTo>
                    <a:pt x="518" y="211"/>
                  </a:lnTo>
                  <a:lnTo>
                    <a:pt x="525" y="213"/>
                  </a:lnTo>
                  <a:lnTo>
                    <a:pt x="533" y="214"/>
                  </a:lnTo>
                  <a:lnTo>
                    <a:pt x="539" y="216"/>
                  </a:lnTo>
                  <a:lnTo>
                    <a:pt x="547" y="218"/>
                  </a:lnTo>
                  <a:lnTo>
                    <a:pt x="554" y="220"/>
                  </a:lnTo>
                  <a:lnTo>
                    <a:pt x="578" y="225"/>
                  </a:lnTo>
                  <a:lnTo>
                    <a:pt x="602" y="228"/>
                  </a:lnTo>
                  <a:lnTo>
                    <a:pt x="626" y="233"/>
                  </a:lnTo>
                  <a:lnTo>
                    <a:pt x="650" y="235"/>
                  </a:lnTo>
                  <a:lnTo>
                    <a:pt x="674" y="239"/>
                  </a:lnTo>
                  <a:lnTo>
                    <a:pt x="699" y="241"/>
                  </a:lnTo>
                  <a:lnTo>
                    <a:pt x="723" y="244"/>
                  </a:lnTo>
                  <a:lnTo>
                    <a:pt x="749" y="246"/>
                  </a:lnTo>
                  <a:lnTo>
                    <a:pt x="774" y="248"/>
                  </a:lnTo>
                  <a:lnTo>
                    <a:pt x="799" y="250"/>
                  </a:lnTo>
                  <a:lnTo>
                    <a:pt x="824" y="251"/>
                  </a:lnTo>
                  <a:lnTo>
                    <a:pt x="848" y="251"/>
                  </a:lnTo>
                  <a:lnTo>
                    <a:pt x="873" y="252"/>
                  </a:lnTo>
                  <a:lnTo>
                    <a:pt x="898" y="251"/>
                  </a:lnTo>
                  <a:lnTo>
                    <a:pt x="924" y="251"/>
                  </a:lnTo>
                  <a:lnTo>
                    <a:pt x="950" y="250"/>
                  </a:lnTo>
                  <a:lnTo>
                    <a:pt x="975" y="250"/>
                  </a:lnTo>
                  <a:lnTo>
                    <a:pt x="1000" y="247"/>
                  </a:lnTo>
                  <a:lnTo>
                    <a:pt x="1025" y="246"/>
                  </a:lnTo>
                  <a:lnTo>
                    <a:pt x="1050" y="244"/>
                  </a:lnTo>
                  <a:lnTo>
                    <a:pt x="1074" y="241"/>
                  </a:lnTo>
                  <a:lnTo>
                    <a:pt x="1100" y="238"/>
                  </a:lnTo>
                  <a:lnTo>
                    <a:pt x="1125" y="234"/>
                  </a:lnTo>
                  <a:lnTo>
                    <a:pt x="1150" y="231"/>
                  </a:lnTo>
                  <a:lnTo>
                    <a:pt x="1175" y="227"/>
                  </a:lnTo>
                  <a:lnTo>
                    <a:pt x="1199" y="222"/>
                  </a:lnTo>
                  <a:lnTo>
                    <a:pt x="1224" y="218"/>
                  </a:lnTo>
                  <a:lnTo>
                    <a:pt x="1248" y="213"/>
                  </a:lnTo>
                  <a:lnTo>
                    <a:pt x="1272" y="207"/>
                  </a:lnTo>
                  <a:lnTo>
                    <a:pt x="1296" y="201"/>
                  </a:lnTo>
                  <a:lnTo>
                    <a:pt x="1320" y="195"/>
                  </a:lnTo>
                  <a:lnTo>
                    <a:pt x="1344" y="188"/>
                  </a:lnTo>
                  <a:lnTo>
                    <a:pt x="1351" y="182"/>
                  </a:lnTo>
                  <a:lnTo>
                    <a:pt x="1360" y="179"/>
                  </a:lnTo>
                  <a:lnTo>
                    <a:pt x="1368" y="176"/>
                  </a:lnTo>
                  <a:lnTo>
                    <a:pt x="1376" y="176"/>
                  </a:lnTo>
                  <a:lnTo>
                    <a:pt x="1389" y="166"/>
                  </a:lnTo>
                  <a:lnTo>
                    <a:pt x="1404" y="155"/>
                  </a:lnTo>
                  <a:lnTo>
                    <a:pt x="1419" y="145"/>
                  </a:lnTo>
                  <a:lnTo>
                    <a:pt x="1432" y="135"/>
                  </a:lnTo>
                  <a:lnTo>
                    <a:pt x="1444" y="123"/>
                  </a:lnTo>
                  <a:lnTo>
                    <a:pt x="1452" y="110"/>
                  </a:lnTo>
                  <a:lnTo>
                    <a:pt x="1456" y="93"/>
                  </a:lnTo>
                  <a:lnTo>
                    <a:pt x="1455" y="73"/>
                  </a:lnTo>
                  <a:lnTo>
                    <a:pt x="1459" y="58"/>
                  </a:lnTo>
                  <a:lnTo>
                    <a:pt x="1459" y="40"/>
                  </a:lnTo>
                  <a:lnTo>
                    <a:pt x="1461" y="24"/>
                  </a:lnTo>
                  <a:lnTo>
                    <a:pt x="1469" y="10"/>
                  </a:lnTo>
                  <a:lnTo>
                    <a:pt x="1469" y="12"/>
                  </a:lnTo>
                  <a:lnTo>
                    <a:pt x="1476" y="12"/>
                  </a:lnTo>
                  <a:lnTo>
                    <a:pt x="1483" y="10"/>
                  </a:lnTo>
                  <a:lnTo>
                    <a:pt x="1489" y="10"/>
                  </a:lnTo>
                  <a:lnTo>
                    <a:pt x="1493" y="17"/>
                  </a:lnTo>
                  <a:lnTo>
                    <a:pt x="1488" y="17"/>
                  </a:lnTo>
                  <a:lnTo>
                    <a:pt x="1483" y="19"/>
                  </a:lnTo>
                  <a:lnTo>
                    <a:pt x="1476" y="23"/>
                  </a:lnTo>
                  <a:lnTo>
                    <a:pt x="1469" y="27"/>
                  </a:lnTo>
                  <a:lnTo>
                    <a:pt x="1470" y="32"/>
                  </a:lnTo>
                  <a:lnTo>
                    <a:pt x="1472" y="36"/>
                  </a:lnTo>
                  <a:lnTo>
                    <a:pt x="1475" y="39"/>
                  </a:lnTo>
                  <a:lnTo>
                    <a:pt x="1479" y="41"/>
                  </a:lnTo>
                  <a:lnTo>
                    <a:pt x="1487" y="40"/>
                  </a:lnTo>
                  <a:lnTo>
                    <a:pt x="1496" y="38"/>
                  </a:lnTo>
                  <a:lnTo>
                    <a:pt x="1505" y="37"/>
                  </a:lnTo>
                  <a:lnTo>
                    <a:pt x="1515" y="36"/>
                  </a:lnTo>
                  <a:lnTo>
                    <a:pt x="1524" y="34"/>
                  </a:lnTo>
                  <a:lnTo>
                    <a:pt x="1533" y="36"/>
                  </a:lnTo>
                  <a:lnTo>
                    <a:pt x="1542" y="37"/>
                  </a:lnTo>
                  <a:lnTo>
                    <a:pt x="1551" y="39"/>
                  </a:lnTo>
                  <a:lnTo>
                    <a:pt x="1557" y="31"/>
                  </a:lnTo>
                  <a:lnTo>
                    <a:pt x="1564" y="34"/>
                  </a:lnTo>
                  <a:lnTo>
                    <a:pt x="1571" y="40"/>
                  </a:lnTo>
                  <a:lnTo>
                    <a:pt x="1580" y="39"/>
                  </a:lnTo>
                  <a:lnTo>
                    <a:pt x="1580" y="45"/>
                  </a:lnTo>
                  <a:lnTo>
                    <a:pt x="1575" y="46"/>
                  </a:lnTo>
                  <a:lnTo>
                    <a:pt x="1569" y="46"/>
                  </a:lnTo>
                  <a:lnTo>
                    <a:pt x="1565" y="49"/>
                  </a:lnTo>
                  <a:lnTo>
                    <a:pt x="1558" y="50"/>
                  </a:lnTo>
                  <a:lnTo>
                    <a:pt x="1552" y="47"/>
                  </a:lnTo>
                  <a:lnTo>
                    <a:pt x="1547" y="47"/>
                  </a:lnTo>
                  <a:lnTo>
                    <a:pt x="1541" y="52"/>
                  </a:lnTo>
                  <a:lnTo>
                    <a:pt x="1533" y="54"/>
                  </a:lnTo>
                  <a:lnTo>
                    <a:pt x="1525" y="54"/>
                  </a:lnTo>
                  <a:lnTo>
                    <a:pt x="1516" y="54"/>
                  </a:lnTo>
                  <a:lnTo>
                    <a:pt x="1507" y="54"/>
                  </a:lnTo>
                  <a:lnTo>
                    <a:pt x="1497" y="54"/>
                  </a:lnTo>
                  <a:lnTo>
                    <a:pt x="1491" y="57"/>
                  </a:lnTo>
                  <a:lnTo>
                    <a:pt x="1485" y="60"/>
                  </a:lnTo>
                  <a:lnTo>
                    <a:pt x="1481" y="66"/>
                  </a:lnTo>
                  <a:lnTo>
                    <a:pt x="1469" y="66"/>
                  </a:lnTo>
                  <a:lnTo>
                    <a:pt x="1471" y="80"/>
                  </a:lnTo>
                  <a:lnTo>
                    <a:pt x="1472" y="96"/>
                  </a:lnTo>
                  <a:lnTo>
                    <a:pt x="1472" y="111"/>
                  </a:lnTo>
                  <a:lnTo>
                    <a:pt x="1472" y="127"/>
                  </a:lnTo>
                  <a:lnTo>
                    <a:pt x="1462" y="136"/>
                  </a:lnTo>
                  <a:lnTo>
                    <a:pt x="1452" y="145"/>
                  </a:lnTo>
                  <a:lnTo>
                    <a:pt x="1440" y="154"/>
                  </a:lnTo>
                  <a:lnTo>
                    <a:pt x="1429" y="161"/>
                  </a:lnTo>
                  <a:lnTo>
                    <a:pt x="1417" y="168"/>
                  </a:lnTo>
                  <a:lnTo>
                    <a:pt x="1405" y="175"/>
                  </a:lnTo>
                  <a:lnTo>
                    <a:pt x="1393" y="181"/>
                  </a:lnTo>
                  <a:lnTo>
                    <a:pt x="1381" y="188"/>
                  </a:lnTo>
                  <a:lnTo>
                    <a:pt x="1381" y="190"/>
                  </a:lnTo>
                  <a:lnTo>
                    <a:pt x="1381" y="193"/>
                  </a:lnTo>
                  <a:lnTo>
                    <a:pt x="1381" y="195"/>
                  </a:lnTo>
                  <a:lnTo>
                    <a:pt x="1383" y="198"/>
                  </a:lnTo>
                  <a:lnTo>
                    <a:pt x="1398" y="195"/>
                  </a:lnTo>
                  <a:lnTo>
                    <a:pt x="1412" y="190"/>
                  </a:lnTo>
                  <a:lnTo>
                    <a:pt x="1427" y="186"/>
                  </a:lnTo>
                  <a:lnTo>
                    <a:pt x="1441" y="181"/>
                  </a:lnTo>
                  <a:lnTo>
                    <a:pt x="1455" y="176"/>
                  </a:lnTo>
                  <a:lnTo>
                    <a:pt x="1469" y="173"/>
                  </a:lnTo>
                  <a:lnTo>
                    <a:pt x="1483" y="170"/>
                  </a:lnTo>
                  <a:lnTo>
                    <a:pt x="1496" y="170"/>
                  </a:lnTo>
                  <a:lnTo>
                    <a:pt x="1501" y="167"/>
                  </a:lnTo>
                  <a:lnTo>
                    <a:pt x="1505" y="166"/>
                  </a:lnTo>
                  <a:lnTo>
                    <a:pt x="1511" y="167"/>
                  </a:lnTo>
                  <a:lnTo>
                    <a:pt x="1517" y="166"/>
                  </a:lnTo>
                  <a:lnTo>
                    <a:pt x="1532" y="163"/>
                  </a:lnTo>
                  <a:lnTo>
                    <a:pt x="1547" y="160"/>
                  </a:lnTo>
                  <a:lnTo>
                    <a:pt x="1560" y="157"/>
                  </a:lnTo>
                  <a:lnTo>
                    <a:pt x="1575" y="155"/>
                  </a:lnTo>
                  <a:lnTo>
                    <a:pt x="1590" y="151"/>
                  </a:lnTo>
                  <a:lnTo>
                    <a:pt x="1605" y="149"/>
                  </a:lnTo>
                  <a:lnTo>
                    <a:pt x="1619" y="147"/>
                  </a:lnTo>
                  <a:lnTo>
                    <a:pt x="1633" y="145"/>
                  </a:lnTo>
                  <a:lnTo>
                    <a:pt x="1648" y="143"/>
                  </a:lnTo>
                  <a:lnTo>
                    <a:pt x="1662" y="142"/>
                  </a:lnTo>
                  <a:lnTo>
                    <a:pt x="1677" y="141"/>
                  </a:lnTo>
                  <a:lnTo>
                    <a:pt x="1692" y="140"/>
                  </a:lnTo>
                  <a:lnTo>
                    <a:pt x="1705" y="140"/>
                  </a:lnTo>
                  <a:lnTo>
                    <a:pt x="1719" y="140"/>
                  </a:lnTo>
                  <a:lnTo>
                    <a:pt x="1734" y="140"/>
                  </a:lnTo>
                  <a:lnTo>
                    <a:pt x="1748" y="141"/>
                  </a:lnTo>
                  <a:lnTo>
                    <a:pt x="1757" y="142"/>
                  </a:lnTo>
                  <a:lnTo>
                    <a:pt x="1764" y="148"/>
                  </a:lnTo>
                  <a:lnTo>
                    <a:pt x="1767" y="156"/>
                  </a:lnTo>
                  <a:lnTo>
                    <a:pt x="1768" y="166"/>
                  </a:lnTo>
                  <a:lnTo>
                    <a:pt x="1768" y="176"/>
                  </a:lnTo>
                  <a:lnTo>
                    <a:pt x="1766" y="186"/>
                  </a:lnTo>
                  <a:lnTo>
                    <a:pt x="1763" y="195"/>
                  </a:lnTo>
                  <a:lnTo>
                    <a:pt x="1758" y="203"/>
                  </a:lnTo>
                  <a:lnTo>
                    <a:pt x="1752" y="212"/>
                  </a:lnTo>
                  <a:lnTo>
                    <a:pt x="1745" y="220"/>
                  </a:lnTo>
                  <a:lnTo>
                    <a:pt x="1739" y="227"/>
                  </a:lnTo>
                  <a:lnTo>
                    <a:pt x="1731" y="233"/>
                  </a:lnTo>
                  <a:lnTo>
                    <a:pt x="1718" y="241"/>
                  </a:lnTo>
                  <a:lnTo>
                    <a:pt x="1705" y="250"/>
                  </a:lnTo>
                  <a:lnTo>
                    <a:pt x="1693" y="257"/>
                  </a:lnTo>
                  <a:lnTo>
                    <a:pt x="1679" y="264"/>
                  </a:lnTo>
                  <a:lnTo>
                    <a:pt x="1665" y="271"/>
                  </a:lnTo>
                  <a:lnTo>
                    <a:pt x="1652" y="277"/>
                  </a:lnTo>
                  <a:lnTo>
                    <a:pt x="1638" y="283"/>
                  </a:lnTo>
                  <a:lnTo>
                    <a:pt x="1624" y="289"/>
                  </a:lnTo>
                  <a:lnTo>
                    <a:pt x="1609" y="293"/>
                  </a:lnTo>
                  <a:lnTo>
                    <a:pt x="1596" y="298"/>
                  </a:lnTo>
                  <a:lnTo>
                    <a:pt x="1581" y="304"/>
                  </a:lnTo>
                  <a:lnTo>
                    <a:pt x="1566" y="309"/>
                  </a:lnTo>
                  <a:lnTo>
                    <a:pt x="1551" y="313"/>
                  </a:lnTo>
                  <a:lnTo>
                    <a:pt x="1536" y="317"/>
                  </a:lnTo>
                  <a:lnTo>
                    <a:pt x="1520" y="322"/>
                  </a:lnTo>
                  <a:lnTo>
                    <a:pt x="1505" y="326"/>
                  </a:lnTo>
                  <a:lnTo>
                    <a:pt x="1502" y="328"/>
                  </a:lnTo>
                  <a:lnTo>
                    <a:pt x="1497" y="329"/>
                  </a:lnTo>
                  <a:lnTo>
                    <a:pt x="1493" y="330"/>
                  </a:lnTo>
                  <a:lnTo>
                    <a:pt x="1488" y="331"/>
                  </a:lnTo>
                  <a:lnTo>
                    <a:pt x="1483" y="331"/>
                  </a:lnTo>
                  <a:lnTo>
                    <a:pt x="1478" y="332"/>
                  </a:lnTo>
                  <a:lnTo>
                    <a:pt x="1473" y="332"/>
                  </a:lnTo>
                  <a:lnTo>
                    <a:pt x="1469" y="332"/>
                  </a:lnTo>
                  <a:lnTo>
                    <a:pt x="1464" y="336"/>
                  </a:lnTo>
                  <a:lnTo>
                    <a:pt x="1459" y="338"/>
                  </a:lnTo>
                  <a:lnTo>
                    <a:pt x="1453" y="339"/>
                  </a:lnTo>
                  <a:lnTo>
                    <a:pt x="1446" y="339"/>
                  </a:lnTo>
                  <a:lnTo>
                    <a:pt x="1439" y="339"/>
                  </a:lnTo>
                  <a:lnTo>
                    <a:pt x="1433" y="341"/>
                  </a:lnTo>
                  <a:lnTo>
                    <a:pt x="1427" y="342"/>
                  </a:lnTo>
                  <a:lnTo>
                    <a:pt x="1421" y="344"/>
                  </a:lnTo>
                  <a:lnTo>
                    <a:pt x="1408" y="348"/>
                  </a:lnTo>
                  <a:lnTo>
                    <a:pt x="1396" y="350"/>
                  </a:lnTo>
                  <a:lnTo>
                    <a:pt x="1384" y="354"/>
                  </a:lnTo>
                  <a:lnTo>
                    <a:pt x="1372" y="356"/>
                  </a:lnTo>
                  <a:lnTo>
                    <a:pt x="1359" y="358"/>
                  </a:lnTo>
                  <a:lnTo>
                    <a:pt x="1347" y="361"/>
                  </a:lnTo>
                  <a:lnTo>
                    <a:pt x="1334" y="363"/>
                  </a:lnTo>
                  <a:lnTo>
                    <a:pt x="1323" y="364"/>
                  </a:lnTo>
                  <a:lnTo>
                    <a:pt x="1310" y="367"/>
                  </a:lnTo>
                  <a:lnTo>
                    <a:pt x="1297" y="368"/>
                  </a:lnTo>
                  <a:lnTo>
                    <a:pt x="1285" y="369"/>
                  </a:lnTo>
                  <a:lnTo>
                    <a:pt x="1272" y="370"/>
                  </a:lnTo>
                  <a:lnTo>
                    <a:pt x="1260" y="371"/>
                  </a:lnTo>
                  <a:lnTo>
                    <a:pt x="1247" y="373"/>
                  </a:lnTo>
                  <a:lnTo>
                    <a:pt x="1233" y="374"/>
                  </a:lnTo>
                  <a:lnTo>
                    <a:pt x="1221" y="374"/>
                  </a:lnTo>
                  <a:lnTo>
                    <a:pt x="1214" y="377"/>
                  </a:lnTo>
                  <a:lnTo>
                    <a:pt x="1206" y="380"/>
                  </a:lnTo>
                  <a:lnTo>
                    <a:pt x="1197" y="381"/>
                  </a:lnTo>
                  <a:lnTo>
                    <a:pt x="1189" y="381"/>
                  </a:lnTo>
                  <a:lnTo>
                    <a:pt x="1180" y="381"/>
                  </a:lnTo>
                  <a:lnTo>
                    <a:pt x="1170" y="382"/>
                  </a:lnTo>
                  <a:lnTo>
                    <a:pt x="1160" y="383"/>
                  </a:lnTo>
                  <a:lnTo>
                    <a:pt x="1151" y="387"/>
                  </a:lnTo>
                  <a:lnTo>
                    <a:pt x="1125" y="388"/>
                  </a:lnTo>
                  <a:lnTo>
                    <a:pt x="1100" y="389"/>
                  </a:lnTo>
                  <a:lnTo>
                    <a:pt x="1073" y="390"/>
                  </a:lnTo>
                  <a:lnTo>
                    <a:pt x="1048" y="391"/>
                  </a:lnTo>
                  <a:lnTo>
                    <a:pt x="1022" y="391"/>
                  </a:lnTo>
                  <a:lnTo>
                    <a:pt x="997" y="393"/>
                  </a:lnTo>
                  <a:lnTo>
                    <a:pt x="970" y="393"/>
                  </a:lnTo>
                  <a:lnTo>
                    <a:pt x="945" y="394"/>
                  </a:lnTo>
                  <a:lnTo>
                    <a:pt x="919" y="394"/>
                  </a:lnTo>
                  <a:lnTo>
                    <a:pt x="894" y="394"/>
                  </a:lnTo>
                  <a:lnTo>
                    <a:pt x="869" y="394"/>
                  </a:lnTo>
                  <a:lnTo>
                    <a:pt x="844" y="394"/>
                  </a:lnTo>
                  <a:lnTo>
                    <a:pt x="817" y="393"/>
                  </a:lnTo>
                  <a:lnTo>
                    <a:pt x="792" y="393"/>
                  </a:lnTo>
                  <a:lnTo>
                    <a:pt x="767" y="391"/>
                  </a:lnTo>
                  <a:lnTo>
                    <a:pt x="742" y="390"/>
                  </a:lnTo>
                  <a:lnTo>
                    <a:pt x="717" y="389"/>
                  </a:lnTo>
                  <a:lnTo>
                    <a:pt x="691" y="388"/>
                  </a:lnTo>
                  <a:lnTo>
                    <a:pt x="666" y="386"/>
                  </a:lnTo>
                  <a:lnTo>
                    <a:pt x="641" y="384"/>
                  </a:lnTo>
                  <a:lnTo>
                    <a:pt x="616" y="382"/>
                  </a:lnTo>
                  <a:lnTo>
                    <a:pt x="591" y="380"/>
                  </a:lnTo>
                  <a:lnTo>
                    <a:pt x="567" y="376"/>
                  </a:lnTo>
                  <a:lnTo>
                    <a:pt x="542" y="374"/>
                  </a:lnTo>
                  <a:lnTo>
                    <a:pt x="517" y="370"/>
                  </a:lnTo>
                  <a:lnTo>
                    <a:pt x="491" y="367"/>
                  </a:lnTo>
                  <a:lnTo>
                    <a:pt x="467" y="363"/>
                  </a:lnTo>
                  <a:lnTo>
                    <a:pt x="442" y="359"/>
                  </a:lnTo>
                  <a:lnTo>
                    <a:pt x="418" y="355"/>
                  </a:lnTo>
                  <a:lnTo>
                    <a:pt x="393" y="350"/>
                  </a:lnTo>
                  <a:lnTo>
                    <a:pt x="368" y="345"/>
                  </a:lnTo>
                  <a:lnTo>
                    <a:pt x="344" y="341"/>
                  </a:lnTo>
                  <a:lnTo>
                    <a:pt x="322" y="333"/>
                  </a:lnTo>
                  <a:lnTo>
                    <a:pt x="301" y="328"/>
                  </a:lnTo>
                  <a:lnTo>
                    <a:pt x="279" y="322"/>
                  </a:lnTo>
                  <a:lnTo>
                    <a:pt x="257" y="316"/>
                  </a:lnTo>
                  <a:lnTo>
                    <a:pt x="235" y="310"/>
                  </a:lnTo>
                  <a:lnTo>
                    <a:pt x="214" y="303"/>
                  </a:lnTo>
                  <a:lnTo>
                    <a:pt x="192" y="297"/>
                  </a:lnTo>
                  <a:lnTo>
                    <a:pt x="170" y="290"/>
                  </a:lnTo>
                  <a:lnTo>
                    <a:pt x="148" y="281"/>
                  </a:lnTo>
                  <a:lnTo>
                    <a:pt x="128" y="273"/>
                  </a:lnTo>
                  <a:lnTo>
                    <a:pt x="106" y="264"/>
                  </a:lnTo>
                  <a:lnTo>
                    <a:pt x="87" y="253"/>
                  </a:lnTo>
                  <a:lnTo>
                    <a:pt x="66" y="241"/>
                  </a:lnTo>
                  <a:lnTo>
                    <a:pt x="48" y="227"/>
                  </a:lnTo>
                  <a:lnTo>
                    <a:pt x="30" y="212"/>
                  </a:lnTo>
                  <a:lnTo>
                    <a:pt x="11" y="195"/>
                  </a:lnTo>
                  <a:lnTo>
                    <a:pt x="3" y="179"/>
                  </a:lnTo>
                  <a:lnTo>
                    <a:pt x="0" y="162"/>
                  </a:lnTo>
                  <a:lnTo>
                    <a:pt x="1" y="144"/>
                  </a:lnTo>
                  <a:lnTo>
                    <a:pt x="9" y="128"/>
                  </a:lnTo>
                  <a:lnTo>
                    <a:pt x="22" y="115"/>
                  </a:lnTo>
                  <a:lnTo>
                    <a:pt x="34" y="104"/>
                  </a:lnTo>
                  <a:lnTo>
                    <a:pt x="47" y="93"/>
                  </a:lnTo>
                  <a:lnTo>
                    <a:pt x="60" y="85"/>
                  </a:lnTo>
                  <a:lnTo>
                    <a:pt x="74" y="77"/>
                  </a:lnTo>
                  <a:lnTo>
                    <a:pt x="89" y="70"/>
                  </a:lnTo>
                  <a:lnTo>
                    <a:pt x="103" y="64"/>
                  </a:lnTo>
                  <a:lnTo>
                    <a:pt x="118" y="58"/>
                  </a:lnTo>
                  <a:lnTo>
                    <a:pt x="132" y="52"/>
                  </a:lnTo>
                  <a:lnTo>
                    <a:pt x="147" y="47"/>
                  </a:lnTo>
                  <a:lnTo>
                    <a:pt x="162" y="43"/>
                  </a:lnTo>
                  <a:lnTo>
                    <a:pt x="177" y="37"/>
                  </a:lnTo>
                  <a:lnTo>
                    <a:pt x="192" y="31"/>
                  </a:lnTo>
                  <a:lnTo>
                    <a:pt x="207" y="25"/>
                  </a:lnTo>
                  <a:lnTo>
                    <a:pt x="222" y="19"/>
                  </a:lnTo>
                  <a:lnTo>
                    <a:pt x="237" y="12"/>
                  </a:lnTo>
                  <a:lnTo>
                    <a:pt x="242" y="12"/>
                  </a:lnTo>
                  <a:lnTo>
                    <a:pt x="248" y="12"/>
                  </a:lnTo>
                  <a:lnTo>
                    <a:pt x="254" y="12"/>
                  </a:lnTo>
                  <a:lnTo>
                    <a:pt x="259" y="12"/>
                  </a:lnTo>
                  <a:lnTo>
                    <a:pt x="265" y="12"/>
                  </a:lnTo>
                  <a:lnTo>
                    <a:pt x="270" y="11"/>
                  </a:lnTo>
                  <a:lnTo>
                    <a:pt x="274" y="8"/>
                  </a:lnTo>
                  <a:lnTo>
                    <a:pt x="279" y="6"/>
                  </a:lnTo>
                  <a:lnTo>
                    <a:pt x="287" y="5"/>
                  </a:lnTo>
                  <a:lnTo>
                    <a:pt x="295" y="2"/>
                  </a:lnTo>
                  <a:lnTo>
                    <a:pt x="303" y="1"/>
                  </a:lnTo>
                  <a:lnTo>
                    <a:pt x="310" y="0"/>
                  </a:lnTo>
                  <a:lnTo>
                    <a:pt x="318" y="0"/>
                  </a:lnTo>
                  <a:lnTo>
                    <a:pt x="325" y="0"/>
                  </a:lnTo>
                  <a:lnTo>
                    <a:pt x="333" y="1"/>
                  </a:lnTo>
                  <a:lnTo>
                    <a:pt x="342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745" name="Freeform 28"/>
            <p:cNvSpPr>
              <a:spLocks/>
            </p:cNvSpPr>
            <p:nvPr/>
          </p:nvSpPr>
          <p:spPr bwMode="auto">
            <a:xfrm>
              <a:off x="3087626" y="5174862"/>
              <a:ext cx="30943" cy="12030"/>
            </a:xfrm>
            <a:custGeom>
              <a:avLst/>
              <a:gdLst>
                <a:gd name="T0" fmla="*/ 1 w 55"/>
                <a:gd name="T1" fmla="*/ 1 h 20"/>
                <a:gd name="T2" fmla="*/ 1 w 55"/>
                <a:gd name="T3" fmla="*/ 1 h 20"/>
                <a:gd name="T4" fmla="*/ 1 w 55"/>
                <a:gd name="T5" fmla="*/ 1 h 20"/>
                <a:gd name="T6" fmla="*/ 1 w 55"/>
                <a:gd name="T7" fmla="*/ 1 h 20"/>
                <a:gd name="T8" fmla="*/ 1 w 55"/>
                <a:gd name="T9" fmla="*/ 1 h 20"/>
                <a:gd name="T10" fmla="*/ 1 w 55"/>
                <a:gd name="T11" fmla="*/ 1 h 20"/>
                <a:gd name="T12" fmla="*/ 1 w 55"/>
                <a:gd name="T13" fmla="*/ 1 h 20"/>
                <a:gd name="T14" fmla="*/ 1 w 55"/>
                <a:gd name="T15" fmla="*/ 1 h 20"/>
                <a:gd name="T16" fmla="*/ 1 w 55"/>
                <a:gd name="T17" fmla="*/ 1 h 20"/>
                <a:gd name="T18" fmla="*/ 1 w 55"/>
                <a:gd name="T19" fmla="*/ 1 h 20"/>
                <a:gd name="T20" fmla="*/ 0 w 55"/>
                <a:gd name="T21" fmla="*/ 1 h 20"/>
                <a:gd name="T22" fmla="*/ 0 w 55"/>
                <a:gd name="T23" fmla="*/ 1 h 20"/>
                <a:gd name="T24" fmla="*/ 1 w 55"/>
                <a:gd name="T25" fmla="*/ 1 h 20"/>
                <a:gd name="T26" fmla="*/ 1 w 55"/>
                <a:gd name="T27" fmla="*/ 1 h 20"/>
                <a:gd name="T28" fmla="*/ 1 w 55"/>
                <a:gd name="T29" fmla="*/ 1 h 20"/>
                <a:gd name="T30" fmla="*/ 1 w 55"/>
                <a:gd name="T31" fmla="*/ 1 h 20"/>
                <a:gd name="T32" fmla="*/ 1 w 55"/>
                <a:gd name="T33" fmla="*/ 1 h 20"/>
                <a:gd name="T34" fmla="*/ 1 w 55"/>
                <a:gd name="T35" fmla="*/ 1 h 20"/>
                <a:gd name="T36" fmla="*/ 1 w 55"/>
                <a:gd name="T37" fmla="*/ 1 h 20"/>
                <a:gd name="T38" fmla="*/ 1 w 55"/>
                <a:gd name="T39" fmla="*/ 1 h 20"/>
                <a:gd name="T40" fmla="*/ 1 w 55"/>
                <a:gd name="T41" fmla="*/ 0 h 20"/>
                <a:gd name="T42" fmla="*/ 1 w 55"/>
                <a:gd name="T43" fmla="*/ 1 h 20"/>
                <a:gd name="T44" fmla="*/ 1 w 55"/>
                <a:gd name="T45" fmla="*/ 1 h 20"/>
                <a:gd name="T46" fmla="*/ 1 w 55"/>
                <a:gd name="T47" fmla="*/ 1 h 20"/>
                <a:gd name="T48" fmla="*/ 1 w 55"/>
                <a:gd name="T49" fmla="*/ 1 h 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5"/>
                <a:gd name="T76" fmla="*/ 0 h 20"/>
                <a:gd name="T77" fmla="*/ 55 w 55"/>
                <a:gd name="T78" fmla="*/ 20 h 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5" h="20">
                  <a:moveTo>
                    <a:pt x="55" y="12"/>
                  </a:moveTo>
                  <a:lnTo>
                    <a:pt x="49" y="15"/>
                  </a:lnTo>
                  <a:lnTo>
                    <a:pt x="44" y="17"/>
                  </a:lnTo>
                  <a:lnTo>
                    <a:pt x="37" y="18"/>
                  </a:lnTo>
                  <a:lnTo>
                    <a:pt x="30" y="18"/>
                  </a:lnTo>
                  <a:lnTo>
                    <a:pt x="23" y="18"/>
                  </a:lnTo>
                  <a:lnTo>
                    <a:pt x="17" y="18"/>
                  </a:lnTo>
                  <a:lnTo>
                    <a:pt x="10" y="19"/>
                  </a:lnTo>
                  <a:lnTo>
                    <a:pt x="5" y="20"/>
                  </a:lnTo>
                  <a:lnTo>
                    <a:pt x="2" y="17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2"/>
                  </a:lnTo>
                  <a:lnTo>
                    <a:pt x="8" y="2"/>
                  </a:lnTo>
                  <a:lnTo>
                    <a:pt x="15" y="2"/>
                  </a:lnTo>
                  <a:lnTo>
                    <a:pt x="21" y="4"/>
                  </a:lnTo>
                  <a:lnTo>
                    <a:pt x="26" y="4"/>
                  </a:lnTo>
                  <a:lnTo>
                    <a:pt x="32" y="4"/>
                  </a:lnTo>
                  <a:lnTo>
                    <a:pt x="39" y="4"/>
                  </a:lnTo>
                  <a:lnTo>
                    <a:pt x="44" y="2"/>
                  </a:lnTo>
                  <a:lnTo>
                    <a:pt x="49" y="0"/>
                  </a:lnTo>
                  <a:lnTo>
                    <a:pt x="52" y="2"/>
                  </a:lnTo>
                  <a:lnTo>
                    <a:pt x="54" y="6"/>
                  </a:lnTo>
                  <a:lnTo>
                    <a:pt x="55" y="8"/>
                  </a:lnTo>
                  <a:lnTo>
                    <a:pt x="55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746" name="Freeform 29"/>
            <p:cNvSpPr>
              <a:spLocks/>
            </p:cNvSpPr>
            <p:nvPr/>
          </p:nvSpPr>
          <p:spPr bwMode="auto">
            <a:xfrm>
              <a:off x="3114149" y="5194547"/>
              <a:ext cx="60781" cy="9843"/>
            </a:xfrm>
            <a:custGeom>
              <a:avLst/>
              <a:gdLst>
                <a:gd name="T0" fmla="*/ 1 w 110"/>
                <a:gd name="T1" fmla="*/ 1 h 18"/>
                <a:gd name="T2" fmla="*/ 1 w 110"/>
                <a:gd name="T3" fmla="*/ 1 h 18"/>
                <a:gd name="T4" fmla="*/ 1 w 110"/>
                <a:gd name="T5" fmla="*/ 1 h 18"/>
                <a:gd name="T6" fmla="*/ 1 w 110"/>
                <a:gd name="T7" fmla="*/ 1 h 18"/>
                <a:gd name="T8" fmla="*/ 1 w 110"/>
                <a:gd name="T9" fmla="*/ 1 h 18"/>
                <a:gd name="T10" fmla="*/ 1 w 110"/>
                <a:gd name="T11" fmla="*/ 1 h 18"/>
                <a:gd name="T12" fmla="*/ 1 w 110"/>
                <a:gd name="T13" fmla="*/ 1 h 18"/>
                <a:gd name="T14" fmla="*/ 1 w 110"/>
                <a:gd name="T15" fmla="*/ 1 h 18"/>
                <a:gd name="T16" fmla="*/ 1 w 110"/>
                <a:gd name="T17" fmla="*/ 1 h 18"/>
                <a:gd name="T18" fmla="*/ 1 w 110"/>
                <a:gd name="T19" fmla="*/ 1 h 18"/>
                <a:gd name="T20" fmla="*/ 1 w 110"/>
                <a:gd name="T21" fmla="*/ 1 h 18"/>
                <a:gd name="T22" fmla="*/ 1 w 110"/>
                <a:gd name="T23" fmla="*/ 1 h 18"/>
                <a:gd name="T24" fmla="*/ 1 w 110"/>
                <a:gd name="T25" fmla="*/ 1 h 18"/>
                <a:gd name="T26" fmla="*/ 1 w 110"/>
                <a:gd name="T27" fmla="*/ 1 h 18"/>
                <a:gd name="T28" fmla="*/ 1 w 110"/>
                <a:gd name="T29" fmla="*/ 1 h 18"/>
                <a:gd name="T30" fmla="*/ 1 w 110"/>
                <a:gd name="T31" fmla="*/ 1 h 18"/>
                <a:gd name="T32" fmla="*/ 0 w 110"/>
                <a:gd name="T33" fmla="*/ 1 h 18"/>
                <a:gd name="T34" fmla="*/ 1 w 110"/>
                <a:gd name="T35" fmla="*/ 1 h 18"/>
                <a:gd name="T36" fmla="*/ 1 w 110"/>
                <a:gd name="T37" fmla="*/ 1 h 18"/>
                <a:gd name="T38" fmla="*/ 1 w 110"/>
                <a:gd name="T39" fmla="*/ 1 h 18"/>
                <a:gd name="T40" fmla="*/ 1 w 110"/>
                <a:gd name="T41" fmla="*/ 0 h 18"/>
                <a:gd name="T42" fmla="*/ 1 w 110"/>
                <a:gd name="T43" fmla="*/ 1 h 18"/>
                <a:gd name="T44" fmla="*/ 1 w 110"/>
                <a:gd name="T45" fmla="*/ 1 h 18"/>
                <a:gd name="T46" fmla="*/ 1 w 110"/>
                <a:gd name="T47" fmla="*/ 1 h 18"/>
                <a:gd name="T48" fmla="*/ 1 w 110"/>
                <a:gd name="T49" fmla="*/ 1 h 18"/>
                <a:gd name="T50" fmla="*/ 1 w 110"/>
                <a:gd name="T51" fmla="*/ 0 h 18"/>
                <a:gd name="T52" fmla="*/ 1 w 110"/>
                <a:gd name="T53" fmla="*/ 0 h 18"/>
                <a:gd name="T54" fmla="*/ 1 w 110"/>
                <a:gd name="T55" fmla="*/ 0 h 18"/>
                <a:gd name="T56" fmla="*/ 1 w 110"/>
                <a:gd name="T57" fmla="*/ 0 h 18"/>
                <a:gd name="T58" fmla="*/ 1 w 110"/>
                <a:gd name="T59" fmla="*/ 1 h 1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10"/>
                <a:gd name="T91" fmla="*/ 0 h 18"/>
                <a:gd name="T92" fmla="*/ 110 w 110"/>
                <a:gd name="T93" fmla="*/ 18 h 1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10" h="18">
                  <a:moveTo>
                    <a:pt x="110" y="8"/>
                  </a:moveTo>
                  <a:lnTo>
                    <a:pt x="104" y="11"/>
                  </a:lnTo>
                  <a:lnTo>
                    <a:pt x="99" y="13"/>
                  </a:lnTo>
                  <a:lnTo>
                    <a:pt x="92" y="15"/>
                  </a:lnTo>
                  <a:lnTo>
                    <a:pt x="85" y="16"/>
                  </a:lnTo>
                  <a:lnTo>
                    <a:pt x="78" y="17"/>
                  </a:lnTo>
                  <a:lnTo>
                    <a:pt x="71" y="17"/>
                  </a:lnTo>
                  <a:lnTo>
                    <a:pt x="64" y="17"/>
                  </a:lnTo>
                  <a:lnTo>
                    <a:pt x="57" y="17"/>
                  </a:lnTo>
                  <a:lnTo>
                    <a:pt x="51" y="17"/>
                  </a:lnTo>
                  <a:lnTo>
                    <a:pt x="43" y="17"/>
                  </a:lnTo>
                  <a:lnTo>
                    <a:pt x="36" y="17"/>
                  </a:lnTo>
                  <a:lnTo>
                    <a:pt x="29" y="18"/>
                  </a:lnTo>
                  <a:lnTo>
                    <a:pt x="21" y="18"/>
                  </a:lnTo>
                  <a:lnTo>
                    <a:pt x="14" y="17"/>
                  </a:lnTo>
                  <a:lnTo>
                    <a:pt x="7" y="15"/>
                  </a:lnTo>
                  <a:lnTo>
                    <a:pt x="0" y="12"/>
                  </a:lnTo>
                  <a:lnTo>
                    <a:pt x="2" y="8"/>
                  </a:lnTo>
                  <a:lnTo>
                    <a:pt x="7" y="5"/>
                  </a:lnTo>
                  <a:lnTo>
                    <a:pt x="13" y="4"/>
                  </a:lnTo>
                  <a:lnTo>
                    <a:pt x="17" y="0"/>
                  </a:lnTo>
                  <a:lnTo>
                    <a:pt x="28" y="2"/>
                  </a:lnTo>
                  <a:lnTo>
                    <a:pt x="39" y="2"/>
                  </a:lnTo>
                  <a:lnTo>
                    <a:pt x="51" y="2"/>
                  </a:lnTo>
                  <a:lnTo>
                    <a:pt x="62" y="2"/>
                  </a:lnTo>
                  <a:lnTo>
                    <a:pt x="73" y="0"/>
                  </a:lnTo>
                  <a:lnTo>
                    <a:pt x="85" y="0"/>
                  </a:lnTo>
                  <a:lnTo>
                    <a:pt x="96" y="0"/>
                  </a:lnTo>
                  <a:lnTo>
                    <a:pt x="108" y="0"/>
                  </a:lnTo>
                  <a:lnTo>
                    <a:pt x="11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747" name="Freeform 30"/>
            <p:cNvSpPr>
              <a:spLocks/>
            </p:cNvSpPr>
            <p:nvPr/>
          </p:nvSpPr>
          <p:spPr bwMode="auto">
            <a:xfrm>
              <a:off x="2987061" y="5200015"/>
              <a:ext cx="92829" cy="17498"/>
            </a:xfrm>
            <a:custGeom>
              <a:avLst/>
              <a:gdLst>
                <a:gd name="T0" fmla="*/ 1 w 168"/>
                <a:gd name="T1" fmla="*/ 1 h 32"/>
                <a:gd name="T2" fmla="*/ 1 w 168"/>
                <a:gd name="T3" fmla="*/ 1 h 32"/>
                <a:gd name="T4" fmla="*/ 1 w 168"/>
                <a:gd name="T5" fmla="*/ 1 h 32"/>
                <a:gd name="T6" fmla="*/ 1 w 168"/>
                <a:gd name="T7" fmla="*/ 1 h 32"/>
                <a:gd name="T8" fmla="*/ 1 w 168"/>
                <a:gd name="T9" fmla="*/ 1 h 32"/>
                <a:gd name="T10" fmla="*/ 1 w 168"/>
                <a:gd name="T11" fmla="*/ 1 h 32"/>
                <a:gd name="T12" fmla="*/ 1 w 168"/>
                <a:gd name="T13" fmla="*/ 1 h 32"/>
                <a:gd name="T14" fmla="*/ 1 w 168"/>
                <a:gd name="T15" fmla="*/ 1 h 32"/>
                <a:gd name="T16" fmla="*/ 1 w 168"/>
                <a:gd name="T17" fmla="*/ 1 h 32"/>
                <a:gd name="T18" fmla="*/ 1 w 168"/>
                <a:gd name="T19" fmla="*/ 1 h 32"/>
                <a:gd name="T20" fmla="*/ 1 w 168"/>
                <a:gd name="T21" fmla="*/ 1 h 32"/>
                <a:gd name="T22" fmla="*/ 1 w 168"/>
                <a:gd name="T23" fmla="*/ 1 h 32"/>
                <a:gd name="T24" fmla="*/ 1 w 168"/>
                <a:gd name="T25" fmla="*/ 1 h 32"/>
                <a:gd name="T26" fmla="*/ 1 w 168"/>
                <a:gd name="T27" fmla="*/ 1 h 32"/>
                <a:gd name="T28" fmla="*/ 1 w 168"/>
                <a:gd name="T29" fmla="*/ 1 h 32"/>
                <a:gd name="T30" fmla="*/ 1 w 168"/>
                <a:gd name="T31" fmla="*/ 1 h 32"/>
                <a:gd name="T32" fmla="*/ 1 w 168"/>
                <a:gd name="T33" fmla="*/ 1 h 32"/>
                <a:gd name="T34" fmla="*/ 1 w 168"/>
                <a:gd name="T35" fmla="*/ 1 h 32"/>
                <a:gd name="T36" fmla="*/ 1 w 168"/>
                <a:gd name="T37" fmla="*/ 1 h 32"/>
                <a:gd name="T38" fmla="*/ 0 w 168"/>
                <a:gd name="T39" fmla="*/ 1 h 32"/>
                <a:gd name="T40" fmla="*/ 1 w 168"/>
                <a:gd name="T41" fmla="*/ 1 h 32"/>
                <a:gd name="T42" fmla="*/ 1 w 168"/>
                <a:gd name="T43" fmla="*/ 1 h 32"/>
                <a:gd name="T44" fmla="*/ 1 w 168"/>
                <a:gd name="T45" fmla="*/ 1 h 32"/>
                <a:gd name="T46" fmla="*/ 1 w 168"/>
                <a:gd name="T47" fmla="*/ 1 h 32"/>
                <a:gd name="T48" fmla="*/ 1 w 168"/>
                <a:gd name="T49" fmla="*/ 1 h 32"/>
                <a:gd name="T50" fmla="*/ 1 w 168"/>
                <a:gd name="T51" fmla="*/ 0 h 32"/>
                <a:gd name="T52" fmla="*/ 1 w 168"/>
                <a:gd name="T53" fmla="*/ 1 h 32"/>
                <a:gd name="T54" fmla="*/ 1 w 168"/>
                <a:gd name="T55" fmla="*/ 1 h 32"/>
                <a:gd name="T56" fmla="*/ 1 w 168"/>
                <a:gd name="T57" fmla="*/ 1 h 3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8"/>
                <a:gd name="T88" fmla="*/ 0 h 32"/>
                <a:gd name="T89" fmla="*/ 168 w 168"/>
                <a:gd name="T90" fmla="*/ 32 h 3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8" h="32">
                  <a:moveTo>
                    <a:pt x="153" y="13"/>
                  </a:moveTo>
                  <a:lnTo>
                    <a:pt x="153" y="9"/>
                  </a:lnTo>
                  <a:lnTo>
                    <a:pt x="144" y="11"/>
                  </a:lnTo>
                  <a:lnTo>
                    <a:pt x="137" y="16"/>
                  </a:lnTo>
                  <a:lnTo>
                    <a:pt x="129" y="21"/>
                  </a:lnTo>
                  <a:lnTo>
                    <a:pt x="120" y="20"/>
                  </a:lnTo>
                  <a:lnTo>
                    <a:pt x="113" y="25"/>
                  </a:lnTo>
                  <a:lnTo>
                    <a:pt x="65" y="22"/>
                  </a:lnTo>
                  <a:lnTo>
                    <a:pt x="61" y="24"/>
                  </a:lnTo>
                  <a:lnTo>
                    <a:pt x="55" y="25"/>
                  </a:lnTo>
                  <a:lnTo>
                    <a:pt x="49" y="27"/>
                  </a:lnTo>
                  <a:lnTo>
                    <a:pt x="44" y="28"/>
                  </a:lnTo>
                  <a:lnTo>
                    <a:pt x="38" y="29"/>
                  </a:lnTo>
                  <a:lnTo>
                    <a:pt x="32" y="31"/>
                  </a:lnTo>
                  <a:lnTo>
                    <a:pt x="28" y="32"/>
                  </a:lnTo>
                  <a:lnTo>
                    <a:pt x="22" y="32"/>
                  </a:lnTo>
                  <a:lnTo>
                    <a:pt x="19" y="22"/>
                  </a:lnTo>
                  <a:lnTo>
                    <a:pt x="11" y="19"/>
                  </a:lnTo>
                  <a:lnTo>
                    <a:pt x="3" y="15"/>
                  </a:lnTo>
                  <a:lnTo>
                    <a:pt x="0" y="7"/>
                  </a:lnTo>
                  <a:lnTo>
                    <a:pt x="22" y="7"/>
                  </a:lnTo>
                  <a:lnTo>
                    <a:pt x="43" y="6"/>
                  </a:lnTo>
                  <a:lnTo>
                    <a:pt x="63" y="3"/>
                  </a:lnTo>
                  <a:lnTo>
                    <a:pt x="83" y="2"/>
                  </a:lnTo>
                  <a:lnTo>
                    <a:pt x="103" y="1"/>
                  </a:lnTo>
                  <a:lnTo>
                    <a:pt x="124" y="0"/>
                  </a:lnTo>
                  <a:lnTo>
                    <a:pt x="145" y="1"/>
                  </a:lnTo>
                  <a:lnTo>
                    <a:pt x="168" y="5"/>
                  </a:lnTo>
                  <a:lnTo>
                    <a:pt x="15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748" name="Freeform 31"/>
            <p:cNvSpPr>
              <a:spLocks/>
            </p:cNvSpPr>
            <p:nvPr/>
          </p:nvSpPr>
          <p:spPr bwMode="auto">
            <a:xfrm>
              <a:off x="2316259" y="5202202"/>
              <a:ext cx="108301" cy="91863"/>
            </a:xfrm>
            <a:custGeom>
              <a:avLst/>
              <a:gdLst>
                <a:gd name="T0" fmla="*/ 0 w 197"/>
                <a:gd name="T1" fmla="*/ 1 h 166"/>
                <a:gd name="T2" fmla="*/ 0 w 197"/>
                <a:gd name="T3" fmla="*/ 1 h 166"/>
                <a:gd name="T4" fmla="*/ 0 w 197"/>
                <a:gd name="T5" fmla="*/ 1 h 166"/>
                <a:gd name="T6" fmla="*/ 0 w 197"/>
                <a:gd name="T7" fmla="*/ 1 h 166"/>
                <a:gd name="T8" fmla="*/ 0 w 197"/>
                <a:gd name="T9" fmla="*/ 1 h 166"/>
                <a:gd name="T10" fmla="*/ 0 w 197"/>
                <a:gd name="T11" fmla="*/ 1 h 166"/>
                <a:gd name="T12" fmla="*/ 0 w 197"/>
                <a:gd name="T13" fmla="*/ 1 h 166"/>
                <a:gd name="T14" fmla="*/ 0 w 197"/>
                <a:gd name="T15" fmla="*/ 1 h 166"/>
                <a:gd name="T16" fmla="*/ 0 w 197"/>
                <a:gd name="T17" fmla="*/ 1 h 166"/>
                <a:gd name="T18" fmla="*/ 0 w 197"/>
                <a:gd name="T19" fmla="*/ 1 h 166"/>
                <a:gd name="T20" fmla="*/ 0 w 197"/>
                <a:gd name="T21" fmla="*/ 1 h 166"/>
                <a:gd name="T22" fmla="*/ 0 w 197"/>
                <a:gd name="T23" fmla="*/ 1 h 166"/>
                <a:gd name="T24" fmla="*/ 0 w 197"/>
                <a:gd name="T25" fmla="*/ 1 h 166"/>
                <a:gd name="T26" fmla="*/ 0 w 197"/>
                <a:gd name="T27" fmla="*/ 1 h 166"/>
                <a:gd name="T28" fmla="*/ 0 w 197"/>
                <a:gd name="T29" fmla="*/ 1 h 166"/>
                <a:gd name="T30" fmla="*/ 0 w 197"/>
                <a:gd name="T31" fmla="*/ 1 h 166"/>
                <a:gd name="T32" fmla="*/ 0 w 197"/>
                <a:gd name="T33" fmla="*/ 1 h 166"/>
                <a:gd name="T34" fmla="*/ 0 w 197"/>
                <a:gd name="T35" fmla="*/ 1 h 166"/>
                <a:gd name="T36" fmla="*/ 0 w 197"/>
                <a:gd name="T37" fmla="*/ 1 h 166"/>
                <a:gd name="T38" fmla="*/ 0 w 197"/>
                <a:gd name="T39" fmla="*/ 1 h 166"/>
                <a:gd name="T40" fmla="*/ 0 w 197"/>
                <a:gd name="T41" fmla="*/ 1 h 166"/>
                <a:gd name="T42" fmla="*/ 0 w 197"/>
                <a:gd name="T43" fmla="*/ 1 h 166"/>
                <a:gd name="T44" fmla="*/ 0 w 197"/>
                <a:gd name="T45" fmla="*/ 1 h 166"/>
                <a:gd name="T46" fmla="*/ 0 w 197"/>
                <a:gd name="T47" fmla="*/ 1 h 166"/>
                <a:gd name="T48" fmla="*/ 0 w 197"/>
                <a:gd name="T49" fmla="*/ 1 h 166"/>
                <a:gd name="T50" fmla="*/ 0 w 197"/>
                <a:gd name="T51" fmla="*/ 1 h 166"/>
                <a:gd name="T52" fmla="*/ 0 w 197"/>
                <a:gd name="T53" fmla="*/ 1 h 166"/>
                <a:gd name="T54" fmla="*/ 0 w 197"/>
                <a:gd name="T55" fmla="*/ 1 h 166"/>
                <a:gd name="T56" fmla="*/ 0 w 197"/>
                <a:gd name="T57" fmla="*/ 1 h 166"/>
                <a:gd name="T58" fmla="*/ 0 w 197"/>
                <a:gd name="T59" fmla="*/ 1 h 166"/>
                <a:gd name="T60" fmla="*/ 0 w 197"/>
                <a:gd name="T61" fmla="*/ 1 h 166"/>
                <a:gd name="T62" fmla="*/ 0 w 197"/>
                <a:gd name="T63" fmla="*/ 1 h 166"/>
                <a:gd name="T64" fmla="*/ 0 w 197"/>
                <a:gd name="T65" fmla="*/ 1 h 166"/>
                <a:gd name="T66" fmla="*/ 0 w 197"/>
                <a:gd name="T67" fmla="*/ 1 h 166"/>
                <a:gd name="T68" fmla="*/ 0 w 197"/>
                <a:gd name="T69" fmla="*/ 1 h 166"/>
                <a:gd name="T70" fmla="*/ 0 w 197"/>
                <a:gd name="T71" fmla="*/ 1 h 166"/>
                <a:gd name="T72" fmla="*/ 0 w 197"/>
                <a:gd name="T73" fmla="*/ 1 h 166"/>
                <a:gd name="T74" fmla="*/ 0 w 197"/>
                <a:gd name="T75" fmla="*/ 1 h 166"/>
                <a:gd name="T76" fmla="*/ 0 w 197"/>
                <a:gd name="T77" fmla="*/ 1 h 166"/>
                <a:gd name="T78" fmla="*/ 0 w 197"/>
                <a:gd name="T79" fmla="*/ 1 h 166"/>
                <a:gd name="T80" fmla="*/ 0 w 197"/>
                <a:gd name="T81" fmla="*/ 1 h 166"/>
                <a:gd name="T82" fmla="*/ 0 w 197"/>
                <a:gd name="T83" fmla="*/ 1 h 166"/>
                <a:gd name="T84" fmla="*/ 0 w 197"/>
                <a:gd name="T85" fmla="*/ 1 h 166"/>
                <a:gd name="T86" fmla="*/ 0 w 197"/>
                <a:gd name="T87" fmla="*/ 1 h 166"/>
                <a:gd name="T88" fmla="*/ 0 w 197"/>
                <a:gd name="T89" fmla="*/ 1 h 166"/>
                <a:gd name="T90" fmla="*/ 0 w 197"/>
                <a:gd name="T91" fmla="*/ 1 h 166"/>
                <a:gd name="T92" fmla="*/ 0 w 197"/>
                <a:gd name="T93" fmla="*/ 1 h 166"/>
                <a:gd name="T94" fmla="*/ 0 w 197"/>
                <a:gd name="T95" fmla="*/ 1 h 166"/>
                <a:gd name="T96" fmla="*/ 0 w 197"/>
                <a:gd name="T97" fmla="*/ 1 h 166"/>
                <a:gd name="T98" fmla="*/ 0 w 197"/>
                <a:gd name="T99" fmla="*/ 1 h 166"/>
                <a:gd name="T100" fmla="*/ 0 w 197"/>
                <a:gd name="T101" fmla="*/ 1 h 166"/>
                <a:gd name="T102" fmla="*/ 0 w 197"/>
                <a:gd name="T103" fmla="*/ 1 h 166"/>
                <a:gd name="T104" fmla="*/ 0 w 197"/>
                <a:gd name="T105" fmla="*/ 1 h 166"/>
                <a:gd name="T106" fmla="*/ 0 w 197"/>
                <a:gd name="T107" fmla="*/ 1 h 166"/>
                <a:gd name="T108" fmla="*/ 0 w 197"/>
                <a:gd name="T109" fmla="*/ 1 h 166"/>
                <a:gd name="T110" fmla="*/ 0 w 197"/>
                <a:gd name="T111" fmla="*/ 1 h 166"/>
                <a:gd name="T112" fmla="*/ 0 w 197"/>
                <a:gd name="T113" fmla="*/ 1 h 166"/>
                <a:gd name="T114" fmla="*/ 0 w 197"/>
                <a:gd name="T115" fmla="*/ 1 h 166"/>
                <a:gd name="T116" fmla="*/ 0 w 197"/>
                <a:gd name="T117" fmla="*/ 0 h 166"/>
                <a:gd name="T118" fmla="*/ 0 w 197"/>
                <a:gd name="T119" fmla="*/ 0 h 166"/>
                <a:gd name="T120" fmla="*/ 0 w 197"/>
                <a:gd name="T121" fmla="*/ 1 h 166"/>
                <a:gd name="T122" fmla="*/ 0 w 197"/>
                <a:gd name="T123" fmla="*/ 1 h 16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97"/>
                <a:gd name="T187" fmla="*/ 0 h 166"/>
                <a:gd name="T188" fmla="*/ 197 w 197"/>
                <a:gd name="T189" fmla="*/ 166 h 16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97" h="166">
                  <a:moveTo>
                    <a:pt x="56" y="2"/>
                  </a:moveTo>
                  <a:lnTo>
                    <a:pt x="52" y="9"/>
                  </a:lnTo>
                  <a:lnTo>
                    <a:pt x="47" y="16"/>
                  </a:lnTo>
                  <a:lnTo>
                    <a:pt x="43" y="22"/>
                  </a:lnTo>
                  <a:lnTo>
                    <a:pt x="37" y="24"/>
                  </a:lnTo>
                  <a:lnTo>
                    <a:pt x="32" y="32"/>
                  </a:lnTo>
                  <a:lnTo>
                    <a:pt x="31" y="40"/>
                  </a:lnTo>
                  <a:lnTo>
                    <a:pt x="31" y="48"/>
                  </a:lnTo>
                  <a:lnTo>
                    <a:pt x="32" y="58"/>
                  </a:lnTo>
                  <a:lnTo>
                    <a:pt x="40" y="73"/>
                  </a:lnTo>
                  <a:lnTo>
                    <a:pt x="52" y="85"/>
                  </a:lnTo>
                  <a:lnTo>
                    <a:pt x="65" y="95"/>
                  </a:lnTo>
                  <a:lnTo>
                    <a:pt x="81" y="103"/>
                  </a:lnTo>
                  <a:lnTo>
                    <a:pt x="97" y="110"/>
                  </a:lnTo>
                  <a:lnTo>
                    <a:pt x="113" y="117"/>
                  </a:lnTo>
                  <a:lnTo>
                    <a:pt x="131" y="125"/>
                  </a:lnTo>
                  <a:lnTo>
                    <a:pt x="145" y="133"/>
                  </a:lnTo>
                  <a:lnTo>
                    <a:pt x="152" y="134"/>
                  </a:lnTo>
                  <a:lnTo>
                    <a:pt x="158" y="138"/>
                  </a:lnTo>
                  <a:lnTo>
                    <a:pt x="163" y="142"/>
                  </a:lnTo>
                  <a:lnTo>
                    <a:pt x="164" y="146"/>
                  </a:lnTo>
                  <a:lnTo>
                    <a:pt x="173" y="150"/>
                  </a:lnTo>
                  <a:lnTo>
                    <a:pt x="182" y="152"/>
                  </a:lnTo>
                  <a:lnTo>
                    <a:pt x="191" y="156"/>
                  </a:lnTo>
                  <a:lnTo>
                    <a:pt x="197" y="164"/>
                  </a:lnTo>
                  <a:lnTo>
                    <a:pt x="193" y="166"/>
                  </a:lnTo>
                  <a:lnTo>
                    <a:pt x="189" y="166"/>
                  </a:lnTo>
                  <a:lnTo>
                    <a:pt x="184" y="165"/>
                  </a:lnTo>
                  <a:lnTo>
                    <a:pt x="177" y="164"/>
                  </a:lnTo>
                  <a:lnTo>
                    <a:pt x="171" y="162"/>
                  </a:lnTo>
                  <a:lnTo>
                    <a:pt x="164" y="160"/>
                  </a:lnTo>
                  <a:lnTo>
                    <a:pt x="158" y="160"/>
                  </a:lnTo>
                  <a:lnTo>
                    <a:pt x="152" y="164"/>
                  </a:lnTo>
                  <a:lnTo>
                    <a:pt x="147" y="160"/>
                  </a:lnTo>
                  <a:lnTo>
                    <a:pt x="140" y="158"/>
                  </a:lnTo>
                  <a:lnTo>
                    <a:pt x="134" y="156"/>
                  </a:lnTo>
                  <a:lnTo>
                    <a:pt x="127" y="153"/>
                  </a:lnTo>
                  <a:lnTo>
                    <a:pt x="120" y="152"/>
                  </a:lnTo>
                  <a:lnTo>
                    <a:pt x="113" y="150"/>
                  </a:lnTo>
                  <a:lnTo>
                    <a:pt x="108" y="149"/>
                  </a:lnTo>
                  <a:lnTo>
                    <a:pt x="101" y="146"/>
                  </a:lnTo>
                  <a:lnTo>
                    <a:pt x="88" y="136"/>
                  </a:lnTo>
                  <a:lnTo>
                    <a:pt x="75" y="126"/>
                  </a:lnTo>
                  <a:lnTo>
                    <a:pt x="61" y="118"/>
                  </a:lnTo>
                  <a:lnTo>
                    <a:pt x="46" y="110"/>
                  </a:lnTo>
                  <a:lnTo>
                    <a:pt x="32" y="101"/>
                  </a:lnTo>
                  <a:lnTo>
                    <a:pt x="22" y="91"/>
                  </a:lnTo>
                  <a:lnTo>
                    <a:pt x="13" y="79"/>
                  </a:lnTo>
                  <a:lnTo>
                    <a:pt x="8" y="65"/>
                  </a:lnTo>
                  <a:lnTo>
                    <a:pt x="4" y="65"/>
                  </a:lnTo>
                  <a:lnTo>
                    <a:pt x="1" y="55"/>
                  </a:lnTo>
                  <a:lnTo>
                    <a:pt x="0" y="46"/>
                  </a:lnTo>
                  <a:lnTo>
                    <a:pt x="1" y="37"/>
                  </a:lnTo>
                  <a:lnTo>
                    <a:pt x="5" y="28"/>
                  </a:lnTo>
                  <a:lnTo>
                    <a:pt x="9" y="20"/>
                  </a:lnTo>
                  <a:lnTo>
                    <a:pt x="16" y="13"/>
                  </a:lnTo>
                  <a:lnTo>
                    <a:pt x="23" y="7"/>
                  </a:lnTo>
                  <a:lnTo>
                    <a:pt x="32" y="2"/>
                  </a:lnTo>
                  <a:lnTo>
                    <a:pt x="39" y="0"/>
                  </a:lnTo>
                  <a:lnTo>
                    <a:pt x="45" y="0"/>
                  </a:lnTo>
                  <a:lnTo>
                    <a:pt x="51" y="1"/>
                  </a:lnTo>
                  <a:lnTo>
                    <a:pt x="5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749" name="Freeform 32"/>
            <p:cNvSpPr>
              <a:spLocks/>
            </p:cNvSpPr>
            <p:nvPr/>
          </p:nvSpPr>
          <p:spPr bwMode="auto">
            <a:xfrm>
              <a:off x="3147302" y="5215326"/>
              <a:ext cx="87304" cy="10936"/>
            </a:xfrm>
            <a:custGeom>
              <a:avLst/>
              <a:gdLst>
                <a:gd name="T0" fmla="*/ 1 w 157"/>
                <a:gd name="T1" fmla="*/ 1 h 20"/>
                <a:gd name="T2" fmla="*/ 1 w 157"/>
                <a:gd name="T3" fmla="*/ 1 h 20"/>
                <a:gd name="T4" fmla="*/ 1 w 157"/>
                <a:gd name="T5" fmla="*/ 1 h 20"/>
                <a:gd name="T6" fmla="*/ 1 w 157"/>
                <a:gd name="T7" fmla="*/ 1 h 20"/>
                <a:gd name="T8" fmla="*/ 1 w 157"/>
                <a:gd name="T9" fmla="*/ 1 h 20"/>
                <a:gd name="T10" fmla="*/ 1 w 157"/>
                <a:gd name="T11" fmla="*/ 1 h 20"/>
                <a:gd name="T12" fmla="*/ 1 w 157"/>
                <a:gd name="T13" fmla="*/ 1 h 20"/>
                <a:gd name="T14" fmla="*/ 1 w 157"/>
                <a:gd name="T15" fmla="*/ 1 h 20"/>
                <a:gd name="T16" fmla="*/ 1 w 157"/>
                <a:gd name="T17" fmla="*/ 1 h 20"/>
                <a:gd name="T18" fmla="*/ 1 w 157"/>
                <a:gd name="T19" fmla="*/ 1 h 20"/>
                <a:gd name="T20" fmla="*/ 1 w 157"/>
                <a:gd name="T21" fmla="*/ 1 h 20"/>
                <a:gd name="T22" fmla="*/ 1 w 157"/>
                <a:gd name="T23" fmla="*/ 1 h 20"/>
                <a:gd name="T24" fmla="*/ 1 w 157"/>
                <a:gd name="T25" fmla="*/ 1 h 20"/>
                <a:gd name="T26" fmla="*/ 1 w 157"/>
                <a:gd name="T27" fmla="*/ 1 h 20"/>
                <a:gd name="T28" fmla="*/ 1 w 157"/>
                <a:gd name="T29" fmla="*/ 1 h 20"/>
                <a:gd name="T30" fmla="*/ 1 w 157"/>
                <a:gd name="T31" fmla="*/ 1 h 20"/>
                <a:gd name="T32" fmla="*/ 1 w 157"/>
                <a:gd name="T33" fmla="*/ 1 h 20"/>
                <a:gd name="T34" fmla="*/ 1 w 157"/>
                <a:gd name="T35" fmla="*/ 1 h 20"/>
                <a:gd name="T36" fmla="*/ 1 w 157"/>
                <a:gd name="T37" fmla="*/ 1 h 20"/>
                <a:gd name="T38" fmla="*/ 1 w 157"/>
                <a:gd name="T39" fmla="*/ 1 h 20"/>
                <a:gd name="T40" fmla="*/ 1 w 157"/>
                <a:gd name="T41" fmla="*/ 1 h 20"/>
                <a:gd name="T42" fmla="*/ 1 w 157"/>
                <a:gd name="T43" fmla="*/ 1 h 20"/>
                <a:gd name="T44" fmla="*/ 1 w 157"/>
                <a:gd name="T45" fmla="*/ 1 h 20"/>
                <a:gd name="T46" fmla="*/ 1 w 157"/>
                <a:gd name="T47" fmla="*/ 1 h 20"/>
                <a:gd name="T48" fmla="*/ 1 w 157"/>
                <a:gd name="T49" fmla="*/ 1 h 20"/>
                <a:gd name="T50" fmla="*/ 1 w 157"/>
                <a:gd name="T51" fmla="*/ 1 h 20"/>
                <a:gd name="T52" fmla="*/ 1 w 157"/>
                <a:gd name="T53" fmla="*/ 1 h 20"/>
                <a:gd name="T54" fmla="*/ 1 w 157"/>
                <a:gd name="T55" fmla="*/ 1 h 20"/>
                <a:gd name="T56" fmla="*/ 1 w 157"/>
                <a:gd name="T57" fmla="*/ 1 h 20"/>
                <a:gd name="T58" fmla="*/ 0 w 157"/>
                <a:gd name="T59" fmla="*/ 1 h 20"/>
                <a:gd name="T60" fmla="*/ 0 w 157"/>
                <a:gd name="T61" fmla="*/ 1 h 20"/>
                <a:gd name="T62" fmla="*/ 1 w 157"/>
                <a:gd name="T63" fmla="*/ 1 h 20"/>
                <a:gd name="T64" fmla="*/ 1 w 157"/>
                <a:gd name="T65" fmla="*/ 1 h 20"/>
                <a:gd name="T66" fmla="*/ 1 w 157"/>
                <a:gd name="T67" fmla="*/ 1 h 20"/>
                <a:gd name="T68" fmla="*/ 1 w 157"/>
                <a:gd name="T69" fmla="*/ 1 h 20"/>
                <a:gd name="T70" fmla="*/ 1 w 157"/>
                <a:gd name="T71" fmla="*/ 1 h 20"/>
                <a:gd name="T72" fmla="*/ 1 w 157"/>
                <a:gd name="T73" fmla="*/ 1 h 20"/>
                <a:gd name="T74" fmla="*/ 1 w 157"/>
                <a:gd name="T75" fmla="*/ 1 h 20"/>
                <a:gd name="T76" fmla="*/ 1 w 157"/>
                <a:gd name="T77" fmla="*/ 1 h 20"/>
                <a:gd name="T78" fmla="*/ 1 w 157"/>
                <a:gd name="T79" fmla="*/ 0 h 20"/>
                <a:gd name="T80" fmla="*/ 1 w 157"/>
                <a:gd name="T81" fmla="*/ 1 h 20"/>
                <a:gd name="T82" fmla="*/ 1 w 157"/>
                <a:gd name="T83" fmla="*/ 1 h 20"/>
                <a:gd name="T84" fmla="*/ 1 w 157"/>
                <a:gd name="T85" fmla="*/ 1 h 2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57"/>
                <a:gd name="T130" fmla="*/ 0 h 20"/>
                <a:gd name="T131" fmla="*/ 157 w 157"/>
                <a:gd name="T132" fmla="*/ 20 h 2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57" h="20">
                  <a:moveTo>
                    <a:pt x="74" y="5"/>
                  </a:moveTo>
                  <a:lnTo>
                    <a:pt x="81" y="5"/>
                  </a:lnTo>
                  <a:lnTo>
                    <a:pt x="85" y="5"/>
                  </a:lnTo>
                  <a:lnTo>
                    <a:pt x="90" y="6"/>
                  </a:lnTo>
                  <a:lnTo>
                    <a:pt x="96" y="7"/>
                  </a:lnTo>
                  <a:lnTo>
                    <a:pt x="101" y="4"/>
                  </a:lnTo>
                  <a:lnTo>
                    <a:pt x="111" y="4"/>
                  </a:lnTo>
                  <a:lnTo>
                    <a:pt x="120" y="5"/>
                  </a:lnTo>
                  <a:lnTo>
                    <a:pt x="127" y="5"/>
                  </a:lnTo>
                  <a:lnTo>
                    <a:pt x="157" y="7"/>
                  </a:lnTo>
                  <a:lnTo>
                    <a:pt x="153" y="11"/>
                  </a:lnTo>
                  <a:lnTo>
                    <a:pt x="148" y="13"/>
                  </a:lnTo>
                  <a:lnTo>
                    <a:pt x="141" y="15"/>
                  </a:lnTo>
                  <a:lnTo>
                    <a:pt x="135" y="17"/>
                  </a:lnTo>
                  <a:lnTo>
                    <a:pt x="127" y="18"/>
                  </a:lnTo>
                  <a:lnTo>
                    <a:pt x="119" y="18"/>
                  </a:lnTo>
                  <a:lnTo>
                    <a:pt x="112" y="18"/>
                  </a:lnTo>
                  <a:lnTo>
                    <a:pt x="105" y="18"/>
                  </a:lnTo>
                  <a:lnTo>
                    <a:pt x="97" y="19"/>
                  </a:lnTo>
                  <a:lnTo>
                    <a:pt x="89" y="19"/>
                  </a:lnTo>
                  <a:lnTo>
                    <a:pt x="79" y="20"/>
                  </a:lnTo>
                  <a:lnTo>
                    <a:pt x="68" y="20"/>
                  </a:lnTo>
                  <a:lnTo>
                    <a:pt x="58" y="20"/>
                  </a:lnTo>
                  <a:lnTo>
                    <a:pt x="48" y="20"/>
                  </a:lnTo>
                  <a:lnTo>
                    <a:pt x="37" y="20"/>
                  </a:lnTo>
                  <a:lnTo>
                    <a:pt x="28" y="20"/>
                  </a:lnTo>
                  <a:lnTo>
                    <a:pt x="21" y="20"/>
                  </a:lnTo>
                  <a:lnTo>
                    <a:pt x="13" y="20"/>
                  </a:lnTo>
                  <a:lnTo>
                    <a:pt x="5" y="19"/>
                  </a:lnTo>
                  <a:lnTo>
                    <a:pt x="0" y="14"/>
                  </a:lnTo>
                  <a:lnTo>
                    <a:pt x="0" y="7"/>
                  </a:lnTo>
                  <a:lnTo>
                    <a:pt x="5" y="6"/>
                  </a:lnTo>
                  <a:lnTo>
                    <a:pt x="10" y="6"/>
                  </a:lnTo>
                  <a:lnTo>
                    <a:pt x="16" y="5"/>
                  </a:lnTo>
                  <a:lnTo>
                    <a:pt x="21" y="4"/>
                  </a:lnTo>
                  <a:lnTo>
                    <a:pt x="26" y="2"/>
                  </a:lnTo>
                  <a:lnTo>
                    <a:pt x="32" y="2"/>
                  </a:lnTo>
                  <a:lnTo>
                    <a:pt x="36" y="4"/>
                  </a:lnTo>
                  <a:lnTo>
                    <a:pt x="41" y="5"/>
                  </a:lnTo>
                  <a:lnTo>
                    <a:pt x="49" y="0"/>
                  </a:lnTo>
                  <a:lnTo>
                    <a:pt x="57" y="2"/>
                  </a:lnTo>
                  <a:lnTo>
                    <a:pt x="65" y="6"/>
                  </a:lnTo>
                  <a:lnTo>
                    <a:pt x="74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750" name="Freeform 33"/>
            <p:cNvSpPr>
              <a:spLocks/>
            </p:cNvSpPr>
            <p:nvPr/>
          </p:nvSpPr>
          <p:spPr bwMode="auto">
            <a:xfrm>
              <a:off x="2999217" y="5217513"/>
              <a:ext cx="111616" cy="22966"/>
            </a:xfrm>
            <a:custGeom>
              <a:avLst/>
              <a:gdLst>
                <a:gd name="T0" fmla="*/ 0 w 203"/>
                <a:gd name="T1" fmla="*/ 1 h 42"/>
                <a:gd name="T2" fmla="*/ 0 w 203"/>
                <a:gd name="T3" fmla="*/ 1 h 42"/>
                <a:gd name="T4" fmla="*/ 0 w 203"/>
                <a:gd name="T5" fmla="*/ 1 h 42"/>
                <a:gd name="T6" fmla="*/ 0 w 203"/>
                <a:gd name="T7" fmla="*/ 1 h 42"/>
                <a:gd name="T8" fmla="*/ 0 w 203"/>
                <a:gd name="T9" fmla="*/ 1 h 42"/>
                <a:gd name="T10" fmla="*/ 0 w 203"/>
                <a:gd name="T11" fmla="*/ 1 h 42"/>
                <a:gd name="T12" fmla="*/ 0 w 203"/>
                <a:gd name="T13" fmla="*/ 1 h 42"/>
                <a:gd name="T14" fmla="*/ 0 w 203"/>
                <a:gd name="T15" fmla="*/ 1 h 42"/>
                <a:gd name="T16" fmla="*/ 0 w 203"/>
                <a:gd name="T17" fmla="*/ 1 h 42"/>
                <a:gd name="T18" fmla="*/ 0 w 203"/>
                <a:gd name="T19" fmla="*/ 1 h 42"/>
                <a:gd name="T20" fmla="*/ 0 w 203"/>
                <a:gd name="T21" fmla="*/ 1 h 42"/>
                <a:gd name="T22" fmla="*/ 0 w 203"/>
                <a:gd name="T23" fmla="*/ 1 h 42"/>
                <a:gd name="T24" fmla="*/ 0 w 203"/>
                <a:gd name="T25" fmla="*/ 1 h 42"/>
                <a:gd name="T26" fmla="*/ 0 w 203"/>
                <a:gd name="T27" fmla="*/ 1 h 42"/>
                <a:gd name="T28" fmla="*/ 0 w 203"/>
                <a:gd name="T29" fmla="*/ 1 h 42"/>
                <a:gd name="T30" fmla="*/ 0 w 203"/>
                <a:gd name="T31" fmla="*/ 1 h 42"/>
                <a:gd name="T32" fmla="*/ 0 w 203"/>
                <a:gd name="T33" fmla="*/ 1 h 42"/>
                <a:gd name="T34" fmla="*/ 0 w 203"/>
                <a:gd name="T35" fmla="*/ 1 h 42"/>
                <a:gd name="T36" fmla="*/ 0 w 203"/>
                <a:gd name="T37" fmla="*/ 1 h 42"/>
                <a:gd name="T38" fmla="*/ 0 w 203"/>
                <a:gd name="T39" fmla="*/ 1 h 42"/>
                <a:gd name="T40" fmla="*/ 0 w 203"/>
                <a:gd name="T41" fmla="*/ 1 h 42"/>
                <a:gd name="T42" fmla="*/ 0 w 203"/>
                <a:gd name="T43" fmla="*/ 1 h 42"/>
                <a:gd name="T44" fmla="*/ 0 w 203"/>
                <a:gd name="T45" fmla="*/ 1 h 42"/>
                <a:gd name="T46" fmla="*/ 0 w 203"/>
                <a:gd name="T47" fmla="*/ 1 h 42"/>
                <a:gd name="T48" fmla="*/ 0 w 203"/>
                <a:gd name="T49" fmla="*/ 1 h 42"/>
                <a:gd name="T50" fmla="*/ 0 w 203"/>
                <a:gd name="T51" fmla="*/ 1 h 42"/>
                <a:gd name="T52" fmla="*/ 0 w 203"/>
                <a:gd name="T53" fmla="*/ 1 h 42"/>
                <a:gd name="T54" fmla="*/ 0 w 203"/>
                <a:gd name="T55" fmla="*/ 1 h 42"/>
                <a:gd name="T56" fmla="*/ 0 w 203"/>
                <a:gd name="T57" fmla="*/ 1 h 42"/>
                <a:gd name="T58" fmla="*/ 0 w 203"/>
                <a:gd name="T59" fmla="*/ 1 h 42"/>
                <a:gd name="T60" fmla="*/ 0 w 203"/>
                <a:gd name="T61" fmla="*/ 1 h 42"/>
                <a:gd name="T62" fmla="*/ 0 w 203"/>
                <a:gd name="T63" fmla="*/ 1 h 42"/>
                <a:gd name="T64" fmla="*/ 0 w 203"/>
                <a:gd name="T65" fmla="*/ 1 h 42"/>
                <a:gd name="T66" fmla="*/ 0 w 203"/>
                <a:gd name="T67" fmla="*/ 0 h 42"/>
                <a:gd name="T68" fmla="*/ 0 w 203"/>
                <a:gd name="T69" fmla="*/ 0 h 42"/>
                <a:gd name="T70" fmla="*/ 0 w 203"/>
                <a:gd name="T71" fmla="*/ 1 h 42"/>
                <a:gd name="T72" fmla="*/ 0 w 203"/>
                <a:gd name="T73" fmla="*/ 1 h 42"/>
                <a:gd name="T74" fmla="*/ 0 w 203"/>
                <a:gd name="T75" fmla="*/ 1 h 4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03"/>
                <a:gd name="T115" fmla="*/ 0 h 42"/>
                <a:gd name="T116" fmla="*/ 203 w 203"/>
                <a:gd name="T117" fmla="*/ 42 h 4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03" h="42">
                  <a:moveTo>
                    <a:pt x="203" y="9"/>
                  </a:moveTo>
                  <a:lnTo>
                    <a:pt x="198" y="10"/>
                  </a:lnTo>
                  <a:lnTo>
                    <a:pt x="193" y="13"/>
                  </a:lnTo>
                  <a:lnTo>
                    <a:pt x="189" y="14"/>
                  </a:lnTo>
                  <a:lnTo>
                    <a:pt x="185" y="16"/>
                  </a:lnTo>
                  <a:lnTo>
                    <a:pt x="181" y="18"/>
                  </a:lnTo>
                  <a:lnTo>
                    <a:pt x="176" y="19"/>
                  </a:lnTo>
                  <a:lnTo>
                    <a:pt x="171" y="19"/>
                  </a:lnTo>
                  <a:lnTo>
                    <a:pt x="166" y="20"/>
                  </a:lnTo>
                  <a:lnTo>
                    <a:pt x="161" y="25"/>
                  </a:lnTo>
                  <a:lnTo>
                    <a:pt x="141" y="28"/>
                  </a:lnTo>
                  <a:lnTo>
                    <a:pt x="120" y="31"/>
                  </a:lnTo>
                  <a:lnTo>
                    <a:pt x="101" y="33"/>
                  </a:lnTo>
                  <a:lnTo>
                    <a:pt x="80" y="35"/>
                  </a:lnTo>
                  <a:lnTo>
                    <a:pt x="61" y="36"/>
                  </a:lnTo>
                  <a:lnTo>
                    <a:pt x="40" y="39"/>
                  </a:lnTo>
                  <a:lnTo>
                    <a:pt x="21" y="40"/>
                  </a:lnTo>
                  <a:lnTo>
                    <a:pt x="0" y="42"/>
                  </a:lnTo>
                  <a:lnTo>
                    <a:pt x="3" y="39"/>
                  </a:lnTo>
                  <a:lnTo>
                    <a:pt x="7" y="34"/>
                  </a:lnTo>
                  <a:lnTo>
                    <a:pt x="8" y="29"/>
                  </a:lnTo>
                  <a:lnTo>
                    <a:pt x="7" y="22"/>
                  </a:lnTo>
                  <a:lnTo>
                    <a:pt x="22" y="20"/>
                  </a:lnTo>
                  <a:lnTo>
                    <a:pt x="34" y="19"/>
                  </a:lnTo>
                  <a:lnTo>
                    <a:pt x="47" y="16"/>
                  </a:lnTo>
                  <a:lnTo>
                    <a:pt x="58" y="14"/>
                  </a:lnTo>
                  <a:lnTo>
                    <a:pt x="71" y="13"/>
                  </a:lnTo>
                  <a:lnTo>
                    <a:pt x="83" y="12"/>
                  </a:lnTo>
                  <a:lnTo>
                    <a:pt x="96" y="10"/>
                  </a:lnTo>
                  <a:lnTo>
                    <a:pt x="110" y="9"/>
                  </a:lnTo>
                  <a:lnTo>
                    <a:pt x="120" y="7"/>
                  </a:lnTo>
                  <a:lnTo>
                    <a:pt x="131" y="3"/>
                  </a:lnTo>
                  <a:lnTo>
                    <a:pt x="144" y="2"/>
                  </a:lnTo>
                  <a:lnTo>
                    <a:pt x="157" y="0"/>
                  </a:lnTo>
                  <a:lnTo>
                    <a:pt x="169" y="0"/>
                  </a:lnTo>
                  <a:lnTo>
                    <a:pt x="182" y="1"/>
                  </a:lnTo>
                  <a:lnTo>
                    <a:pt x="193" y="5"/>
                  </a:lnTo>
                  <a:lnTo>
                    <a:pt x="203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751" name="Freeform 34"/>
            <p:cNvSpPr>
              <a:spLocks/>
            </p:cNvSpPr>
            <p:nvPr/>
          </p:nvSpPr>
          <p:spPr bwMode="auto">
            <a:xfrm>
              <a:off x="3158353" y="5235011"/>
              <a:ext cx="118247" cy="16404"/>
            </a:xfrm>
            <a:custGeom>
              <a:avLst/>
              <a:gdLst>
                <a:gd name="T0" fmla="*/ 1 w 214"/>
                <a:gd name="T1" fmla="*/ 1 h 30"/>
                <a:gd name="T2" fmla="*/ 1 w 214"/>
                <a:gd name="T3" fmla="*/ 1 h 30"/>
                <a:gd name="T4" fmla="*/ 1 w 214"/>
                <a:gd name="T5" fmla="*/ 1 h 30"/>
                <a:gd name="T6" fmla="*/ 1 w 214"/>
                <a:gd name="T7" fmla="*/ 1 h 30"/>
                <a:gd name="T8" fmla="*/ 1 w 214"/>
                <a:gd name="T9" fmla="*/ 1 h 30"/>
                <a:gd name="T10" fmla="*/ 1 w 214"/>
                <a:gd name="T11" fmla="*/ 1 h 30"/>
                <a:gd name="T12" fmla="*/ 1 w 214"/>
                <a:gd name="T13" fmla="*/ 1 h 30"/>
                <a:gd name="T14" fmla="*/ 1 w 214"/>
                <a:gd name="T15" fmla="*/ 1 h 30"/>
                <a:gd name="T16" fmla="*/ 1 w 214"/>
                <a:gd name="T17" fmla="*/ 1 h 30"/>
                <a:gd name="T18" fmla="*/ 1 w 214"/>
                <a:gd name="T19" fmla="*/ 1 h 30"/>
                <a:gd name="T20" fmla="*/ 1 w 214"/>
                <a:gd name="T21" fmla="*/ 1 h 30"/>
                <a:gd name="T22" fmla="*/ 1 w 214"/>
                <a:gd name="T23" fmla="*/ 1 h 30"/>
                <a:gd name="T24" fmla="*/ 1 w 214"/>
                <a:gd name="T25" fmla="*/ 1 h 30"/>
                <a:gd name="T26" fmla="*/ 1 w 214"/>
                <a:gd name="T27" fmla="*/ 1 h 30"/>
                <a:gd name="T28" fmla="*/ 1 w 214"/>
                <a:gd name="T29" fmla="*/ 1 h 30"/>
                <a:gd name="T30" fmla="*/ 1 w 214"/>
                <a:gd name="T31" fmla="*/ 1 h 30"/>
                <a:gd name="T32" fmla="*/ 1 w 214"/>
                <a:gd name="T33" fmla="*/ 1 h 30"/>
                <a:gd name="T34" fmla="*/ 1 w 214"/>
                <a:gd name="T35" fmla="*/ 1 h 30"/>
                <a:gd name="T36" fmla="*/ 1 w 214"/>
                <a:gd name="T37" fmla="*/ 1 h 30"/>
                <a:gd name="T38" fmla="*/ 1 w 214"/>
                <a:gd name="T39" fmla="*/ 1 h 30"/>
                <a:gd name="T40" fmla="*/ 1 w 214"/>
                <a:gd name="T41" fmla="*/ 1 h 30"/>
                <a:gd name="T42" fmla="*/ 1 w 214"/>
                <a:gd name="T43" fmla="*/ 1 h 30"/>
                <a:gd name="T44" fmla="*/ 1 w 214"/>
                <a:gd name="T45" fmla="*/ 1 h 30"/>
                <a:gd name="T46" fmla="*/ 1 w 214"/>
                <a:gd name="T47" fmla="*/ 1 h 30"/>
                <a:gd name="T48" fmla="*/ 1 w 214"/>
                <a:gd name="T49" fmla="*/ 1 h 30"/>
                <a:gd name="T50" fmla="*/ 1 w 214"/>
                <a:gd name="T51" fmla="*/ 1 h 30"/>
                <a:gd name="T52" fmla="*/ 1 w 214"/>
                <a:gd name="T53" fmla="*/ 1 h 30"/>
                <a:gd name="T54" fmla="*/ 1 w 214"/>
                <a:gd name="T55" fmla="*/ 1 h 30"/>
                <a:gd name="T56" fmla="*/ 1 w 214"/>
                <a:gd name="T57" fmla="*/ 1 h 30"/>
                <a:gd name="T58" fmla="*/ 1 w 214"/>
                <a:gd name="T59" fmla="*/ 1 h 30"/>
                <a:gd name="T60" fmla="*/ 0 w 214"/>
                <a:gd name="T61" fmla="*/ 1 h 30"/>
                <a:gd name="T62" fmla="*/ 1 w 214"/>
                <a:gd name="T63" fmla="*/ 1 h 30"/>
                <a:gd name="T64" fmla="*/ 1 w 214"/>
                <a:gd name="T65" fmla="*/ 1 h 30"/>
                <a:gd name="T66" fmla="*/ 1 w 214"/>
                <a:gd name="T67" fmla="*/ 1 h 30"/>
                <a:gd name="T68" fmla="*/ 1 w 214"/>
                <a:gd name="T69" fmla="*/ 1 h 30"/>
                <a:gd name="T70" fmla="*/ 1 w 214"/>
                <a:gd name="T71" fmla="*/ 1 h 30"/>
                <a:gd name="T72" fmla="*/ 1 w 214"/>
                <a:gd name="T73" fmla="*/ 1 h 30"/>
                <a:gd name="T74" fmla="*/ 1 w 214"/>
                <a:gd name="T75" fmla="*/ 1 h 30"/>
                <a:gd name="T76" fmla="*/ 1 w 214"/>
                <a:gd name="T77" fmla="*/ 1 h 30"/>
                <a:gd name="T78" fmla="*/ 1 w 214"/>
                <a:gd name="T79" fmla="*/ 1 h 30"/>
                <a:gd name="T80" fmla="*/ 1 w 214"/>
                <a:gd name="T81" fmla="*/ 1 h 30"/>
                <a:gd name="T82" fmla="*/ 1 w 214"/>
                <a:gd name="T83" fmla="*/ 1 h 30"/>
                <a:gd name="T84" fmla="*/ 1 w 214"/>
                <a:gd name="T85" fmla="*/ 0 h 30"/>
                <a:gd name="T86" fmla="*/ 1 w 214"/>
                <a:gd name="T87" fmla="*/ 1 h 30"/>
                <a:gd name="T88" fmla="*/ 1 w 214"/>
                <a:gd name="T89" fmla="*/ 1 h 30"/>
                <a:gd name="T90" fmla="*/ 1 w 214"/>
                <a:gd name="T91" fmla="*/ 1 h 30"/>
                <a:gd name="T92" fmla="*/ 1 w 214"/>
                <a:gd name="T93" fmla="*/ 1 h 30"/>
                <a:gd name="T94" fmla="*/ 1 w 214"/>
                <a:gd name="T95" fmla="*/ 1 h 30"/>
                <a:gd name="T96" fmla="*/ 1 w 214"/>
                <a:gd name="T97" fmla="*/ 1 h 30"/>
                <a:gd name="T98" fmla="*/ 1 w 214"/>
                <a:gd name="T99" fmla="*/ 1 h 30"/>
                <a:gd name="T100" fmla="*/ 1 w 214"/>
                <a:gd name="T101" fmla="*/ 1 h 3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14"/>
                <a:gd name="T154" fmla="*/ 0 h 30"/>
                <a:gd name="T155" fmla="*/ 214 w 214"/>
                <a:gd name="T156" fmla="*/ 30 h 3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14" h="30">
                  <a:moveTo>
                    <a:pt x="148" y="10"/>
                  </a:moveTo>
                  <a:lnTo>
                    <a:pt x="153" y="7"/>
                  </a:lnTo>
                  <a:lnTo>
                    <a:pt x="161" y="8"/>
                  </a:lnTo>
                  <a:lnTo>
                    <a:pt x="169" y="10"/>
                  </a:lnTo>
                  <a:lnTo>
                    <a:pt x="179" y="10"/>
                  </a:lnTo>
                  <a:lnTo>
                    <a:pt x="183" y="10"/>
                  </a:lnTo>
                  <a:lnTo>
                    <a:pt x="189" y="10"/>
                  </a:lnTo>
                  <a:lnTo>
                    <a:pt x="193" y="10"/>
                  </a:lnTo>
                  <a:lnTo>
                    <a:pt x="198" y="9"/>
                  </a:lnTo>
                  <a:lnTo>
                    <a:pt x="203" y="8"/>
                  </a:lnTo>
                  <a:lnTo>
                    <a:pt x="207" y="8"/>
                  </a:lnTo>
                  <a:lnTo>
                    <a:pt x="211" y="9"/>
                  </a:lnTo>
                  <a:lnTo>
                    <a:pt x="214" y="10"/>
                  </a:lnTo>
                  <a:lnTo>
                    <a:pt x="214" y="17"/>
                  </a:lnTo>
                  <a:lnTo>
                    <a:pt x="201" y="17"/>
                  </a:lnTo>
                  <a:lnTo>
                    <a:pt x="189" y="17"/>
                  </a:lnTo>
                  <a:lnTo>
                    <a:pt x="176" y="17"/>
                  </a:lnTo>
                  <a:lnTo>
                    <a:pt x="164" y="19"/>
                  </a:lnTo>
                  <a:lnTo>
                    <a:pt x="151" y="20"/>
                  </a:lnTo>
                  <a:lnTo>
                    <a:pt x="139" y="21"/>
                  </a:lnTo>
                  <a:lnTo>
                    <a:pt x="126" y="22"/>
                  </a:lnTo>
                  <a:lnTo>
                    <a:pt x="112" y="23"/>
                  </a:lnTo>
                  <a:lnTo>
                    <a:pt x="100" y="26"/>
                  </a:lnTo>
                  <a:lnTo>
                    <a:pt x="86" y="27"/>
                  </a:lnTo>
                  <a:lnTo>
                    <a:pt x="73" y="28"/>
                  </a:lnTo>
                  <a:lnTo>
                    <a:pt x="60" y="29"/>
                  </a:lnTo>
                  <a:lnTo>
                    <a:pt x="47" y="30"/>
                  </a:lnTo>
                  <a:lnTo>
                    <a:pt x="33" y="30"/>
                  </a:lnTo>
                  <a:lnTo>
                    <a:pt x="20" y="30"/>
                  </a:lnTo>
                  <a:lnTo>
                    <a:pt x="6" y="30"/>
                  </a:lnTo>
                  <a:lnTo>
                    <a:pt x="0" y="23"/>
                  </a:lnTo>
                  <a:lnTo>
                    <a:pt x="7" y="17"/>
                  </a:lnTo>
                  <a:lnTo>
                    <a:pt x="14" y="14"/>
                  </a:lnTo>
                  <a:lnTo>
                    <a:pt x="22" y="13"/>
                  </a:lnTo>
                  <a:lnTo>
                    <a:pt x="30" y="10"/>
                  </a:lnTo>
                  <a:lnTo>
                    <a:pt x="36" y="9"/>
                  </a:lnTo>
                  <a:lnTo>
                    <a:pt x="41" y="9"/>
                  </a:lnTo>
                  <a:lnTo>
                    <a:pt x="47" y="9"/>
                  </a:lnTo>
                  <a:lnTo>
                    <a:pt x="54" y="8"/>
                  </a:lnTo>
                  <a:lnTo>
                    <a:pt x="60" y="8"/>
                  </a:lnTo>
                  <a:lnTo>
                    <a:pt x="65" y="7"/>
                  </a:lnTo>
                  <a:lnTo>
                    <a:pt x="71" y="3"/>
                  </a:lnTo>
                  <a:lnTo>
                    <a:pt x="76" y="0"/>
                  </a:lnTo>
                  <a:lnTo>
                    <a:pt x="83" y="7"/>
                  </a:lnTo>
                  <a:lnTo>
                    <a:pt x="91" y="12"/>
                  </a:lnTo>
                  <a:lnTo>
                    <a:pt x="100" y="13"/>
                  </a:lnTo>
                  <a:lnTo>
                    <a:pt x="109" y="12"/>
                  </a:lnTo>
                  <a:lnTo>
                    <a:pt x="119" y="10"/>
                  </a:lnTo>
                  <a:lnTo>
                    <a:pt x="129" y="9"/>
                  </a:lnTo>
                  <a:lnTo>
                    <a:pt x="139" y="9"/>
                  </a:lnTo>
                  <a:lnTo>
                    <a:pt x="148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752" name="Freeform 35"/>
            <p:cNvSpPr>
              <a:spLocks/>
            </p:cNvSpPr>
            <p:nvPr/>
          </p:nvSpPr>
          <p:spPr bwMode="auto">
            <a:xfrm>
              <a:off x="2697522" y="5249228"/>
              <a:ext cx="429888" cy="113736"/>
            </a:xfrm>
            <a:custGeom>
              <a:avLst/>
              <a:gdLst>
                <a:gd name="T0" fmla="*/ 1 w 778"/>
                <a:gd name="T1" fmla="*/ 1 h 207"/>
                <a:gd name="T2" fmla="*/ 1 w 778"/>
                <a:gd name="T3" fmla="*/ 1 h 207"/>
                <a:gd name="T4" fmla="*/ 1 w 778"/>
                <a:gd name="T5" fmla="*/ 1 h 207"/>
                <a:gd name="T6" fmla="*/ 1 w 778"/>
                <a:gd name="T7" fmla="*/ 1 h 207"/>
                <a:gd name="T8" fmla="*/ 1 w 778"/>
                <a:gd name="T9" fmla="*/ 1 h 207"/>
                <a:gd name="T10" fmla="*/ 1 w 778"/>
                <a:gd name="T11" fmla="*/ 1 h 207"/>
                <a:gd name="T12" fmla="*/ 1 w 778"/>
                <a:gd name="T13" fmla="*/ 1 h 207"/>
                <a:gd name="T14" fmla="*/ 1 w 778"/>
                <a:gd name="T15" fmla="*/ 1 h 207"/>
                <a:gd name="T16" fmla="*/ 1 w 778"/>
                <a:gd name="T17" fmla="*/ 1 h 207"/>
                <a:gd name="T18" fmla="*/ 1 w 778"/>
                <a:gd name="T19" fmla="*/ 1 h 207"/>
                <a:gd name="T20" fmla="*/ 1 w 778"/>
                <a:gd name="T21" fmla="*/ 1 h 207"/>
                <a:gd name="T22" fmla="*/ 1 w 778"/>
                <a:gd name="T23" fmla="*/ 1 h 207"/>
                <a:gd name="T24" fmla="*/ 1 w 778"/>
                <a:gd name="T25" fmla="*/ 1 h 207"/>
                <a:gd name="T26" fmla="*/ 1 w 778"/>
                <a:gd name="T27" fmla="*/ 1 h 207"/>
                <a:gd name="T28" fmla="*/ 1 w 778"/>
                <a:gd name="T29" fmla="*/ 1 h 207"/>
                <a:gd name="T30" fmla="*/ 1 w 778"/>
                <a:gd name="T31" fmla="*/ 1 h 207"/>
                <a:gd name="T32" fmla="*/ 1 w 778"/>
                <a:gd name="T33" fmla="*/ 1 h 207"/>
                <a:gd name="T34" fmla="*/ 1 w 778"/>
                <a:gd name="T35" fmla="*/ 1 h 207"/>
                <a:gd name="T36" fmla="*/ 1 w 778"/>
                <a:gd name="T37" fmla="*/ 1 h 207"/>
                <a:gd name="T38" fmla="*/ 1 w 778"/>
                <a:gd name="T39" fmla="*/ 1 h 207"/>
                <a:gd name="T40" fmla="*/ 1 w 778"/>
                <a:gd name="T41" fmla="*/ 1 h 207"/>
                <a:gd name="T42" fmla="*/ 1 w 778"/>
                <a:gd name="T43" fmla="*/ 1 h 207"/>
                <a:gd name="T44" fmla="*/ 1 w 778"/>
                <a:gd name="T45" fmla="*/ 1 h 207"/>
                <a:gd name="T46" fmla="*/ 1 w 778"/>
                <a:gd name="T47" fmla="*/ 1 h 207"/>
                <a:gd name="T48" fmla="*/ 1 w 778"/>
                <a:gd name="T49" fmla="*/ 1 h 207"/>
                <a:gd name="T50" fmla="*/ 1 w 778"/>
                <a:gd name="T51" fmla="*/ 1 h 207"/>
                <a:gd name="T52" fmla="*/ 1 w 778"/>
                <a:gd name="T53" fmla="*/ 1 h 207"/>
                <a:gd name="T54" fmla="*/ 1 w 778"/>
                <a:gd name="T55" fmla="*/ 1 h 207"/>
                <a:gd name="T56" fmla="*/ 1 w 778"/>
                <a:gd name="T57" fmla="*/ 1 h 207"/>
                <a:gd name="T58" fmla="*/ 1 w 778"/>
                <a:gd name="T59" fmla="*/ 1 h 207"/>
                <a:gd name="T60" fmla="*/ 1 w 778"/>
                <a:gd name="T61" fmla="*/ 1 h 207"/>
                <a:gd name="T62" fmla="*/ 1 w 778"/>
                <a:gd name="T63" fmla="*/ 1 h 207"/>
                <a:gd name="T64" fmla="*/ 1 w 778"/>
                <a:gd name="T65" fmla="*/ 1 h 207"/>
                <a:gd name="T66" fmla="*/ 1 w 778"/>
                <a:gd name="T67" fmla="*/ 1 h 207"/>
                <a:gd name="T68" fmla="*/ 1 w 778"/>
                <a:gd name="T69" fmla="*/ 1 h 207"/>
                <a:gd name="T70" fmla="*/ 1 w 778"/>
                <a:gd name="T71" fmla="*/ 1 h 207"/>
                <a:gd name="T72" fmla="*/ 1 w 778"/>
                <a:gd name="T73" fmla="*/ 1 h 207"/>
                <a:gd name="T74" fmla="*/ 1 w 778"/>
                <a:gd name="T75" fmla="*/ 1 h 207"/>
                <a:gd name="T76" fmla="*/ 1 w 778"/>
                <a:gd name="T77" fmla="*/ 1 h 207"/>
                <a:gd name="T78" fmla="*/ 1 w 778"/>
                <a:gd name="T79" fmla="*/ 1 h 207"/>
                <a:gd name="T80" fmla="*/ 1 w 778"/>
                <a:gd name="T81" fmla="*/ 1 h 207"/>
                <a:gd name="T82" fmla="*/ 1 w 778"/>
                <a:gd name="T83" fmla="*/ 1 h 207"/>
                <a:gd name="T84" fmla="*/ 1 w 778"/>
                <a:gd name="T85" fmla="*/ 1 h 207"/>
                <a:gd name="T86" fmla="*/ 1 w 778"/>
                <a:gd name="T87" fmla="*/ 1 h 207"/>
                <a:gd name="T88" fmla="*/ 1 w 778"/>
                <a:gd name="T89" fmla="*/ 1 h 207"/>
                <a:gd name="T90" fmla="*/ 1 w 778"/>
                <a:gd name="T91" fmla="*/ 1 h 207"/>
                <a:gd name="T92" fmla="*/ 1 w 778"/>
                <a:gd name="T93" fmla="*/ 1 h 207"/>
                <a:gd name="T94" fmla="*/ 1 w 778"/>
                <a:gd name="T95" fmla="*/ 1 h 207"/>
                <a:gd name="T96" fmla="*/ 1 w 778"/>
                <a:gd name="T97" fmla="*/ 1 h 207"/>
                <a:gd name="T98" fmla="*/ 1 w 778"/>
                <a:gd name="T99" fmla="*/ 1 h 207"/>
                <a:gd name="T100" fmla="*/ 1 w 778"/>
                <a:gd name="T101" fmla="*/ 1 h 207"/>
                <a:gd name="T102" fmla="*/ 1 w 778"/>
                <a:gd name="T103" fmla="*/ 1 h 20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778"/>
                <a:gd name="T157" fmla="*/ 0 h 207"/>
                <a:gd name="T158" fmla="*/ 778 w 778"/>
                <a:gd name="T159" fmla="*/ 207 h 20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778" h="207">
                  <a:moveTo>
                    <a:pt x="778" y="6"/>
                  </a:moveTo>
                  <a:lnTo>
                    <a:pt x="777" y="20"/>
                  </a:lnTo>
                  <a:lnTo>
                    <a:pt x="775" y="33"/>
                  </a:lnTo>
                  <a:lnTo>
                    <a:pt x="768" y="45"/>
                  </a:lnTo>
                  <a:lnTo>
                    <a:pt x="755" y="53"/>
                  </a:lnTo>
                  <a:lnTo>
                    <a:pt x="750" y="53"/>
                  </a:lnTo>
                  <a:lnTo>
                    <a:pt x="744" y="56"/>
                  </a:lnTo>
                  <a:lnTo>
                    <a:pt x="739" y="59"/>
                  </a:lnTo>
                  <a:lnTo>
                    <a:pt x="735" y="63"/>
                  </a:lnTo>
                  <a:lnTo>
                    <a:pt x="736" y="65"/>
                  </a:lnTo>
                  <a:lnTo>
                    <a:pt x="738" y="65"/>
                  </a:lnTo>
                  <a:lnTo>
                    <a:pt x="742" y="65"/>
                  </a:lnTo>
                  <a:lnTo>
                    <a:pt x="744" y="65"/>
                  </a:lnTo>
                  <a:lnTo>
                    <a:pt x="745" y="64"/>
                  </a:lnTo>
                  <a:lnTo>
                    <a:pt x="746" y="63"/>
                  </a:lnTo>
                  <a:lnTo>
                    <a:pt x="747" y="61"/>
                  </a:lnTo>
                  <a:lnTo>
                    <a:pt x="747" y="60"/>
                  </a:lnTo>
                  <a:lnTo>
                    <a:pt x="742" y="66"/>
                  </a:lnTo>
                  <a:lnTo>
                    <a:pt x="736" y="72"/>
                  </a:lnTo>
                  <a:lnTo>
                    <a:pt x="730" y="77"/>
                  </a:lnTo>
                  <a:lnTo>
                    <a:pt x="723" y="82"/>
                  </a:lnTo>
                  <a:lnTo>
                    <a:pt x="716" y="86"/>
                  </a:lnTo>
                  <a:lnTo>
                    <a:pt x="708" y="90"/>
                  </a:lnTo>
                  <a:lnTo>
                    <a:pt x="700" y="93"/>
                  </a:lnTo>
                  <a:lnTo>
                    <a:pt x="691" y="96"/>
                  </a:lnTo>
                  <a:lnTo>
                    <a:pt x="681" y="97"/>
                  </a:lnTo>
                  <a:lnTo>
                    <a:pt x="671" y="100"/>
                  </a:lnTo>
                  <a:lnTo>
                    <a:pt x="659" y="104"/>
                  </a:lnTo>
                  <a:lnTo>
                    <a:pt x="649" y="109"/>
                  </a:lnTo>
                  <a:lnTo>
                    <a:pt x="638" y="112"/>
                  </a:lnTo>
                  <a:lnTo>
                    <a:pt x="627" y="117"/>
                  </a:lnTo>
                  <a:lnTo>
                    <a:pt x="617" y="121"/>
                  </a:lnTo>
                  <a:lnTo>
                    <a:pt x="607" y="122"/>
                  </a:lnTo>
                  <a:lnTo>
                    <a:pt x="590" y="128"/>
                  </a:lnTo>
                  <a:lnTo>
                    <a:pt x="571" y="134"/>
                  </a:lnTo>
                  <a:lnTo>
                    <a:pt x="553" y="138"/>
                  </a:lnTo>
                  <a:lnTo>
                    <a:pt x="536" y="143"/>
                  </a:lnTo>
                  <a:lnTo>
                    <a:pt x="518" y="148"/>
                  </a:lnTo>
                  <a:lnTo>
                    <a:pt x="499" y="151"/>
                  </a:lnTo>
                  <a:lnTo>
                    <a:pt x="481" y="156"/>
                  </a:lnTo>
                  <a:lnTo>
                    <a:pt x="463" y="160"/>
                  </a:lnTo>
                  <a:lnTo>
                    <a:pt x="444" y="163"/>
                  </a:lnTo>
                  <a:lnTo>
                    <a:pt x="426" y="167"/>
                  </a:lnTo>
                  <a:lnTo>
                    <a:pt x="408" y="170"/>
                  </a:lnTo>
                  <a:lnTo>
                    <a:pt x="388" y="173"/>
                  </a:lnTo>
                  <a:lnTo>
                    <a:pt x="370" y="176"/>
                  </a:lnTo>
                  <a:lnTo>
                    <a:pt x="351" y="178"/>
                  </a:lnTo>
                  <a:lnTo>
                    <a:pt x="332" y="182"/>
                  </a:lnTo>
                  <a:lnTo>
                    <a:pt x="313" y="184"/>
                  </a:lnTo>
                  <a:lnTo>
                    <a:pt x="313" y="189"/>
                  </a:lnTo>
                  <a:lnTo>
                    <a:pt x="311" y="186"/>
                  </a:lnTo>
                  <a:lnTo>
                    <a:pt x="307" y="189"/>
                  </a:lnTo>
                  <a:lnTo>
                    <a:pt x="307" y="186"/>
                  </a:lnTo>
                  <a:lnTo>
                    <a:pt x="288" y="187"/>
                  </a:lnTo>
                  <a:lnTo>
                    <a:pt x="268" y="188"/>
                  </a:lnTo>
                  <a:lnTo>
                    <a:pt x="250" y="190"/>
                  </a:lnTo>
                  <a:lnTo>
                    <a:pt x="231" y="191"/>
                  </a:lnTo>
                  <a:lnTo>
                    <a:pt x="212" y="193"/>
                  </a:lnTo>
                  <a:lnTo>
                    <a:pt x="193" y="195"/>
                  </a:lnTo>
                  <a:lnTo>
                    <a:pt x="175" y="196"/>
                  </a:lnTo>
                  <a:lnTo>
                    <a:pt x="155" y="197"/>
                  </a:lnTo>
                  <a:lnTo>
                    <a:pt x="137" y="199"/>
                  </a:lnTo>
                  <a:lnTo>
                    <a:pt x="117" y="201"/>
                  </a:lnTo>
                  <a:lnTo>
                    <a:pt x="98" y="202"/>
                  </a:lnTo>
                  <a:lnTo>
                    <a:pt x="79" y="203"/>
                  </a:lnTo>
                  <a:lnTo>
                    <a:pt x="59" y="204"/>
                  </a:lnTo>
                  <a:lnTo>
                    <a:pt x="40" y="206"/>
                  </a:lnTo>
                  <a:lnTo>
                    <a:pt x="20" y="206"/>
                  </a:lnTo>
                  <a:lnTo>
                    <a:pt x="0" y="207"/>
                  </a:lnTo>
                  <a:lnTo>
                    <a:pt x="12" y="200"/>
                  </a:lnTo>
                  <a:lnTo>
                    <a:pt x="27" y="196"/>
                  </a:lnTo>
                  <a:lnTo>
                    <a:pt x="42" y="194"/>
                  </a:lnTo>
                  <a:lnTo>
                    <a:pt x="59" y="193"/>
                  </a:lnTo>
                  <a:lnTo>
                    <a:pt x="75" y="191"/>
                  </a:lnTo>
                  <a:lnTo>
                    <a:pt x="91" y="191"/>
                  </a:lnTo>
                  <a:lnTo>
                    <a:pt x="108" y="190"/>
                  </a:lnTo>
                  <a:lnTo>
                    <a:pt x="124" y="189"/>
                  </a:lnTo>
                  <a:lnTo>
                    <a:pt x="148" y="189"/>
                  </a:lnTo>
                  <a:lnTo>
                    <a:pt x="171" y="188"/>
                  </a:lnTo>
                  <a:lnTo>
                    <a:pt x="195" y="186"/>
                  </a:lnTo>
                  <a:lnTo>
                    <a:pt x="217" y="183"/>
                  </a:lnTo>
                  <a:lnTo>
                    <a:pt x="240" y="181"/>
                  </a:lnTo>
                  <a:lnTo>
                    <a:pt x="261" y="178"/>
                  </a:lnTo>
                  <a:lnTo>
                    <a:pt x="284" y="175"/>
                  </a:lnTo>
                  <a:lnTo>
                    <a:pt x="306" y="171"/>
                  </a:lnTo>
                  <a:lnTo>
                    <a:pt x="328" y="168"/>
                  </a:lnTo>
                  <a:lnTo>
                    <a:pt x="350" y="163"/>
                  </a:lnTo>
                  <a:lnTo>
                    <a:pt x="371" y="160"/>
                  </a:lnTo>
                  <a:lnTo>
                    <a:pt x="394" y="155"/>
                  </a:lnTo>
                  <a:lnTo>
                    <a:pt x="416" y="150"/>
                  </a:lnTo>
                  <a:lnTo>
                    <a:pt x="439" y="145"/>
                  </a:lnTo>
                  <a:lnTo>
                    <a:pt x="462" y="141"/>
                  </a:lnTo>
                  <a:lnTo>
                    <a:pt x="486" y="136"/>
                  </a:lnTo>
                  <a:lnTo>
                    <a:pt x="506" y="129"/>
                  </a:lnTo>
                  <a:lnTo>
                    <a:pt x="527" y="123"/>
                  </a:lnTo>
                  <a:lnTo>
                    <a:pt x="547" y="117"/>
                  </a:lnTo>
                  <a:lnTo>
                    <a:pt x="568" y="112"/>
                  </a:lnTo>
                  <a:lnTo>
                    <a:pt x="588" y="106"/>
                  </a:lnTo>
                  <a:lnTo>
                    <a:pt x="608" y="100"/>
                  </a:lnTo>
                  <a:lnTo>
                    <a:pt x="627" y="92"/>
                  </a:lnTo>
                  <a:lnTo>
                    <a:pt x="646" y="83"/>
                  </a:lnTo>
                  <a:lnTo>
                    <a:pt x="638" y="83"/>
                  </a:lnTo>
                  <a:lnTo>
                    <a:pt x="631" y="83"/>
                  </a:lnTo>
                  <a:lnTo>
                    <a:pt x="625" y="83"/>
                  </a:lnTo>
                  <a:lnTo>
                    <a:pt x="619" y="82"/>
                  </a:lnTo>
                  <a:lnTo>
                    <a:pt x="612" y="82"/>
                  </a:lnTo>
                  <a:lnTo>
                    <a:pt x="607" y="80"/>
                  </a:lnTo>
                  <a:lnTo>
                    <a:pt x="600" y="79"/>
                  </a:lnTo>
                  <a:lnTo>
                    <a:pt x="593" y="79"/>
                  </a:lnTo>
                  <a:lnTo>
                    <a:pt x="582" y="84"/>
                  </a:lnTo>
                  <a:lnTo>
                    <a:pt x="569" y="87"/>
                  </a:lnTo>
                  <a:lnTo>
                    <a:pt x="555" y="90"/>
                  </a:lnTo>
                  <a:lnTo>
                    <a:pt x="540" y="92"/>
                  </a:lnTo>
                  <a:lnTo>
                    <a:pt x="526" y="95"/>
                  </a:lnTo>
                  <a:lnTo>
                    <a:pt x="512" y="95"/>
                  </a:lnTo>
                  <a:lnTo>
                    <a:pt x="497" y="95"/>
                  </a:lnTo>
                  <a:lnTo>
                    <a:pt x="483" y="92"/>
                  </a:lnTo>
                  <a:lnTo>
                    <a:pt x="490" y="89"/>
                  </a:lnTo>
                  <a:lnTo>
                    <a:pt x="497" y="87"/>
                  </a:lnTo>
                  <a:lnTo>
                    <a:pt x="504" y="86"/>
                  </a:lnTo>
                  <a:lnTo>
                    <a:pt x="510" y="86"/>
                  </a:lnTo>
                  <a:lnTo>
                    <a:pt x="515" y="86"/>
                  </a:lnTo>
                  <a:lnTo>
                    <a:pt x="522" y="86"/>
                  </a:lnTo>
                  <a:lnTo>
                    <a:pt x="528" y="83"/>
                  </a:lnTo>
                  <a:lnTo>
                    <a:pt x="535" y="78"/>
                  </a:lnTo>
                  <a:lnTo>
                    <a:pt x="556" y="73"/>
                  </a:lnTo>
                  <a:lnTo>
                    <a:pt x="579" y="70"/>
                  </a:lnTo>
                  <a:lnTo>
                    <a:pt x="601" y="67"/>
                  </a:lnTo>
                  <a:lnTo>
                    <a:pt x="623" y="65"/>
                  </a:lnTo>
                  <a:lnTo>
                    <a:pt x="646" y="64"/>
                  </a:lnTo>
                  <a:lnTo>
                    <a:pt x="667" y="61"/>
                  </a:lnTo>
                  <a:lnTo>
                    <a:pt x="689" y="58"/>
                  </a:lnTo>
                  <a:lnTo>
                    <a:pt x="711" y="53"/>
                  </a:lnTo>
                  <a:lnTo>
                    <a:pt x="716" y="47"/>
                  </a:lnTo>
                  <a:lnTo>
                    <a:pt x="722" y="44"/>
                  </a:lnTo>
                  <a:lnTo>
                    <a:pt x="728" y="40"/>
                  </a:lnTo>
                  <a:lnTo>
                    <a:pt x="732" y="33"/>
                  </a:lnTo>
                  <a:lnTo>
                    <a:pt x="718" y="32"/>
                  </a:lnTo>
                  <a:lnTo>
                    <a:pt x="703" y="32"/>
                  </a:lnTo>
                  <a:lnTo>
                    <a:pt x="687" y="32"/>
                  </a:lnTo>
                  <a:lnTo>
                    <a:pt x="672" y="33"/>
                  </a:lnTo>
                  <a:lnTo>
                    <a:pt x="656" y="34"/>
                  </a:lnTo>
                  <a:lnTo>
                    <a:pt x="641" y="37"/>
                  </a:lnTo>
                  <a:lnTo>
                    <a:pt x="625" y="39"/>
                  </a:lnTo>
                  <a:lnTo>
                    <a:pt x="609" y="41"/>
                  </a:lnTo>
                  <a:lnTo>
                    <a:pt x="594" y="44"/>
                  </a:lnTo>
                  <a:lnTo>
                    <a:pt x="578" y="46"/>
                  </a:lnTo>
                  <a:lnTo>
                    <a:pt x="562" y="48"/>
                  </a:lnTo>
                  <a:lnTo>
                    <a:pt x="547" y="51"/>
                  </a:lnTo>
                  <a:lnTo>
                    <a:pt x="532" y="53"/>
                  </a:lnTo>
                  <a:lnTo>
                    <a:pt x="518" y="56"/>
                  </a:lnTo>
                  <a:lnTo>
                    <a:pt x="503" y="57"/>
                  </a:lnTo>
                  <a:lnTo>
                    <a:pt x="488" y="58"/>
                  </a:lnTo>
                  <a:lnTo>
                    <a:pt x="480" y="60"/>
                  </a:lnTo>
                  <a:lnTo>
                    <a:pt x="472" y="63"/>
                  </a:lnTo>
                  <a:lnTo>
                    <a:pt x="463" y="63"/>
                  </a:lnTo>
                  <a:lnTo>
                    <a:pt x="455" y="63"/>
                  </a:lnTo>
                  <a:lnTo>
                    <a:pt x="446" y="63"/>
                  </a:lnTo>
                  <a:lnTo>
                    <a:pt x="436" y="63"/>
                  </a:lnTo>
                  <a:lnTo>
                    <a:pt x="427" y="64"/>
                  </a:lnTo>
                  <a:lnTo>
                    <a:pt x="418" y="65"/>
                  </a:lnTo>
                  <a:lnTo>
                    <a:pt x="410" y="66"/>
                  </a:lnTo>
                  <a:lnTo>
                    <a:pt x="400" y="69"/>
                  </a:lnTo>
                  <a:lnTo>
                    <a:pt x="391" y="71"/>
                  </a:lnTo>
                  <a:lnTo>
                    <a:pt x="382" y="73"/>
                  </a:lnTo>
                  <a:lnTo>
                    <a:pt x="372" y="74"/>
                  </a:lnTo>
                  <a:lnTo>
                    <a:pt x="364" y="76"/>
                  </a:lnTo>
                  <a:lnTo>
                    <a:pt x="359" y="74"/>
                  </a:lnTo>
                  <a:lnTo>
                    <a:pt x="353" y="71"/>
                  </a:lnTo>
                  <a:lnTo>
                    <a:pt x="355" y="63"/>
                  </a:lnTo>
                  <a:lnTo>
                    <a:pt x="367" y="61"/>
                  </a:lnTo>
                  <a:lnTo>
                    <a:pt x="378" y="60"/>
                  </a:lnTo>
                  <a:lnTo>
                    <a:pt x="391" y="59"/>
                  </a:lnTo>
                  <a:lnTo>
                    <a:pt x="402" y="57"/>
                  </a:lnTo>
                  <a:lnTo>
                    <a:pt x="415" y="56"/>
                  </a:lnTo>
                  <a:lnTo>
                    <a:pt x="426" y="53"/>
                  </a:lnTo>
                  <a:lnTo>
                    <a:pt x="438" y="52"/>
                  </a:lnTo>
                  <a:lnTo>
                    <a:pt x="450" y="50"/>
                  </a:lnTo>
                  <a:lnTo>
                    <a:pt x="462" y="48"/>
                  </a:lnTo>
                  <a:lnTo>
                    <a:pt x="473" y="46"/>
                  </a:lnTo>
                  <a:lnTo>
                    <a:pt x="484" y="45"/>
                  </a:lnTo>
                  <a:lnTo>
                    <a:pt x="496" y="43"/>
                  </a:lnTo>
                  <a:lnTo>
                    <a:pt x="506" y="41"/>
                  </a:lnTo>
                  <a:lnTo>
                    <a:pt x="518" y="40"/>
                  </a:lnTo>
                  <a:lnTo>
                    <a:pt x="528" y="39"/>
                  </a:lnTo>
                  <a:lnTo>
                    <a:pt x="538" y="38"/>
                  </a:lnTo>
                  <a:lnTo>
                    <a:pt x="571" y="28"/>
                  </a:lnTo>
                  <a:lnTo>
                    <a:pt x="571" y="33"/>
                  </a:lnTo>
                  <a:lnTo>
                    <a:pt x="598" y="25"/>
                  </a:lnTo>
                  <a:lnTo>
                    <a:pt x="595" y="28"/>
                  </a:lnTo>
                  <a:lnTo>
                    <a:pt x="608" y="27"/>
                  </a:lnTo>
                  <a:lnTo>
                    <a:pt x="622" y="27"/>
                  </a:lnTo>
                  <a:lnTo>
                    <a:pt x="634" y="25"/>
                  </a:lnTo>
                  <a:lnTo>
                    <a:pt x="648" y="24"/>
                  </a:lnTo>
                  <a:lnTo>
                    <a:pt x="660" y="21"/>
                  </a:lnTo>
                  <a:lnTo>
                    <a:pt x="672" y="19"/>
                  </a:lnTo>
                  <a:lnTo>
                    <a:pt x="682" y="17"/>
                  </a:lnTo>
                  <a:lnTo>
                    <a:pt x="691" y="13"/>
                  </a:lnTo>
                  <a:lnTo>
                    <a:pt x="689" y="11"/>
                  </a:lnTo>
                  <a:lnTo>
                    <a:pt x="695" y="8"/>
                  </a:lnTo>
                  <a:lnTo>
                    <a:pt x="704" y="7"/>
                  </a:lnTo>
                  <a:lnTo>
                    <a:pt x="714" y="6"/>
                  </a:lnTo>
                  <a:lnTo>
                    <a:pt x="727" y="5"/>
                  </a:lnTo>
                  <a:lnTo>
                    <a:pt x="739" y="3"/>
                  </a:lnTo>
                  <a:lnTo>
                    <a:pt x="752" y="2"/>
                  </a:lnTo>
                  <a:lnTo>
                    <a:pt x="763" y="1"/>
                  </a:lnTo>
                  <a:lnTo>
                    <a:pt x="772" y="0"/>
                  </a:lnTo>
                  <a:lnTo>
                    <a:pt x="778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753" name="Freeform 36"/>
            <p:cNvSpPr>
              <a:spLocks/>
            </p:cNvSpPr>
            <p:nvPr/>
          </p:nvSpPr>
          <p:spPr bwMode="auto">
            <a:xfrm>
              <a:off x="3163879" y="5262351"/>
              <a:ext cx="83988" cy="13123"/>
            </a:xfrm>
            <a:custGeom>
              <a:avLst/>
              <a:gdLst>
                <a:gd name="T0" fmla="*/ 1 w 150"/>
                <a:gd name="T1" fmla="*/ 1 h 23"/>
                <a:gd name="T2" fmla="*/ 1 w 150"/>
                <a:gd name="T3" fmla="*/ 1 h 23"/>
                <a:gd name="T4" fmla="*/ 1 w 150"/>
                <a:gd name="T5" fmla="*/ 1 h 23"/>
                <a:gd name="T6" fmla="*/ 1 w 150"/>
                <a:gd name="T7" fmla="*/ 1 h 23"/>
                <a:gd name="T8" fmla="*/ 1 w 150"/>
                <a:gd name="T9" fmla="*/ 1 h 23"/>
                <a:gd name="T10" fmla="*/ 1 w 150"/>
                <a:gd name="T11" fmla="*/ 1 h 23"/>
                <a:gd name="T12" fmla="*/ 1 w 150"/>
                <a:gd name="T13" fmla="*/ 1 h 23"/>
                <a:gd name="T14" fmla="*/ 1 w 150"/>
                <a:gd name="T15" fmla="*/ 1 h 23"/>
                <a:gd name="T16" fmla="*/ 1 w 150"/>
                <a:gd name="T17" fmla="*/ 1 h 23"/>
                <a:gd name="T18" fmla="*/ 1 w 150"/>
                <a:gd name="T19" fmla="*/ 1 h 23"/>
                <a:gd name="T20" fmla="*/ 1 w 150"/>
                <a:gd name="T21" fmla="*/ 1 h 23"/>
                <a:gd name="T22" fmla="*/ 1 w 150"/>
                <a:gd name="T23" fmla="*/ 1 h 23"/>
                <a:gd name="T24" fmla="*/ 1 w 150"/>
                <a:gd name="T25" fmla="*/ 1 h 23"/>
                <a:gd name="T26" fmla="*/ 0 w 150"/>
                <a:gd name="T27" fmla="*/ 1 h 23"/>
                <a:gd name="T28" fmla="*/ 1 w 150"/>
                <a:gd name="T29" fmla="*/ 1 h 23"/>
                <a:gd name="T30" fmla="*/ 1 w 150"/>
                <a:gd name="T31" fmla="*/ 1 h 23"/>
                <a:gd name="T32" fmla="*/ 1 w 150"/>
                <a:gd name="T33" fmla="*/ 1 h 23"/>
                <a:gd name="T34" fmla="*/ 1 w 150"/>
                <a:gd name="T35" fmla="*/ 1 h 23"/>
                <a:gd name="T36" fmla="*/ 1 w 150"/>
                <a:gd name="T37" fmla="*/ 1 h 23"/>
                <a:gd name="T38" fmla="*/ 1 w 150"/>
                <a:gd name="T39" fmla="*/ 1 h 23"/>
                <a:gd name="T40" fmla="*/ 1 w 150"/>
                <a:gd name="T41" fmla="*/ 1 h 23"/>
                <a:gd name="T42" fmla="*/ 1 w 150"/>
                <a:gd name="T43" fmla="*/ 1 h 23"/>
                <a:gd name="T44" fmla="*/ 1 w 150"/>
                <a:gd name="T45" fmla="*/ 0 h 23"/>
                <a:gd name="T46" fmla="*/ 1 w 150"/>
                <a:gd name="T47" fmla="*/ 0 h 23"/>
                <a:gd name="T48" fmla="*/ 1 w 150"/>
                <a:gd name="T49" fmla="*/ 1 h 2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0"/>
                <a:gd name="T76" fmla="*/ 0 h 23"/>
                <a:gd name="T77" fmla="*/ 150 w 150"/>
                <a:gd name="T78" fmla="*/ 23 h 2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0" h="23">
                  <a:moveTo>
                    <a:pt x="150" y="1"/>
                  </a:moveTo>
                  <a:lnTo>
                    <a:pt x="147" y="8"/>
                  </a:lnTo>
                  <a:lnTo>
                    <a:pt x="141" y="10"/>
                  </a:lnTo>
                  <a:lnTo>
                    <a:pt x="133" y="13"/>
                  </a:lnTo>
                  <a:lnTo>
                    <a:pt x="126" y="14"/>
                  </a:lnTo>
                  <a:lnTo>
                    <a:pt x="110" y="14"/>
                  </a:lnTo>
                  <a:lnTo>
                    <a:pt x="94" y="15"/>
                  </a:lnTo>
                  <a:lnTo>
                    <a:pt x="78" y="17"/>
                  </a:lnTo>
                  <a:lnTo>
                    <a:pt x="62" y="19"/>
                  </a:lnTo>
                  <a:lnTo>
                    <a:pt x="48" y="21"/>
                  </a:lnTo>
                  <a:lnTo>
                    <a:pt x="32" y="22"/>
                  </a:lnTo>
                  <a:lnTo>
                    <a:pt x="17" y="23"/>
                  </a:lnTo>
                  <a:lnTo>
                    <a:pt x="2" y="22"/>
                  </a:lnTo>
                  <a:lnTo>
                    <a:pt x="0" y="19"/>
                  </a:lnTo>
                  <a:lnTo>
                    <a:pt x="2" y="15"/>
                  </a:lnTo>
                  <a:lnTo>
                    <a:pt x="5" y="9"/>
                  </a:lnTo>
                  <a:lnTo>
                    <a:pt x="6" y="4"/>
                  </a:lnTo>
                  <a:lnTo>
                    <a:pt x="24" y="7"/>
                  </a:lnTo>
                  <a:lnTo>
                    <a:pt x="41" y="7"/>
                  </a:lnTo>
                  <a:lnTo>
                    <a:pt x="59" y="6"/>
                  </a:lnTo>
                  <a:lnTo>
                    <a:pt x="77" y="4"/>
                  </a:lnTo>
                  <a:lnTo>
                    <a:pt x="96" y="2"/>
                  </a:lnTo>
                  <a:lnTo>
                    <a:pt x="114" y="0"/>
                  </a:lnTo>
                  <a:lnTo>
                    <a:pt x="132" y="0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754" name="Freeform 37"/>
            <p:cNvSpPr>
              <a:spLocks/>
            </p:cNvSpPr>
            <p:nvPr/>
          </p:nvSpPr>
          <p:spPr bwMode="auto">
            <a:xfrm>
              <a:off x="3148407" y="5289691"/>
              <a:ext cx="66307" cy="14217"/>
            </a:xfrm>
            <a:custGeom>
              <a:avLst/>
              <a:gdLst>
                <a:gd name="T0" fmla="*/ 1 w 120"/>
                <a:gd name="T1" fmla="*/ 1 h 26"/>
                <a:gd name="T2" fmla="*/ 1 w 120"/>
                <a:gd name="T3" fmla="*/ 1 h 26"/>
                <a:gd name="T4" fmla="*/ 1 w 120"/>
                <a:gd name="T5" fmla="*/ 1 h 26"/>
                <a:gd name="T6" fmla="*/ 1 w 120"/>
                <a:gd name="T7" fmla="*/ 1 h 26"/>
                <a:gd name="T8" fmla="*/ 1 w 120"/>
                <a:gd name="T9" fmla="*/ 1 h 26"/>
                <a:gd name="T10" fmla="*/ 1 w 120"/>
                <a:gd name="T11" fmla="*/ 1 h 26"/>
                <a:gd name="T12" fmla="*/ 1 w 120"/>
                <a:gd name="T13" fmla="*/ 1 h 26"/>
                <a:gd name="T14" fmla="*/ 1 w 120"/>
                <a:gd name="T15" fmla="*/ 1 h 26"/>
                <a:gd name="T16" fmla="*/ 1 w 120"/>
                <a:gd name="T17" fmla="*/ 1 h 26"/>
                <a:gd name="T18" fmla="*/ 1 w 120"/>
                <a:gd name="T19" fmla="*/ 1 h 26"/>
                <a:gd name="T20" fmla="*/ 1 w 120"/>
                <a:gd name="T21" fmla="*/ 1 h 26"/>
                <a:gd name="T22" fmla="*/ 1 w 120"/>
                <a:gd name="T23" fmla="*/ 1 h 26"/>
                <a:gd name="T24" fmla="*/ 1 w 120"/>
                <a:gd name="T25" fmla="*/ 1 h 26"/>
                <a:gd name="T26" fmla="*/ 1 w 120"/>
                <a:gd name="T27" fmla="*/ 1 h 26"/>
                <a:gd name="T28" fmla="*/ 1 w 120"/>
                <a:gd name="T29" fmla="*/ 1 h 26"/>
                <a:gd name="T30" fmla="*/ 1 w 120"/>
                <a:gd name="T31" fmla="*/ 1 h 26"/>
                <a:gd name="T32" fmla="*/ 1 w 120"/>
                <a:gd name="T33" fmla="*/ 1 h 26"/>
                <a:gd name="T34" fmla="*/ 0 w 120"/>
                <a:gd name="T35" fmla="*/ 1 h 26"/>
                <a:gd name="T36" fmla="*/ 1 w 120"/>
                <a:gd name="T37" fmla="*/ 1 h 26"/>
                <a:gd name="T38" fmla="*/ 1 w 120"/>
                <a:gd name="T39" fmla="*/ 1 h 26"/>
                <a:gd name="T40" fmla="*/ 1 w 120"/>
                <a:gd name="T41" fmla="*/ 1 h 26"/>
                <a:gd name="T42" fmla="*/ 1 w 120"/>
                <a:gd name="T43" fmla="*/ 1 h 26"/>
                <a:gd name="T44" fmla="*/ 1 w 120"/>
                <a:gd name="T45" fmla="*/ 1 h 26"/>
                <a:gd name="T46" fmla="*/ 1 w 120"/>
                <a:gd name="T47" fmla="*/ 0 h 26"/>
                <a:gd name="T48" fmla="*/ 1 w 120"/>
                <a:gd name="T49" fmla="*/ 1 h 26"/>
                <a:gd name="T50" fmla="*/ 1 w 120"/>
                <a:gd name="T51" fmla="*/ 1 h 2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0"/>
                <a:gd name="T79" fmla="*/ 0 h 26"/>
                <a:gd name="T80" fmla="*/ 120 w 120"/>
                <a:gd name="T81" fmla="*/ 26 h 2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0" h="26">
                  <a:moveTo>
                    <a:pt x="120" y="2"/>
                  </a:moveTo>
                  <a:lnTo>
                    <a:pt x="119" y="7"/>
                  </a:lnTo>
                  <a:lnTo>
                    <a:pt x="117" y="11"/>
                  </a:lnTo>
                  <a:lnTo>
                    <a:pt x="113" y="14"/>
                  </a:lnTo>
                  <a:lnTo>
                    <a:pt x="111" y="18"/>
                  </a:lnTo>
                  <a:lnTo>
                    <a:pt x="104" y="14"/>
                  </a:lnTo>
                  <a:lnTo>
                    <a:pt x="96" y="12"/>
                  </a:lnTo>
                  <a:lnTo>
                    <a:pt x="88" y="11"/>
                  </a:lnTo>
                  <a:lnTo>
                    <a:pt x="79" y="13"/>
                  </a:lnTo>
                  <a:lnTo>
                    <a:pt x="70" y="17"/>
                  </a:lnTo>
                  <a:lnTo>
                    <a:pt x="59" y="19"/>
                  </a:lnTo>
                  <a:lnTo>
                    <a:pt x="50" y="23"/>
                  </a:lnTo>
                  <a:lnTo>
                    <a:pt x="40" y="24"/>
                  </a:lnTo>
                  <a:lnTo>
                    <a:pt x="30" y="25"/>
                  </a:lnTo>
                  <a:lnTo>
                    <a:pt x="21" y="26"/>
                  </a:lnTo>
                  <a:lnTo>
                    <a:pt x="11" y="25"/>
                  </a:lnTo>
                  <a:lnTo>
                    <a:pt x="3" y="24"/>
                  </a:lnTo>
                  <a:lnTo>
                    <a:pt x="0" y="15"/>
                  </a:lnTo>
                  <a:lnTo>
                    <a:pt x="14" y="11"/>
                  </a:lnTo>
                  <a:lnTo>
                    <a:pt x="29" y="7"/>
                  </a:lnTo>
                  <a:lnTo>
                    <a:pt x="42" y="5"/>
                  </a:lnTo>
                  <a:lnTo>
                    <a:pt x="57" y="2"/>
                  </a:lnTo>
                  <a:lnTo>
                    <a:pt x="71" y="1"/>
                  </a:lnTo>
                  <a:lnTo>
                    <a:pt x="87" y="0"/>
                  </a:lnTo>
                  <a:lnTo>
                    <a:pt x="103" y="1"/>
                  </a:lnTo>
                  <a:lnTo>
                    <a:pt x="12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755" name="Freeform 38"/>
            <p:cNvSpPr>
              <a:spLocks/>
            </p:cNvSpPr>
            <p:nvPr/>
          </p:nvSpPr>
          <p:spPr bwMode="auto">
            <a:xfrm>
              <a:off x="3097572" y="5313751"/>
              <a:ext cx="78463" cy="21872"/>
            </a:xfrm>
            <a:custGeom>
              <a:avLst/>
              <a:gdLst>
                <a:gd name="T0" fmla="*/ 0 w 143"/>
                <a:gd name="T1" fmla="*/ 1 h 40"/>
                <a:gd name="T2" fmla="*/ 0 w 143"/>
                <a:gd name="T3" fmla="*/ 1 h 40"/>
                <a:gd name="T4" fmla="*/ 0 w 143"/>
                <a:gd name="T5" fmla="*/ 1 h 40"/>
                <a:gd name="T6" fmla="*/ 0 w 143"/>
                <a:gd name="T7" fmla="*/ 1 h 40"/>
                <a:gd name="T8" fmla="*/ 0 w 143"/>
                <a:gd name="T9" fmla="*/ 1 h 40"/>
                <a:gd name="T10" fmla="*/ 0 w 143"/>
                <a:gd name="T11" fmla="*/ 1 h 40"/>
                <a:gd name="T12" fmla="*/ 0 w 143"/>
                <a:gd name="T13" fmla="*/ 1 h 40"/>
                <a:gd name="T14" fmla="*/ 0 w 143"/>
                <a:gd name="T15" fmla="*/ 1 h 40"/>
                <a:gd name="T16" fmla="*/ 0 w 143"/>
                <a:gd name="T17" fmla="*/ 1 h 40"/>
                <a:gd name="T18" fmla="*/ 0 w 143"/>
                <a:gd name="T19" fmla="*/ 1 h 40"/>
                <a:gd name="T20" fmla="*/ 0 w 143"/>
                <a:gd name="T21" fmla="*/ 1 h 40"/>
                <a:gd name="T22" fmla="*/ 0 w 143"/>
                <a:gd name="T23" fmla="*/ 1 h 40"/>
                <a:gd name="T24" fmla="*/ 0 w 143"/>
                <a:gd name="T25" fmla="*/ 1 h 40"/>
                <a:gd name="T26" fmla="*/ 0 w 143"/>
                <a:gd name="T27" fmla="*/ 1 h 40"/>
                <a:gd name="T28" fmla="*/ 0 w 143"/>
                <a:gd name="T29" fmla="*/ 1 h 40"/>
                <a:gd name="T30" fmla="*/ 0 w 143"/>
                <a:gd name="T31" fmla="*/ 1 h 40"/>
                <a:gd name="T32" fmla="*/ 0 w 143"/>
                <a:gd name="T33" fmla="*/ 1 h 40"/>
                <a:gd name="T34" fmla="*/ 0 w 143"/>
                <a:gd name="T35" fmla="*/ 1 h 40"/>
                <a:gd name="T36" fmla="*/ 0 w 143"/>
                <a:gd name="T37" fmla="*/ 1 h 40"/>
                <a:gd name="T38" fmla="*/ 0 w 143"/>
                <a:gd name="T39" fmla="*/ 1 h 40"/>
                <a:gd name="T40" fmla="*/ 0 w 143"/>
                <a:gd name="T41" fmla="*/ 1 h 40"/>
                <a:gd name="T42" fmla="*/ 0 w 143"/>
                <a:gd name="T43" fmla="*/ 1 h 40"/>
                <a:gd name="T44" fmla="*/ 0 w 143"/>
                <a:gd name="T45" fmla="*/ 1 h 40"/>
                <a:gd name="T46" fmla="*/ 0 w 143"/>
                <a:gd name="T47" fmla="*/ 1 h 40"/>
                <a:gd name="T48" fmla="*/ 0 w 143"/>
                <a:gd name="T49" fmla="*/ 1 h 40"/>
                <a:gd name="T50" fmla="*/ 0 w 143"/>
                <a:gd name="T51" fmla="*/ 1 h 40"/>
                <a:gd name="T52" fmla="*/ 0 w 143"/>
                <a:gd name="T53" fmla="*/ 1 h 40"/>
                <a:gd name="T54" fmla="*/ 0 w 143"/>
                <a:gd name="T55" fmla="*/ 1 h 40"/>
                <a:gd name="T56" fmla="*/ 0 w 143"/>
                <a:gd name="T57" fmla="*/ 1 h 40"/>
                <a:gd name="T58" fmla="*/ 0 w 143"/>
                <a:gd name="T59" fmla="*/ 0 h 40"/>
                <a:gd name="T60" fmla="*/ 0 w 143"/>
                <a:gd name="T61" fmla="*/ 0 h 40"/>
                <a:gd name="T62" fmla="*/ 0 w 143"/>
                <a:gd name="T63" fmla="*/ 1 h 40"/>
                <a:gd name="T64" fmla="*/ 0 w 143"/>
                <a:gd name="T65" fmla="*/ 1 h 40"/>
                <a:gd name="T66" fmla="*/ 0 w 143"/>
                <a:gd name="T67" fmla="*/ 1 h 40"/>
                <a:gd name="T68" fmla="*/ 0 w 143"/>
                <a:gd name="T69" fmla="*/ 1 h 4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3"/>
                <a:gd name="T106" fmla="*/ 0 h 40"/>
                <a:gd name="T107" fmla="*/ 143 w 143"/>
                <a:gd name="T108" fmla="*/ 40 h 4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3" h="40">
                  <a:moveTo>
                    <a:pt x="143" y="7"/>
                  </a:moveTo>
                  <a:lnTo>
                    <a:pt x="136" y="13"/>
                  </a:lnTo>
                  <a:lnTo>
                    <a:pt x="128" y="17"/>
                  </a:lnTo>
                  <a:lnTo>
                    <a:pt x="119" y="19"/>
                  </a:lnTo>
                  <a:lnTo>
                    <a:pt x="110" y="19"/>
                  </a:lnTo>
                  <a:lnTo>
                    <a:pt x="100" y="19"/>
                  </a:lnTo>
                  <a:lnTo>
                    <a:pt x="91" y="20"/>
                  </a:lnTo>
                  <a:lnTo>
                    <a:pt x="82" y="21"/>
                  </a:lnTo>
                  <a:lnTo>
                    <a:pt x="74" y="25"/>
                  </a:lnTo>
                  <a:lnTo>
                    <a:pt x="9" y="40"/>
                  </a:lnTo>
                  <a:lnTo>
                    <a:pt x="7" y="38"/>
                  </a:lnTo>
                  <a:lnTo>
                    <a:pt x="4" y="35"/>
                  </a:lnTo>
                  <a:lnTo>
                    <a:pt x="1" y="34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7" y="26"/>
                  </a:lnTo>
                  <a:lnTo>
                    <a:pt x="14" y="25"/>
                  </a:lnTo>
                  <a:lnTo>
                    <a:pt x="20" y="20"/>
                  </a:lnTo>
                  <a:lnTo>
                    <a:pt x="27" y="14"/>
                  </a:lnTo>
                  <a:lnTo>
                    <a:pt x="33" y="9"/>
                  </a:lnTo>
                  <a:lnTo>
                    <a:pt x="39" y="5"/>
                  </a:lnTo>
                  <a:lnTo>
                    <a:pt x="47" y="4"/>
                  </a:lnTo>
                  <a:lnTo>
                    <a:pt x="55" y="5"/>
                  </a:lnTo>
                  <a:lnTo>
                    <a:pt x="64" y="6"/>
                  </a:lnTo>
                  <a:lnTo>
                    <a:pt x="74" y="6"/>
                  </a:lnTo>
                  <a:lnTo>
                    <a:pt x="83" y="6"/>
                  </a:lnTo>
                  <a:lnTo>
                    <a:pt x="92" y="5"/>
                  </a:lnTo>
                  <a:lnTo>
                    <a:pt x="100" y="4"/>
                  </a:lnTo>
                  <a:lnTo>
                    <a:pt x="108" y="1"/>
                  </a:lnTo>
                  <a:lnTo>
                    <a:pt x="116" y="0"/>
                  </a:lnTo>
                  <a:lnTo>
                    <a:pt x="124" y="0"/>
                  </a:lnTo>
                  <a:lnTo>
                    <a:pt x="128" y="5"/>
                  </a:lnTo>
                  <a:lnTo>
                    <a:pt x="134" y="4"/>
                  </a:lnTo>
                  <a:lnTo>
                    <a:pt x="140" y="2"/>
                  </a:lnTo>
                  <a:lnTo>
                    <a:pt x="143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756" name="Freeform 39"/>
            <p:cNvSpPr>
              <a:spLocks/>
            </p:cNvSpPr>
            <p:nvPr/>
          </p:nvSpPr>
          <p:spPr bwMode="auto">
            <a:xfrm>
              <a:off x="2938436" y="5369525"/>
              <a:ext cx="23207" cy="6562"/>
            </a:xfrm>
            <a:custGeom>
              <a:avLst/>
              <a:gdLst>
                <a:gd name="T0" fmla="*/ 0 w 44"/>
                <a:gd name="T1" fmla="*/ 0 h 13"/>
                <a:gd name="T2" fmla="*/ 0 w 44"/>
                <a:gd name="T3" fmla="*/ 0 h 13"/>
                <a:gd name="T4" fmla="*/ 0 w 44"/>
                <a:gd name="T5" fmla="*/ 0 h 13"/>
                <a:gd name="T6" fmla="*/ 0 w 44"/>
                <a:gd name="T7" fmla="*/ 0 h 13"/>
                <a:gd name="T8" fmla="*/ 0 w 44"/>
                <a:gd name="T9" fmla="*/ 0 h 13"/>
                <a:gd name="T10" fmla="*/ 0 w 44"/>
                <a:gd name="T11" fmla="*/ 0 h 13"/>
                <a:gd name="T12" fmla="*/ 0 w 44"/>
                <a:gd name="T13" fmla="*/ 0 h 13"/>
                <a:gd name="T14" fmla="*/ 0 w 44"/>
                <a:gd name="T15" fmla="*/ 0 h 13"/>
                <a:gd name="T16" fmla="*/ 0 w 44"/>
                <a:gd name="T17" fmla="*/ 0 h 13"/>
                <a:gd name="T18" fmla="*/ 0 w 44"/>
                <a:gd name="T19" fmla="*/ 0 h 13"/>
                <a:gd name="T20" fmla="*/ 0 w 44"/>
                <a:gd name="T21" fmla="*/ 0 h 13"/>
                <a:gd name="T22" fmla="*/ 0 w 44"/>
                <a:gd name="T23" fmla="*/ 0 h 13"/>
                <a:gd name="T24" fmla="*/ 0 w 44"/>
                <a:gd name="T25" fmla="*/ 0 h 13"/>
                <a:gd name="T26" fmla="*/ 0 w 44"/>
                <a:gd name="T27" fmla="*/ 0 h 13"/>
                <a:gd name="T28" fmla="*/ 0 w 44"/>
                <a:gd name="T29" fmla="*/ 0 h 13"/>
                <a:gd name="T30" fmla="*/ 0 w 44"/>
                <a:gd name="T31" fmla="*/ 0 h 13"/>
                <a:gd name="T32" fmla="*/ 0 w 44"/>
                <a:gd name="T33" fmla="*/ 0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4"/>
                <a:gd name="T52" fmla="*/ 0 h 13"/>
                <a:gd name="T53" fmla="*/ 44 w 44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4" h="13">
                  <a:moveTo>
                    <a:pt x="44" y="0"/>
                  </a:moveTo>
                  <a:lnTo>
                    <a:pt x="37" y="2"/>
                  </a:lnTo>
                  <a:lnTo>
                    <a:pt x="31" y="3"/>
                  </a:lnTo>
                  <a:lnTo>
                    <a:pt x="27" y="4"/>
                  </a:lnTo>
                  <a:lnTo>
                    <a:pt x="22" y="6"/>
                  </a:lnTo>
                  <a:lnTo>
                    <a:pt x="16" y="7"/>
                  </a:lnTo>
                  <a:lnTo>
                    <a:pt x="12" y="8"/>
                  </a:lnTo>
                  <a:lnTo>
                    <a:pt x="6" y="9"/>
                  </a:lnTo>
                  <a:lnTo>
                    <a:pt x="0" y="13"/>
                  </a:lnTo>
                  <a:lnTo>
                    <a:pt x="3" y="10"/>
                  </a:lnTo>
                  <a:lnTo>
                    <a:pt x="6" y="9"/>
                  </a:lnTo>
                  <a:lnTo>
                    <a:pt x="11" y="7"/>
                  </a:lnTo>
                  <a:lnTo>
                    <a:pt x="17" y="4"/>
                  </a:lnTo>
                  <a:lnTo>
                    <a:pt x="23" y="2"/>
                  </a:lnTo>
                  <a:lnTo>
                    <a:pt x="30" y="1"/>
                  </a:lnTo>
                  <a:lnTo>
                    <a:pt x="37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757" name="Freeform 40"/>
            <p:cNvSpPr>
              <a:spLocks/>
            </p:cNvSpPr>
            <p:nvPr/>
          </p:nvSpPr>
          <p:spPr bwMode="auto">
            <a:xfrm>
              <a:off x="2511864" y="5389210"/>
              <a:ext cx="5526" cy="2187"/>
            </a:xfrm>
            <a:custGeom>
              <a:avLst/>
              <a:gdLst>
                <a:gd name="T0" fmla="*/ 1 w 9"/>
                <a:gd name="T1" fmla="*/ 1 h 4"/>
                <a:gd name="T2" fmla="*/ 0 w 9"/>
                <a:gd name="T3" fmla="*/ 1 h 4"/>
                <a:gd name="T4" fmla="*/ 1 w 9"/>
                <a:gd name="T5" fmla="*/ 0 h 4"/>
                <a:gd name="T6" fmla="*/ 1 w 9"/>
                <a:gd name="T7" fmla="*/ 1 h 4"/>
                <a:gd name="T8" fmla="*/ 1 w 9"/>
                <a:gd name="T9" fmla="*/ 1 h 4"/>
                <a:gd name="T10" fmla="*/ 1 w 9"/>
                <a:gd name="T11" fmla="*/ 1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4"/>
                <a:gd name="T20" fmla="*/ 9 w 9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4">
                  <a:moveTo>
                    <a:pt x="9" y="4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4" y="2"/>
                  </a:lnTo>
                  <a:lnTo>
                    <a:pt x="7" y="3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758" name="Freeform 41"/>
            <p:cNvSpPr>
              <a:spLocks/>
            </p:cNvSpPr>
            <p:nvPr/>
          </p:nvSpPr>
          <p:spPr bwMode="auto">
            <a:xfrm>
              <a:off x="2527335" y="5390303"/>
              <a:ext cx="256386" cy="8749"/>
            </a:xfrm>
            <a:custGeom>
              <a:avLst/>
              <a:gdLst>
                <a:gd name="T0" fmla="*/ 0 w 465"/>
                <a:gd name="T1" fmla="*/ 1 h 16"/>
                <a:gd name="T2" fmla="*/ 0 w 465"/>
                <a:gd name="T3" fmla="*/ 1 h 16"/>
                <a:gd name="T4" fmla="*/ 0 w 465"/>
                <a:gd name="T5" fmla="*/ 1 h 16"/>
                <a:gd name="T6" fmla="*/ 0 w 465"/>
                <a:gd name="T7" fmla="*/ 1 h 16"/>
                <a:gd name="T8" fmla="*/ 0 w 465"/>
                <a:gd name="T9" fmla="*/ 1 h 16"/>
                <a:gd name="T10" fmla="*/ 0 w 465"/>
                <a:gd name="T11" fmla="*/ 1 h 16"/>
                <a:gd name="T12" fmla="*/ 0 w 465"/>
                <a:gd name="T13" fmla="*/ 1 h 16"/>
                <a:gd name="T14" fmla="*/ 0 w 465"/>
                <a:gd name="T15" fmla="*/ 1 h 16"/>
                <a:gd name="T16" fmla="*/ 0 w 465"/>
                <a:gd name="T17" fmla="*/ 1 h 16"/>
                <a:gd name="T18" fmla="*/ 0 w 465"/>
                <a:gd name="T19" fmla="*/ 1 h 16"/>
                <a:gd name="T20" fmla="*/ 0 w 465"/>
                <a:gd name="T21" fmla="*/ 1 h 16"/>
                <a:gd name="T22" fmla="*/ 0 w 465"/>
                <a:gd name="T23" fmla="*/ 1 h 16"/>
                <a:gd name="T24" fmla="*/ 0 w 465"/>
                <a:gd name="T25" fmla="*/ 1 h 16"/>
                <a:gd name="T26" fmla="*/ 0 w 465"/>
                <a:gd name="T27" fmla="*/ 1 h 16"/>
                <a:gd name="T28" fmla="*/ 0 w 465"/>
                <a:gd name="T29" fmla="*/ 1 h 16"/>
                <a:gd name="T30" fmla="*/ 0 w 465"/>
                <a:gd name="T31" fmla="*/ 1 h 16"/>
                <a:gd name="T32" fmla="*/ 0 w 465"/>
                <a:gd name="T33" fmla="*/ 1 h 16"/>
                <a:gd name="T34" fmla="*/ 0 w 465"/>
                <a:gd name="T35" fmla="*/ 1 h 16"/>
                <a:gd name="T36" fmla="*/ 0 w 465"/>
                <a:gd name="T37" fmla="*/ 1 h 16"/>
                <a:gd name="T38" fmla="*/ 0 w 465"/>
                <a:gd name="T39" fmla="*/ 1 h 16"/>
                <a:gd name="T40" fmla="*/ 0 w 465"/>
                <a:gd name="T41" fmla="*/ 1 h 16"/>
                <a:gd name="T42" fmla="*/ 0 w 465"/>
                <a:gd name="T43" fmla="*/ 1 h 16"/>
                <a:gd name="T44" fmla="*/ 0 w 465"/>
                <a:gd name="T45" fmla="*/ 1 h 16"/>
                <a:gd name="T46" fmla="*/ 0 w 465"/>
                <a:gd name="T47" fmla="*/ 1 h 16"/>
                <a:gd name="T48" fmla="*/ 0 w 465"/>
                <a:gd name="T49" fmla="*/ 1 h 16"/>
                <a:gd name="T50" fmla="*/ 0 w 465"/>
                <a:gd name="T51" fmla="*/ 1 h 16"/>
                <a:gd name="T52" fmla="*/ 0 w 465"/>
                <a:gd name="T53" fmla="*/ 1 h 16"/>
                <a:gd name="T54" fmla="*/ 0 w 465"/>
                <a:gd name="T55" fmla="*/ 1 h 16"/>
                <a:gd name="T56" fmla="*/ 0 w 465"/>
                <a:gd name="T57" fmla="*/ 1 h 16"/>
                <a:gd name="T58" fmla="*/ 0 w 465"/>
                <a:gd name="T59" fmla="*/ 1 h 16"/>
                <a:gd name="T60" fmla="*/ 0 w 465"/>
                <a:gd name="T61" fmla="*/ 1 h 16"/>
                <a:gd name="T62" fmla="*/ 0 w 465"/>
                <a:gd name="T63" fmla="*/ 1 h 16"/>
                <a:gd name="T64" fmla="*/ 0 w 465"/>
                <a:gd name="T65" fmla="*/ 1 h 16"/>
                <a:gd name="T66" fmla="*/ 0 w 465"/>
                <a:gd name="T67" fmla="*/ 1 h 16"/>
                <a:gd name="T68" fmla="*/ 0 w 465"/>
                <a:gd name="T69" fmla="*/ 1 h 16"/>
                <a:gd name="T70" fmla="*/ 0 w 465"/>
                <a:gd name="T71" fmla="*/ 1 h 16"/>
                <a:gd name="T72" fmla="*/ 0 w 465"/>
                <a:gd name="T73" fmla="*/ 1 h 16"/>
                <a:gd name="T74" fmla="*/ 0 w 465"/>
                <a:gd name="T75" fmla="*/ 0 h 16"/>
                <a:gd name="T76" fmla="*/ 0 w 465"/>
                <a:gd name="T77" fmla="*/ 0 h 16"/>
                <a:gd name="T78" fmla="*/ 0 w 465"/>
                <a:gd name="T79" fmla="*/ 0 h 16"/>
                <a:gd name="T80" fmla="*/ 0 w 465"/>
                <a:gd name="T81" fmla="*/ 1 h 16"/>
                <a:gd name="T82" fmla="*/ 0 w 465"/>
                <a:gd name="T83" fmla="*/ 1 h 16"/>
                <a:gd name="T84" fmla="*/ 0 w 465"/>
                <a:gd name="T85" fmla="*/ 1 h 16"/>
                <a:gd name="T86" fmla="*/ 0 w 465"/>
                <a:gd name="T87" fmla="*/ 1 h 16"/>
                <a:gd name="T88" fmla="*/ 0 w 465"/>
                <a:gd name="T89" fmla="*/ 1 h 16"/>
                <a:gd name="T90" fmla="*/ 0 w 465"/>
                <a:gd name="T91" fmla="*/ 1 h 16"/>
                <a:gd name="T92" fmla="*/ 0 w 465"/>
                <a:gd name="T93" fmla="*/ 1 h 16"/>
                <a:gd name="T94" fmla="*/ 0 w 465"/>
                <a:gd name="T95" fmla="*/ 1 h 16"/>
                <a:gd name="T96" fmla="*/ 0 w 465"/>
                <a:gd name="T97" fmla="*/ 1 h 16"/>
                <a:gd name="T98" fmla="*/ 0 w 465"/>
                <a:gd name="T99" fmla="*/ 1 h 16"/>
                <a:gd name="T100" fmla="*/ 0 w 465"/>
                <a:gd name="T101" fmla="*/ 1 h 16"/>
                <a:gd name="T102" fmla="*/ 0 w 465"/>
                <a:gd name="T103" fmla="*/ 1 h 16"/>
                <a:gd name="T104" fmla="*/ 0 w 465"/>
                <a:gd name="T105" fmla="*/ 1 h 16"/>
                <a:gd name="T106" fmla="*/ 0 w 465"/>
                <a:gd name="T107" fmla="*/ 1 h 16"/>
                <a:gd name="T108" fmla="*/ 0 w 465"/>
                <a:gd name="T109" fmla="*/ 1 h 16"/>
                <a:gd name="T110" fmla="*/ 0 w 465"/>
                <a:gd name="T111" fmla="*/ 1 h 16"/>
                <a:gd name="T112" fmla="*/ 0 w 465"/>
                <a:gd name="T113" fmla="*/ 1 h 16"/>
                <a:gd name="T114" fmla="*/ 0 w 465"/>
                <a:gd name="T115" fmla="*/ 1 h 16"/>
                <a:gd name="T116" fmla="*/ 0 w 465"/>
                <a:gd name="T117" fmla="*/ 1 h 16"/>
                <a:gd name="T118" fmla="*/ 0 w 465"/>
                <a:gd name="T119" fmla="*/ 1 h 1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65"/>
                <a:gd name="T181" fmla="*/ 0 h 16"/>
                <a:gd name="T182" fmla="*/ 465 w 465"/>
                <a:gd name="T183" fmla="*/ 16 h 1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65" h="16">
                  <a:moveTo>
                    <a:pt x="276" y="14"/>
                  </a:moveTo>
                  <a:lnTo>
                    <a:pt x="280" y="9"/>
                  </a:lnTo>
                  <a:lnTo>
                    <a:pt x="288" y="9"/>
                  </a:lnTo>
                  <a:lnTo>
                    <a:pt x="297" y="10"/>
                  </a:lnTo>
                  <a:lnTo>
                    <a:pt x="306" y="11"/>
                  </a:lnTo>
                  <a:lnTo>
                    <a:pt x="316" y="11"/>
                  </a:lnTo>
                  <a:lnTo>
                    <a:pt x="324" y="13"/>
                  </a:lnTo>
                  <a:lnTo>
                    <a:pt x="333" y="11"/>
                  </a:lnTo>
                  <a:lnTo>
                    <a:pt x="341" y="10"/>
                  </a:lnTo>
                  <a:lnTo>
                    <a:pt x="348" y="7"/>
                  </a:lnTo>
                  <a:lnTo>
                    <a:pt x="361" y="5"/>
                  </a:lnTo>
                  <a:lnTo>
                    <a:pt x="374" y="5"/>
                  </a:lnTo>
                  <a:lnTo>
                    <a:pt x="388" y="5"/>
                  </a:lnTo>
                  <a:lnTo>
                    <a:pt x="401" y="5"/>
                  </a:lnTo>
                  <a:lnTo>
                    <a:pt x="416" y="7"/>
                  </a:lnTo>
                  <a:lnTo>
                    <a:pt x="430" y="7"/>
                  </a:lnTo>
                  <a:lnTo>
                    <a:pt x="445" y="5"/>
                  </a:lnTo>
                  <a:lnTo>
                    <a:pt x="461" y="2"/>
                  </a:lnTo>
                  <a:lnTo>
                    <a:pt x="465" y="7"/>
                  </a:lnTo>
                  <a:lnTo>
                    <a:pt x="445" y="10"/>
                  </a:lnTo>
                  <a:lnTo>
                    <a:pt x="424" y="13"/>
                  </a:lnTo>
                  <a:lnTo>
                    <a:pt x="404" y="14"/>
                  </a:lnTo>
                  <a:lnTo>
                    <a:pt x="384" y="15"/>
                  </a:lnTo>
                  <a:lnTo>
                    <a:pt x="364" y="16"/>
                  </a:lnTo>
                  <a:lnTo>
                    <a:pt x="344" y="16"/>
                  </a:lnTo>
                  <a:lnTo>
                    <a:pt x="325" y="16"/>
                  </a:lnTo>
                  <a:lnTo>
                    <a:pt x="305" y="15"/>
                  </a:lnTo>
                  <a:lnTo>
                    <a:pt x="286" y="15"/>
                  </a:lnTo>
                  <a:lnTo>
                    <a:pt x="268" y="14"/>
                  </a:lnTo>
                  <a:lnTo>
                    <a:pt x="248" y="13"/>
                  </a:lnTo>
                  <a:lnTo>
                    <a:pt x="230" y="13"/>
                  </a:lnTo>
                  <a:lnTo>
                    <a:pt x="210" y="11"/>
                  </a:lnTo>
                  <a:lnTo>
                    <a:pt x="192" y="11"/>
                  </a:lnTo>
                  <a:lnTo>
                    <a:pt x="174" y="11"/>
                  </a:lnTo>
                  <a:lnTo>
                    <a:pt x="156" y="11"/>
                  </a:lnTo>
                  <a:lnTo>
                    <a:pt x="0" y="3"/>
                  </a:lnTo>
                  <a:lnTo>
                    <a:pt x="6" y="1"/>
                  </a:lnTo>
                  <a:lnTo>
                    <a:pt x="11" y="0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32" y="1"/>
                  </a:lnTo>
                  <a:lnTo>
                    <a:pt x="40" y="2"/>
                  </a:lnTo>
                  <a:lnTo>
                    <a:pt x="48" y="2"/>
                  </a:lnTo>
                  <a:lnTo>
                    <a:pt x="55" y="3"/>
                  </a:lnTo>
                  <a:lnTo>
                    <a:pt x="69" y="4"/>
                  </a:lnTo>
                  <a:lnTo>
                    <a:pt x="81" y="4"/>
                  </a:lnTo>
                  <a:lnTo>
                    <a:pt x="95" y="5"/>
                  </a:lnTo>
                  <a:lnTo>
                    <a:pt x="109" y="5"/>
                  </a:lnTo>
                  <a:lnTo>
                    <a:pt x="122" y="5"/>
                  </a:lnTo>
                  <a:lnTo>
                    <a:pt x="137" y="7"/>
                  </a:lnTo>
                  <a:lnTo>
                    <a:pt x="151" y="7"/>
                  </a:lnTo>
                  <a:lnTo>
                    <a:pt x="165" y="7"/>
                  </a:lnTo>
                  <a:lnTo>
                    <a:pt x="178" y="7"/>
                  </a:lnTo>
                  <a:lnTo>
                    <a:pt x="193" y="8"/>
                  </a:lnTo>
                  <a:lnTo>
                    <a:pt x="207" y="8"/>
                  </a:lnTo>
                  <a:lnTo>
                    <a:pt x="221" y="8"/>
                  </a:lnTo>
                  <a:lnTo>
                    <a:pt x="234" y="9"/>
                  </a:lnTo>
                  <a:lnTo>
                    <a:pt x="248" y="10"/>
                  </a:lnTo>
                  <a:lnTo>
                    <a:pt x="262" y="11"/>
                  </a:lnTo>
                  <a:lnTo>
                    <a:pt x="276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759" name="Freeform 42"/>
            <p:cNvSpPr>
              <a:spLocks/>
            </p:cNvSpPr>
            <p:nvPr/>
          </p:nvSpPr>
          <p:spPr bwMode="auto">
            <a:xfrm>
              <a:off x="2792562" y="5390303"/>
              <a:ext cx="13261" cy="2187"/>
            </a:xfrm>
            <a:custGeom>
              <a:avLst/>
              <a:gdLst>
                <a:gd name="T0" fmla="*/ 0 w 23"/>
                <a:gd name="T1" fmla="*/ 1 h 3"/>
                <a:gd name="T2" fmla="*/ 1 w 23"/>
                <a:gd name="T3" fmla="*/ 0 h 3"/>
                <a:gd name="T4" fmla="*/ 1 w 23"/>
                <a:gd name="T5" fmla="*/ 1 h 3"/>
                <a:gd name="T6" fmla="*/ 0 w 23"/>
                <a:gd name="T7" fmla="*/ 1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3"/>
                <a:gd name="T14" fmla="*/ 23 w 2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3">
                  <a:moveTo>
                    <a:pt x="0" y="3"/>
                  </a:moveTo>
                  <a:lnTo>
                    <a:pt x="14" y="0"/>
                  </a:lnTo>
                  <a:lnTo>
                    <a:pt x="23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760" name="Freeform 43"/>
            <p:cNvSpPr>
              <a:spLocks/>
            </p:cNvSpPr>
            <p:nvPr/>
          </p:nvSpPr>
          <p:spPr bwMode="auto">
            <a:xfrm>
              <a:off x="2842292" y="5400146"/>
              <a:ext cx="4420" cy="1094"/>
            </a:xfrm>
            <a:custGeom>
              <a:avLst/>
              <a:gdLst>
                <a:gd name="T0" fmla="*/ 0 w 6"/>
                <a:gd name="T1" fmla="*/ 0 h 1"/>
                <a:gd name="T2" fmla="*/ 1 w 6"/>
                <a:gd name="T3" fmla="*/ 0 h 1"/>
                <a:gd name="T4" fmla="*/ 0 w 6"/>
                <a:gd name="T5" fmla="*/ 0 h 1"/>
                <a:gd name="T6" fmla="*/ 0 60000 65536"/>
                <a:gd name="T7" fmla="*/ 0 60000 65536"/>
                <a:gd name="T8" fmla="*/ 0 60000 65536"/>
                <a:gd name="T9" fmla="*/ 0 w 6"/>
                <a:gd name="T10" fmla="*/ 0 h 1"/>
                <a:gd name="T11" fmla="*/ 6 w 6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1">
                  <a:moveTo>
                    <a:pt x="0" y="0"/>
                  </a:move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761" name="Freeform 44"/>
            <p:cNvSpPr>
              <a:spLocks/>
            </p:cNvSpPr>
            <p:nvPr/>
          </p:nvSpPr>
          <p:spPr bwMode="auto">
            <a:xfrm>
              <a:off x="2823505" y="5403427"/>
              <a:ext cx="6631" cy="1094"/>
            </a:xfrm>
            <a:custGeom>
              <a:avLst/>
              <a:gdLst>
                <a:gd name="T0" fmla="*/ 0 w 14"/>
                <a:gd name="T1" fmla="*/ 0 h 1"/>
                <a:gd name="T2" fmla="*/ 0 w 14"/>
                <a:gd name="T3" fmla="*/ 0 h 1"/>
                <a:gd name="T4" fmla="*/ 0 w 14"/>
                <a:gd name="T5" fmla="*/ 0 h 1"/>
                <a:gd name="T6" fmla="*/ 0 60000 65536"/>
                <a:gd name="T7" fmla="*/ 0 60000 65536"/>
                <a:gd name="T8" fmla="*/ 0 60000 65536"/>
                <a:gd name="T9" fmla="*/ 0 w 14"/>
                <a:gd name="T10" fmla="*/ 0 h 1"/>
                <a:gd name="T11" fmla="*/ 14 w 14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1">
                  <a:moveTo>
                    <a:pt x="0" y="0"/>
                  </a:moveTo>
                  <a:lnTo>
                    <a:pt x="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pic>
          <p:nvPicPr>
            <p:cNvPr id="30762" name="Picture 45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300" y="4154523"/>
              <a:ext cx="1133843" cy="1262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63" name="Rectangle 46"/>
            <p:cNvSpPr>
              <a:spLocks noChangeArrowheads="1"/>
            </p:cNvSpPr>
            <p:nvPr/>
          </p:nvSpPr>
          <p:spPr bwMode="auto">
            <a:xfrm>
              <a:off x="2407983" y="4038600"/>
              <a:ext cx="596760" cy="5905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633662" y="4645819"/>
              <a:ext cx="45719" cy="714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733674" y="4648200"/>
              <a:ext cx="45719" cy="714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flipV="1">
              <a:off x="2459831" y="4638675"/>
              <a:ext cx="207169" cy="190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54"/>
            <p:cNvSpPr/>
            <p:nvPr/>
          </p:nvSpPr>
          <p:spPr>
            <a:xfrm>
              <a:off x="2755103" y="4567236"/>
              <a:ext cx="45719" cy="714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2631277" y="4562473"/>
              <a:ext cx="45719" cy="714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4319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75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50"/>
                            </p:stCondLst>
                            <p:childTnLst>
                              <p:par>
                                <p:cTn id="3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3796" grpId="0" autoUpdateAnimBg="0"/>
      <p:bldP spid="30724" grpId="0"/>
      <p:bldP spid="30726" grpId="0"/>
      <p:bldP spid="33800" grpId="0" autoUpdateAnimBg="0"/>
      <p:bldP spid="46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medicalsciencenavigator.com/wp-content/uploads/2012/03/Model-of-an-atom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8454" y="3099471"/>
            <a:ext cx="3342904" cy="3342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4919300" y="1290875"/>
            <a:ext cx="41216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800" dirty="0">
                <a:solidFill>
                  <a:srgbClr val="000000"/>
                </a:solidFill>
              </a:rPr>
              <a:t>what we choose to study</a:t>
            </a:r>
          </a:p>
        </p:txBody>
      </p:sp>
      <p:sp>
        <p:nvSpPr>
          <p:cNvPr id="31747" name="Rectangle 5"/>
          <p:cNvSpPr>
            <a:spLocks noChangeArrowheads="1"/>
          </p:cNvSpPr>
          <p:nvPr/>
        </p:nvSpPr>
        <p:spPr bwMode="auto">
          <a:xfrm>
            <a:off x="3547700" y="1290875"/>
            <a:ext cx="1447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u="sng">
                <a:solidFill>
                  <a:srgbClr val="FF0000"/>
                </a:solidFill>
              </a:rPr>
              <a:t>system</a:t>
            </a:r>
            <a:r>
              <a:rPr lang="en-US" sz="2800">
                <a:solidFill>
                  <a:srgbClr val="FF0000"/>
                </a:solidFill>
              </a:rPr>
              <a:t>:  </a:t>
            </a:r>
          </a:p>
        </p:txBody>
      </p:sp>
      <p:sp>
        <p:nvSpPr>
          <p:cNvPr id="31748" name="Rectangle 6"/>
          <p:cNvSpPr>
            <a:spLocks noChangeArrowheads="1"/>
          </p:cNvSpPr>
          <p:nvPr/>
        </p:nvSpPr>
        <p:spPr bwMode="auto">
          <a:xfrm>
            <a:off x="1726374" y="683251"/>
            <a:ext cx="609327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sz="2800" dirty="0">
                <a:solidFill>
                  <a:srgbClr val="FF0000"/>
                </a:solidFill>
              </a:rPr>
              <a:t>We cannot </a:t>
            </a:r>
            <a:r>
              <a:rPr lang="en-US" sz="2800" dirty="0" smtClean="0">
                <a:solidFill>
                  <a:srgbClr val="FF0000"/>
                </a:solidFill>
              </a:rPr>
              <a:t>study everything </a:t>
            </a:r>
            <a:r>
              <a:rPr lang="en-US" sz="2800" dirty="0">
                <a:solidFill>
                  <a:srgbClr val="FF0000"/>
                </a:solidFill>
              </a:rPr>
              <a:t>at once. </a:t>
            </a:r>
          </a:p>
        </p:txBody>
      </p:sp>
      <p:sp>
        <p:nvSpPr>
          <p:cNvPr id="31749" name="Rectangle 12"/>
          <p:cNvSpPr>
            <a:spLocks noChangeArrowheads="1"/>
          </p:cNvSpPr>
          <p:nvPr/>
        </p:nvSpPr>
        <p:spPr bwMode="auto">
          <a:xfrm>
            <a:off x="1219200" y="94800"/>
            <a:ext cx="6858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800" b="1" i="1" dirty="0">
                <a:solidFill>
                  <a:srgbClr val="FF0000"/>
                </a:solidFill>
              </a:rPr>
              <a:t>Other Important Terms</a:t>
            </a:r>
          </a:p>
        </p:txBody>
      </p:sp>
      <p:sp>
        <p:nvSpPr>
          <p:cNvPr id="31750" name="Rectangle 13"/>
          <p:cNvSpPr>
            <a:spLocks noChangeArrowheads="1"/>
          </p:cNvSpPr>
          <p:nvPr/>
        </p:nvSpPr>
        <p:spPr bwMode="auto">
          <a:xfrm>
            <a:off x="2633300" y="1893550"/>
            <a:ext cx="2590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u="sng" dirty="0">
                <a:solidFill>
                  <a:srgbClr val="FF0000"/>
                </a:solidFill>
              </a:rPr>
              <a:t>surroundings</a:t>
            </a:r>
            <a:r>
              <a:rPr lang="en-US" sz="2800" dirty="0">
                <a:solidFill>
                  <a:srgbClr val="FF0000"/>
                </a:solidFill>
              </a:rPr>
              <a:t>:  </a:t>
            </a:r>
          </a:p>
        </p:txBody>
      </p:sp>
      <p:sp>
        <p:nvSpPr>
          <p:cNvPr id="34830" name="Rectangle 14"/>
          <p:cNvSpPr>
            <a:spLocks noChangeArrowheads="1"/>
          </p:cNvSpPr>
          <p:nvPr/>
        </p:nvSpPr>
        <p:spPr bwMode="auto">
          <a:xfrm>
            <a:off x="4919300" y="1893550"/>
            <a:ext cx="2605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800" dirty="0">
                <a:solidFill>
                  <a:srgbClr val="000000"/>
                </a:solidFill>
              </a:rPr>
              <a:t>everything else</a:t>
            </a:r>
          </a:p>
        </p:txBody>
      </p:sp>
      <p:sp>
        <p:nvSpPr>
          <p:cNvPr id="31752" name="Rectangle 15"/>
          <p:cNvSpPr>
            <a:spLocks noChangeArrowheads="1"/>
          </p:cNvSpPr>
          <p:nvPr/>
        </p:nvSpPr>
        <p:spPr bwMode="auto">
          <a:xfrm>
            <a:off x="344413" y="2504163"/>
            <a:ext cx="4800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u="sng" dirty="0">
                <a:solidFill>
                  <a:srgbClr val="FF0000"/>
                </a:solidFill>
              </a:rPr>
              <a:t>Models</a:t>
            </a:r>
            <a:r>
              <a:rPr lang="en-US" sz="2800" dirty="0">
                <a:solidFill>
                  <a:srgbClr val="FF0000"/>
                </a:solidFill>
              </a:rPr>
              <a:t> simplify phenomena.</a:t>
            </a:r>
          </a:p>
        </p:txBody>
      </p:sp>
      <p:sp>
        <p:nvSpPr>
          <p:cNvPr id="34832" name="Rectangle 16"/>
          <p:cNvSpPr>
            <a:spLocks noChangeArrowheads="1"/>
          </p:cNvSpPr>
          <p:nvPr/>
        </p:nvSpPr>
        <p:spPr bwMode="auto">
          <a:xfrm>
            <a:off x="5070764" y="2506140"/>
            <a:ext cx="3048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800" dirty="0">
                <a:solidFill>
                  <a:srgbClr val="000000"/>
                </a:solidFill>
              </a:rPr>
              <a:t>To understand,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2800" dirty="0">
                <a:solidFill>
                  <a:srgbClr val="000000"/>
                </a:solidFill>
              </a:rPr>
              <a:t>we must simplify.</a:t>
            </a:r>
          </a:p>
        </p:txBody>
      </p:sp>
      <p:pic>
        <p:nvPicPr>
          <p:cNvPr id="1026" name="Picture 2" descr="http://www.the-declaration.org/wp-content/uploads/2013/10/globe-history-786x102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716" y="3298861"/>
            <a:ext cx="2296227" cy="299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jessicaleejourney.files.wordpress.com/2013/10/london-svfr-route-road-map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27665" y="3635960"/>
            <a:ext cx="2802579" cy="261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4239004" y="6334780"/>
            <a:ext cx="49049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r">
              <a:spcBef>
                <a:spcPct val="20000"/>
              </a:spcBef>
            </a:pPr>
            <a:r>
              <a:rPr lang="en-US" sz="2800" b="1" dirty="0" err="1" smtClean="0">
                <a:solidFill>
                  <a:srgbClr val="000000"/>
                </a:solidFill>
                <a:latin typeface="Arial"/>
              </a:rPr>
              <a:t>www.teachnlearnchem.com</a:t>
            </a:r>
            <a:endParaRPr lang="en-US" sz="2800" b="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4218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34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5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150"/>
                            </p:stCondLst>
                            <p:childTnLst>
                              <p:par>
                                <p:cTn id="3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4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85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/>
      <p:bldP spid="31750" grpId="0"/>
      <p:bldP spid="34830" grpId="0"/>
      <p:bldP spid="31752" grpId="0"/>
      <p:bldP spid="3483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003736"/>
            <a:ext cx="7239000" cy="12192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800" smtClean="0">
                <a:solidFill>
                  <a:srgbClr val="FF0000"/>
                </a:solidFill>
              </a:rPr>
              <a:t>Measurements have</a:t>
            </a:r>
          </a:p>
          <a:p>
            <a:pPr algn="ctr" eaLnBrk="1" hangingPunct="1">
              <a:buFontTx/>
              <a:buNone/>
            </a:pPr>
            <a:r>
              <a:rPr lang="en-US" sz="2800" u="sng" smtClean="0">
                <a:solidFill>
                  <a:srgbClr val="FF0000"/>
                </a:solidFill>
              </a:rPr>
              <a:t>dimensions</a:t>
            </a:r>
            <a:r>
              <a:rPr lang="en-US" sz="2800" smtClean="0">
                <a:solidFill>
                  <a:srgbClr val="FF0000"/>
                </a:solidFill>
              </a:rPr>
              <a:t> and require </a:t>
            </a:r>
            <a:r>
              <a:rPr lang="en-US" sz="2800" u="sng" smtClean="0">
                <a:solidFill>
                  <a:srgbClr val="FF0000"/>
                </a:solidFill>
              </a:rPr>
              <a:t>units</a:t>
            </a:r>
            <a:r>
              <a:rPr lang="en-US" sz="2800" smtClean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3795" name="Rectangle 4"/>
          <p:cNvSpPr>
            <a:spLocks noChangeArrowheads="1"/>
          </p:cNvSpPr>
          <p:nvPr/>
        </p:nvSpPr>
        <p:spPr bwMode="auto">
          <a:xfrm>
            <a:off x="1295400" y="2514600"/>
            <a:ext cx="3505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800" dirty="0">
                <a:solidFill>
                  <a:srgbClr val="FF0000"/>
                </a:solidFill>
              </a:rPr>
              <a:t>give the quantity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5715000" y="3518336"/>
            <a:ext cx="3276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dirty="0">
                <a:solidFill>
                  <a:srgbClr val="000000"/>
                </a:solidFill>
              </a:rPr>
              <a:t>meter (m)</a:t>
            </a:r>
          </a:p>
        </p:txBody>
      </p:sp>
      <p:sp>
        <p:nvSpPr>
          <p:cNvPr id="33798" name="Rectangle 8"/>
          <p:cNvSpPr>
            <a:spLocks noChangeArrowheads="1"/>
          </p:cNvSpPr>
          <p:nvPr/>
        </p:nvSpPr>
        <p:spPr bwMode="auto">
          <a:xfrm>
            <a:off x="1295400" y="3594536"/>
            <a:ext cx="4876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>
                <a:solidFill>
                  <a:srgbClr val="FF0000"/>
                </a:solidFill>
              </a:rPr>
              <a:t>LENGTH………………….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>
                <a:solidFill>
                  <a:srgbClr val="FF0000"/>
                </a:solidFill>
              </a:rPr>
              <a:t>MASS……………………..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>
                <a:solidFill>
                  <a:srgbClr val="FF0000"/>
                </a:solidFill>
              </a:rPr>
              <a:t>TIME………………………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>
                <a:solidFill>
                  <a:srgbClr val="FF0000"/>
                </a:solidFill>
              </a:rPr>
              <a:t>ELECTRIC CURRENT….</a:t>
            </a: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5715000" y="4062849"/>
            <a:ext cx="3276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dirty="0">
                <a:solidFill>
                  <a:srgbClr val="000000"/>
                </a:solidFill>
              </a:rPr>
              <a:t>kilogram (kg)</a:t>
            </a:r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5715000" y="4585136"/>
            <a:ext cx="3276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dirty="0">
                <a:solidFill>
                  <a:srgbClr val="000000"/>
                </a:solidFill>
              </a:rPr>
              <a:t>second (s)</a:t>
            </a:r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5715000" y="5118536"/>
            <a:ext cx="3276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>
                <a:solidFill>
                  <a:srgbClr val="000000"/>
                </a:solidFill>
              </a:rPr>
              <a:t>ampere (A)</a:t>
            </a:r>
          </a:p>
        </p:txBody>
      </p:sp>
      <p:sp>
        <p:nvSpPr>
          <p:cNvPr id="33802" name="Rectangle 12"/>
          <p:cNvSpPr>
            <a:spLocks noChangeArrowheads="1"/>
          </p:cNvSpPr>
          <p:nvPr/>
        </p:nvSpPr>
        <p:spPr bwMode="auto">
          <a:xfrm>
            <a:off x="5562600" y="3442136"/>
            <a:ext cx="2438400" cy="2286000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3803" name="Line 13"/>
          <p:cNvSpPr>
            <a:spLocks noChangeShapeType="1"/>
          </p:cNvSpPr>
          <p:nvPr/>
        </p:nvSpPr>
        <p:spPr bwMode="auto">
          <a:xfrm>
            <a:off x="3048000" y="2070536"/>
            <a:ext cx="0" cy="5334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3804" name="Line 14"/>
          <p:cNvSpPr>
            <a:spLocks noChangeShapeType="1"/>
          </p:cNvSpPr>
          <p:nvPr/>
        </p:nvSpPr>
        <p:spPr bwMode="auto">
          <a:xfrm>
            <a:off x="6629400" y="2070536"/>
            <a:ext cx="152400" cy="5334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3805" name="Line 15"/>
          <p:cNvSpPr>
            <a:spLocks noChangeShapeType="1"/>
          </p:cNvSpPr>
          <p:nvPr/>
        </p:nvSpPr>
        <p:spPr bwMode="auto">
          <a:xfrm flipH="1">
            <a:off x="2438400" y="3105804"/>
            <a:ext cx="430924" cy="488731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3806" name="Line 16"/>
          <p:cNvSpPr>
            <a:spLocks noChangeShapeType="1"/>
          </p:cNvSpPr>
          <p:nvPr/>
        </p:nvSpPr>
        <p:spPr bwMode="auto">
          <a:xfrm>
            <a:off x="6873766" y="3074274"/>
            <a:ext cx="0" cy="283781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3807" name="Rectangle 17"/>
          <p:cNvSpPr>
            <a:spLocks noChangeArrowheads="1"/>
          </p:cNvSpPr>
          <p:nvPr/>
        </p:nvSpPr>
        <p:spPr bwMode="auto">
          <a:xfrm>
            <a:off x="5391806" y="5722880"/>
            <a:ext cx="2819400" cy="53340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800" dirty="0">
                <a:solidFill>
                  <a:srgbClr val="FF0000"/>
                </a:solidFill>
              </a:rPr>
              <a:t>SI base units</a:t>
            </a:r>
          </a:p>
        </p:txBody>
      </p:sp>
      <p:sp>
        <p:nvSpPr>
          <p:cNvPr id="33810" name="Rectangle 21"/>
          <p:cNvSpPr>
            <a:spLocks noChangeArrowheads="1"/>
          </p:cNvSpPr>
          <p:nvPr/>
        </p:nvSpPr>
        <p:spPr bwMode="auto">
          <a:xfrm>
            <a:off x="685800" y="3048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Measurements in Experiments</a:t>
            </a:r>
          </a:p>
        </p:txBody>
      </p:sp>
      <p:pic>
        <p:nvPicPr>
          <p:cNvPr id="1026" name="Picture 2" descr="http://www.educatorsoutlet.com/images/products/110166DD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6345380" y="1939816"/>
            <a:ext cx="4762500" cy="882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ages.plumbersurplus.com/images/prod/1/Taylor-Precision-Products-5135-rw-155988-221899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2805" y="219681"/>
            <a:ext cx="1050446" cy="317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7" name="Rectangle 7"/>
          <p:cNvSpPr>
            <a:spLocks noChangeArrowheads="1"/>
          </p:cNvSpPr>
          <p:nvPr/>
        </p:nvSpPr>
        <p:spPr bwMode="auto">
          <a:xfrm>
            <a:off x="5257800" y="2530366"/>
            <a:ext cx="3200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800" dirty="0">
                <a:solidFill>
                  <a:srgbClr val="FF0000"/>
                </a:solidFill>
              </a:rPr>
              <a:t>give the scale</a:t>
            </a:r>
          </a:p>
        </p:txBody>
      </p:sp>
    </p:spTree>
    <p:extLst>
      <p:ext uri="{BB962C8B-B14F-4D97-AF65-F5344CB8AC3E}">
        <p14:creationId xmlns:p14="http://schemas.microsoft.com/office/powerpoint/2010/main" val="292444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4105" grpId="0"/>
      <p:bldP spid="4106" grpId="0"/>
      <p:bldP spid="410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0" y="247507"/>
            <a:ext cx="8077200" cy="762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u="sng" dirty="0" smtClean="0">
                <a:solidFill>
                  <a:srgbClr val="FF0000"/>
                </a:solidFill>
              </a:rPr>
              <a:t>derived units</a:t>
            </a:r>
            <a:r>
              <a:rPr lang="en-US" sz="2800" dirty="0" smtClean="0">
                <a:solidFill>
                  <a:srgbClr val="FF0000"/>
                </a:solidFill>
              </a:rPr>
              <a:t>: these result when base units are</a:t>
            </a:r>
          </a:p>
          <a:p>
            <a:pPr eaLnBrk="1" hangingPunct="1">
              <a:buFontTx/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			    combined by X or</a:t>
            </a: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2473854" y="1408001"/>
            <a:ext cx="1295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800">
                <a:solidFill>
                  <a:srgbClr val="000000"/>
                </a:solidFill>
              </a:rPr>
              <a:t>m</a:t>
            </a:r>
            <a:r>
              <a:rPr lang="en-US" sz="2800" baseline="30000">
                <a:solidFill>
                  <a:srgbClr val="000000"/>
                </a:solidFill>
              </a:rPr>
              <a:t>2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759301" y="487626"/>
            <a:ext cx="762000" cy="990600"/>
            <a:chOff x="7239000" y="554038"/>
            <a:chExt cx="762000" cy="990600"/>
          </a:xfrm>
        </p:grpSpPr>
        <p:sp>
          <p:nvSpPr>
            <p:cNvPr id="34820" name="Rectangle 7"/>
            <p:cNvSpPr>
              <a:spLocks noChangeArrowheads="1"/>
            </p:cNvSpPr>
            <p:nvPr/>
          </p:nvSpPr>
          <p:spPr bwMode="auto">
            <a:xfrm>
              <a:off x="7239000" y="554038"/>
              <a:ext cx="7620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</a:pPr>
              <a:r>
                <a:rPr lang="en-US" sz="3200" b="1">
                  <a:solidFill>
                    <a:srgbClr val="FF3300"/>
                  </a:solidFill>
                </a:rPr>
                <a:t>.</a:t>
              </a:r>
            </a:p>
          </p:txBody>
        </p:sp>
        <p:sp>
          <p:nvSpPr>
            <p:cNvPr id="34821" name="Rectangle 8"/>
            <p:cNvSpPr>
              <a:spLocks noChangeArrowheads="1"/>
            </p:cNvSpPr>
            <p:nvPr/>
          </p:nvSpPr>
          <p:spPr bwMode="auto">
            <a:xfrm>
              <a:off x="7239000" y="782638"/>
              <a:ext cx="7620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</a:pPr>
              <a:r>
                <a:rPr lang="en-US" sz="3200" b="1" dirty="0">
                  <a:solidFill>
                    <a:srgbClr val="FF3300"/>
                  </a:solidFill>
                </a:rPr>
                <a:t>.</a:t>
              </a:r>
            </a:p>
          </p:txBody>
        </p:sp>
        <p:sp>
          <p:nvSpPr>
            <p:cNvPr id="34822" name="Line 9"/>
            <p:cNvSpPr>
              <a:spLocks noChangeShapeType="1"/>
            </p:cNvSpPr>
            <p:nvPr/>
          </p:nvSpPr>
          <p:spPr bwMode="auto">
            <a:xfrm>
              <a:off x="7467600" y="1087438"/>
              <a:ext cx="304800" cy="0"/>
            </a:xfrm>
            <a:prstGeom prst="line">
              <a:avLst/>
            </a:prstGeom>
            <a:noFill/>
            <a:ln w="222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34823" name="Rectangle 10"/>
          <p:cNvSpPr>
            <a:spLocks noChangeArrowheads="1"/>
          </p:cNvSpPr>
          <p:nvPr/>
        </p:nvSpPr>
        <p:spPr bwMode="auto">
          <a:xfrm>
            <a:off x="1026054" y="1896737"/>
            <a:ext cx="228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>
                <a:solidFill>
                  <a:srgbClr val="FF0000"/>
                </a:solidFill>
              </a:rPr>
              <a:t>density </a:t>
            </a:r>
            <a:r>
              <a:rPr lang="en-US" sz="2800">
                <a:solidFill>
                  <a:srgbClr val="FF0000"/>
                </a:solidFill>
                <a:sym typeface="Wingdings" pitchFamily="2" charset="2"/>
              </a:rPr>
              <a:t>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34824" name="Rectangle 11"/>
          <p:cNvSpPr>
            <a:spLocks noChangeArrowheads="1"/>
          </p:cNvSpPr>
          <p:nvPr/>
        </p:nvSpPr>
        <p:spPr bwMode="auto">
          <a:xfrm>
            <a:off x="1483254" y="1408001"/>
            <a:ext cx="1600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>
                <a:solidFill>
                  <a:srgbClr val="FF0000"/>
                </a:solidFill>
              </a:rPr>
              <a:t>area </a:t>
            </a:r>
            <a:r>
              <a:rPr lang="en-US" sz="2800">
                <a:solidFill>
                  <a:srgbClr val="FF0000"/>
                </a:solidFill>
                <a:sym typeface="Wingdings" pitchFamily="2" charset="2"/>
              </a:rPr>
              <a:t>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34825" name="Rectangle 12"/>
          <p:cNvSpPr>
            <a:spLocks noChangeArrowheads="1"/>
          </p:cNvSpPr>
          <p:nvPr/>
        </p:nvSpPr>
        <p:spPr bwMode="auto">
          <a:xfrm>
            <a:off x="1026054" y="2385469"/>
            <a:ext cx="228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>
                <a:solidFill>
                  <a:srgbClr val="FF0000"/>
                </a:solidFill>
              </a:rPr>
              <a:t>volume </a:t>
            </a:r>
            <a:r>
              <a:rPr lang="en-US" sz="2800">
                <a:solidFill>
                  <a:srgbClr val="FF0000"/>
                </a:solidFill>
                <a:sym typeface="Wingdings" pitchFamily="2" charset="2"/>
              </a:rPr>
              <a:t>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34826" name="Rectangle 13"/>
          <p:cNvSpPr>
            <a:spLocks noChangeArrowheads="1"/>
          </p:cNvSpPr>
          <p:nvPr/>
        </p:nvSpPr>
        <p:spPr bwMode="auto">
          <a:xfrm>
            <a:off x="387552" y="2889964"/>
            <a:ext cx="3124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>
                <a:solidFill>
                  <a:srgbClr val="FF0000"/>
                </a:solidFill>
              </a:rPr>
              <a:t>momentum </a:t>
            </a:r>
            <a:r>
              <a:rPr lang="en-US" sz="2800">
                <a:solidFill>
                  <a:srgbClr val="FF0000"/>
                </a:solidFill>
                <a:sym typeface="Wingdings" pitchFamily="2" charset="2"/>
              </a:rPr>
              <a:t>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47118" name="Rectangle 14"/>
          <p:cNvSpPr>
            <a:spLocks noChangeArrowheads="1"/>
          </p:cNvSpPr>
          <p:nvPr/>
        </p:nvSpPr>
        <p:spPr bwMode="auto">
          <a:xfrm>
            <a:off x="2473854" y="2385469"/>
            <a:ext cx="1295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800">
                <a:solidFill>
                  <a:srgbClr val="000000"/>
                </a:solidFill>
              </a:rPr>
              <a:t>m</a:t>
            </a:r>
            <a:r>
              <a:rPr lang="en-US" sz="2800" baseline="300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47119" name="Rectangle 15"/>
          <p:cNvSpPr>
            <a:spLocks noChangeArrowheads="1"/>
          </p:cNvSpPr>
          <p:nvPr/>
        </p:nvSpPr>
        <p:spPr bwMode="auto">
          <a:xfrm>
            <a:off x="2702454" y="1896737"/>
            <a:ext cx="1295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800">
                <a:solidFill>
                  <a:srgbClr val="000000"/>
                </a:solidFill>
              </a:rPr>
              <a:t>kg/m</a:t>
            </a:r>
            <a:r>
              <a:rPr lang="en-US" sz="2800" baseline="300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47120" name="Rectangle 16"/>
          <p:cNvSpPr>
            <a:spLocks noChangeArrowheads="1"/>
          </p:cNvSpPr>
          <p:nvPr/>
        </p:nvSpPr>
        <p:spPr bwMode="auto">
          <a:xfrm>
            <a:off x="2550054" y="2889964"/>
            <a:ext cx="1752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800" dirty="0" err="1">
                <a:solidFill>
                  <a:srgbClr val="000000"/>
                </a:solidFill>
              </a:rPr>
              <a:t>kg</a:t>
            </a:r>
            <a:r>
              <a:rPr lang="en-US" sz="2800" baseline="30000" dirty="0" err="1">
                <a:solidFill>
                  <a:srgbClr val="000000"/>
                </a:solidFill>
              </a:rPr>
              <a:t>.</a:t>
            </a:r>
            <a:r>
              <a:rPr lang="en-US" sz="2800" dirty="0" err="1">
                <a:solidFill>
                  <a:srgbClr val="000000"/>
                </a:solidFill>
              </a:rPr>
              <a:t>m</a:t>
            </a:r>
            <a:r>
              <a:rPr lang="en-US" sz="2800" dirty="0">
                <a:solidFill>
                  <a:srgbClr val="000000"/>
                </a:solidFill>
              </a:rPr>
              <a:t>/s</a:t>
            </a:r>
            <a:endParaRPr lang="en-US" sz="2800" baseline="30000" dirty="0">
              <a:solidFill>
                <a:srgbClr val="000000"/>
              </a:solidFill>
            </a:endParaRPr>
          </a:p>
        </p:txBody>
      </p:sp>
      <p:sp>
        <p:nvSpPr>
          <p:cNvPr id="34830" name="Rectangle 17"/>
          <p:cNvSpPr>
            <a:spLocks noChangeArrowheads="1"/>
          </p:cNvSpPr>
          <p:nvPr/>
        </p:nvSpPr>
        <p:spPr bwMode="auto">
          <a:xfrm>
            <a:off x="458506" y="1408001"/>
            <a:ext cx="1600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dirty="0">
                <a:solidFill>
                  <a:srgbClr val="FF0000"/>
                </a:solidFill>
              </a:rPr>
              <a:t>e.g., </a:t>
            </a: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107959" y="3564198"/>
            <a:ext cx="4063933" cy="2074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sz="2800" dirty="0" smtClean="0">
                <a:solidFill>
                  <a:srgbClr val="000000"/>
                </a:solidFill>
              </a:rPr>
              <a:t>Some derived quantities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2800" dirty="0" smtClean="0">
                <a:solidFill>
                  <a:srgbClr val="000000"/>
                </a:solidFill>
              </a:rPr>
              <a:t>we will meet later on are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2800" dirty="0" smtClean="0">
                <a:solidFill>
                  <a:srgbClr val="000000"/>
                </a:solidFill>
              </a:rPr>
              <a:t>force, energy, power,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2800" dirty="0" smtClean="0">
                <a:solidFill>
                  <a:srgbClr val="000000"/>
                </a:solidFill>
              </a:rPr>
              <a:t>and sound intensity.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73912" y="1442241"/>
            <a:ext cx="4605962" cy="5155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-4841" y="5844425"/>
            <a:ext cx="4046813" cy="104028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8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John Bergmann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b="1" dirty="0" err="1" smtClean="0">
                <a:solidFill>
                  <a:srgbClr val="FFFFFF"/>
                </a:solidFill>
                <a:latin typeface="Arial Narrow" panose="020B0606020202030204" pitchFamily="34" charset="0"/>
              </a:rPr>
              <a:t>www.teachnlearnchem.com</a:t>
            </a:r>
            <a:endParaRPr lang="en-US" sz="28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519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47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47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47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/>
      <p:bldP spid="47118" grpId="0"/>
      <p:bldP spid="47119" grpId="0"/>
      <p:bldP spid="47120" grpId="0"/>
      <p:bldP spid="16" grpId="0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6"/>
          <p:cNvSpPr>
            <a:spLocks noChangeArrowheads="1"/>
          </p:cNvSpPr>
          <p:nvPr/>
        </p:nvSpPr>
        <p:spPr bwMode="auto">
          <a:xfrm>
            <a:off x="609600" y="161663"/>
            <a:ext cx="7924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800" dirty="0" smtClean="0">
                <a:solidFill>
                  <a:srgbClr val="FF0000"/>
                </a:solidFill>
              </a:rPr>
              <a:t>Physics is the most basic of the sciences.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6628" name="Rectangle 12"/>
          <p:cNvSpPr>
            <a:spLocks noChangeArrowheads="1"/>
          </p:cNvSpPr>
          <p:nvPr/>
        </p:nvSpPr>
        <p:spPr bwMode="auto">
          <a:xfrm>
            <a:off x="2668338" y="3048625"/>
            <a:ext cx="3810000" cy="6096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anchor="ctr" anchorCtr="0"/>
          <a:lstStyle/>
          <a:p>
            <a:pPr marL="342900" indent="-342900" algn="ctr">
              <a:spcBef>
                <a:spcPct val="20000"/>
              </a:spcBef>
            </a:pPr>
            <a:r>
              <a:rPr lang="en-US" sz="2800" dirty="0">
                <a:solidFill>
                  <a:srgbClr val="FF0000"/>
                </a:solidFill>
              </a:rPr>
              <a:t>mathematics </a:t>
            </a:r>
          </a:p>
        </p:txBody>
      </p:sp>
      <p:sp>
        <p:nvSpPr>
          <p:cNvPr id="26629" name="Rectangle 15"/>
          <p:cNvSpPr>
            <a:spLocks noChangeArrowheads="1"/>
          </p:cNvSpPr>
          <p:nvPr/>
        </p:nvSpPr>
        <p:spPr bwMode="auto">
          <a:xfrm>
            <a:off x="3049338" y="2439025"/>
            <a:ext cx="3048000" cy="6096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anchor="ctr" anchorCtr="0"/>
          <a:lstStyle/>
          <a:p>
            <a:pPr marL="342900" indent="-342900" algn="ctr">
              <a:spcBef>
                <a:spcPct val="20000"/>
              </a:spcBef>
            </a:pPr>
            <a:r>
              <a:rPr lang="en-US" sz="2800" dirty="0">
                <a:solidFill>
                  <a:srgbClr val="FF0000"/>
                </a:solidFill>
              </a:rPr>
              <a:t>physics </a:t>
            </a:r>
          </a:p>
        </p:txBody>
      </p:sp>
      <p:sp>
        <p:nvSpPr>
          <p:cNvPr id="26630" name="Rectangle 16"/>
          <p:cNvSpPr>
            <a:spLocks noChangeArrowheads="1"/>
          </p:cNvSpPr>
          <p:nvPr/>
        </p:nvSpPr>
        <p:spPr bwMode="auto">
          <a:xfrm>
            <a:off x="3430338" y="1829425"/>
            <a:ext cx="2286000" cy="6096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anchor="ctr" anchorCtr="0"/>
          <a:lstStyle/>
          <a:p>
            <a:pPr marL="342900" indent="-342900" algn="ctr">
              <a:spcBef>
                <a:spcPct val="20000"/>
              </a:spcBef>
            </a:pPr>
            <a:r>
              <a:rPr lang="en-US" sz="2800">
                <a:solidFill>
                  <a:srgbClr val="FF0000"/>
                </a:solidFill>
              </a:rPr>
              <a:t>chemistry </a:t>
            </a:r>
          </a:p>
        </p:txBody>
      </p:sp>
      <p:sp>
        <p:nvSpPr>
          <p:cNvPr id="26631" name="Rectangle 17"/>
          <p:cNvSpPr>
            <a:spLocks noChangeArrowheads="1"/>
          </p:cNvSpPr>
          <p:nvPr/>
        </p:nvSpPr>
        <p:spPr bwMode="auto">
          <a:xfrm>
            <a:off x="3811338" y="1219825"/>
            <a:ext cx="1600200" cy="6096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anchor="ctr" anchorCtr="0"/>
          <a:lstStyle/>
          <a:p>
            <a:pPr marL="342900" indent="-342900" algn="ctr">
              <a:spcBef>
                <a:spcPct val="20000"/>
              </a:spcBef>
            </a:pPr>
            <a:r>
              <a:rPr lang="en-US" sz="2800">
                <a:solidFill>
                  <a:srgbClr val="FF0000"/>
                </a:solidFill>
              </a:rPr>
              <a:t>biology </a:t>
            </a:r>
          </a:p>
        </p:txBody>
      </p:sp>
      <p:pic>
        <p:nvPicPr>
          <p:cNvPr id="26669" name="Picture 45" descr="http://www.sbceo.k12.ca.us/~kmguad/public_html/departments/7thScience/images/RedBloodCells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4748" y="761100"/>
            <a:ext cx="2158670" cy="28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71" name="Picture 47" descr="http://www.hisglory.com/photos2/Green%20Leaves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520" y="746050"/>
            <a:ext cx="2219860" cy="2923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http://upload.wikimedia.org/wikipedia/commons/1/15/Water-elpot-transparent-3D-balls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100000">
            <a:off x="6409083" y="3920948"/>
            <a:ext cx="2411337" cy="2029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aplusphysics.com/courses/regents/electricity/images/Coulombs_Law_Diagram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467" y="3983944"/>
            <a:ext cx="5639567" cy="261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5637464" y="5978530"/>
            <a:ext cx="3506536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r">
              <a:spcBef>
                <a:spcPct val="20000"/>
              </a:spcBef>
            </a:pPr>
            <a:r>
              <a:rPr lang="en-US" sz="24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John Bergmann</a:t>
            </a:r>
          </a:p>
          <a:p>
            <a:pPr marL="342900" indent="-342900" algn="r">
              <a:spcBef>
                <a:spcPct val="20000"/>
              </a:spcBef>
            </a:pPr>
            <a:r>
              <a:rPr lang="en-US" sz="2400" b="1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www.teachnlearnchem.com</a:t>
            </a:r>
            <a:endParaRPr lang="en-US" sz="24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285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6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1" descr="http://www.statestreetsteel.com/images/tape%20meas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288" y="82550"/>
            <a:ext cx="3098800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743200" y="1516063"/>
            <a:ext cx="6324600" cy="1219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All numerical data are the result</a:t>
            </a:r>
          </a:p>
          <a:p>
            <a:pPr eaLnBrk="1" hangingPunct="1">
              <a:buFontTx/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		of uncertain measurements.</a:t>
            </a: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1371600" y="5486400"/>
            <a:ext cx="152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800" dirty="0" smtClean="0">
                <a:solidFill>
                  <a:srgbClr val="000000"/>
                </a:solidFill>
              </a:rPr>
              <a:t>10 </a:t>
            </a:r>
            <a:r>
              <a:rPr lang="en-US" sz="2800" dirty="0">
                <a:solidFill>
                  <a:srgbClr val="000000"/>
                </a:solidFill>
              </a:rPr>
              <a:t>m</a:t>
            </a:r>
          </a:p>
        </p:txBody>
      </p:sp>
      <p:sp>
        <p:nvSpPr>
          <p:cNvPr id="35845" name="Rectangle 6"/>
          <p:cNvSpPr>
            <a:spLocks noChangeArrowheads="1"/>
          </p:cNvSpPr>
          <p:nvPr/>
        </p:nvSpPr>
        <p:spPr bwMode="auto">
          <a:xfrm>
            <a:off x="1219200" y="609600"/>
            <a:ext cx="6858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800" b="1" i="1" dirty="0">
                <a:solidFill>
                  <a:srgbClr val="FF0000"/>
                </a:solidFill>
              </a:rPr>
              <a:t>Accuracy and Precision</a:t>
            </a:r>
          </a:p>
        </p:txBody>
      </p:sp>
      <p:sp>
        <p:nvSpPr>
          <p:cNvPr id="35846" name="Rectangle 7"/>
          <p:cNvSpPr>
            <a:spLocks noChangeArrowheads="1"/>
          </p:cNvSpPr>
          <p:nvPr/>
        </p:nvSpPr>
        <p:spPr bwMode="auto">
          <a:xfrm>
            <a:off x="762000" y="2963863"/>
            <a:ext cx="8153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u="sng">
                <a:solidFill>
                  <a:srgbClr val="FF0000"/>
                </a:solidFill>
              </a:rPr>
              <a:t>precision</a:t>
            </a:r>
            <a:r>
              <a:rPr lang="en-US" sz="2800">
                <a:solidFill>
                  <a:srgbClr val="FF0000"/>
                </a:solidFill>
              </a:rPr>
              <a:t>: a measure of the degree of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>
                <a:solidFill>
                  <a:srgbClr val="FF0000"/>
                </a:solidFill>
              </a:rPr>
              <a:t>			fineness of a measurement; it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>
                <a:solidFill>
                  <a:srgbClr val="FF0000"/>
                </a:solidFill>
              </a:rPr>
              <a:t>			depends on the extent to which the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>
                <a:solidFill>
                  <a:srgbClr val="FF0000"/>
                </a:solidFill>
              </a:rPr>
              <a:t>			instrument is calibrated</a:t>
            </a:r>
          </a:p>
        </p:txBody>
      </p:sp>
      <p:sp>
        <p:nvSpPr>
          <p:cNvPr id="35847" name="Rectangle 8"/>
          <p:cNvSpPr>
            <a:spLocks noChangeArrowheads="1"/>
          </p:cNvSpPr>
          <p:nvPr/>
        </p:nvSpPr>
        <p:spPr bwMode="auto">
          <a:xfrm>
            <a:off x="457200" y="5486400"/>
            <a:ext cx="106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>
                <a:solidFill>
                  <a:srgbClr val="FF0000"/>
                </a:solidFill>
              </a:rPr>
              <a:t>e.g., </a:t>
            </a:r>
          </a:p>
        </p:txBody>
      </p:sp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2819400" y="5486400"/>
            <a:ext cx="2438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800" dirty="0">
                <a:solidFill>
                  <a:srgbClr val="000000"/>
                </a:solidFill>
              </a:rPr>
              <a:t>vs.   </a:t>
            </a:r>
            <a:r>
              <a:rPr lang="en-US" sz="2800" dirty="0" smtClean="0">
                <a:solidFill>
                  <a:srgbClr val="000000"/>
                </a:solidFill>
              </a:rPr>
              <a:t>10.00 </a:t>
            </a:r>
            <a:r>
              <a:rPr lang="en-US" sz="2800" dirty="0">
                <a:solidFill>
                  <a:srgbClr val="000000"/>
                </a:solidFill>
              </a:rPr>
              <a:t>m</a:t>
            </a:r>
          </a:p>
        </p:txBody>
      </p:sp>
      <p:sp>
        <p:nvSpPr>
          <p:cNvPr id="48138" name="Rectangle 10"/>
          <p:cNvSpPr>
            <a:spLocks noChangeArrowheads="1"/>
          </p:cNvSpPr>
          <p:nvPr/>
        </p:nvSpPr>
        <p:spPr bwMode="auto">
          <a:xfrm>
            <a:off x="5410200" y="5486400"/>
            <a:ext cx="3505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800" dirty="0">
                <a:solidFill>
                  <a:srgbClr val="000000"/>
                </a:solidFill>
              </a:rPr>
              <a:t>vs.   </a:t>
            </a:r>
            <a:r>
              <a:rPr lang="en-US" sz="2800" dirty="0" smtClean="0">
                <a:solidFill>
                  <a:srgbClr val="000000"/>
                </a:solidFill>
              </a:rPr>
              <a:t>10.00000 </a:t>
            </a:r>
            <a:r>
              <a:rPr lang="en-US" sz="2800" dirty="0">
                <a:solidFill>
                  <a:srgbClr val="000000"/>
                </a:solidFill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60505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autoUpdateAnimBg="0"/>
      <p:bldP spid="48137" grpId="0" autoUpdateAnimBg="0"/>
      <p:bldP spid="48138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4419600" y="1524000"/>
            <a:ext cx="228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>
                <a:solidFill>
                  <a:srgbClr val="000000"/>
                </a:solidFill>
              </a:rPr>
              <a:t>0.653 m</a:t>
            </a:r>
          </a:p>
        </p:txBody>
      </p:sp>
      <p:sp>
        <p:nvSpPr>
          <p:cNvPr id="36867" name="Rectangle 6"/>
          <p:cNvSpPr>
            <a:spLocks noChangeArrowheads="1"/>
          </p:cNvSpPr>
          <p:nvPr/>
        </p:nvSpPr>
        <p:spPr bwMode="auto">
          <a:xfrm>
            <a:off x="533400" y="304800"/>
            <a:ext cx="8153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800" dirty="0">
                <a:solidFill>
                  <a:srgbClr val="FF0000"/>
                </a:solidFill>
              </a:rPr>
              <a:t>When repeated, precise measurements yield similar answers each time.</a:t>
            </a:r>
          </a:p>
        </p:txBody>
      </p:sp>
      <p:sp>
        <p:nvSpPr>
          <p:cNvPr id="36868" name="Rectangle 7"/>
          <p:cNvSpPr>
            <a:spLocks noChangeArrowheads="1"/>
          </p:cNvSpPr>
          <p:nvPr/>
        </p:nvSpPr>
        <p:spPr bwMode="auto">
          <a:xfrm>
            <a:off x="1600200" y="1524000"/>
            <a:ext cx="3429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>
                <a:solidFill>
                  <a:srgbClr val="FF0000"/>
                </a:solidFill>
              </a:rPr>
              <a:t>e.g., precise…</a:t>
            </a:r>
          </a:p>
        </p:txBody>
      </p:sp>
      <p:sp>
        <p:nvSpPr>
          <p:cNvPr id="36869" name="Rectangle 8"/>
          <p:cNvSpPr>
            <a:spLocks noChangeArrowheads="1"/>
          </p:cNvSpPr>
          <p:nvPr/>
        </p:nvSpPr>
        <p:spPr bwMode="auto">
          <a:xfrm>
            <a:off x="1219200" y="3581400"/>
            <a:ext cx="3429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>
                <a:solidFill>
                  <a:srgbClr val="FF0000"/>
                </a:solidFill>
              </a:rPr>
              <a:t>        imprecise…</a:t>
            </a: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4419600" y="2057400"/>
            <a:ext cx="228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>
                <a:solidFill>
                  <a:srgbClr val="000000"/>
                </a:solidFill>
              </a:rPr>
              <a:t>0.652 m</a:t>
            </a:r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4419600" y="2590800"/>
            <a:ext cx="228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>
                <a:solidFill>
                  <a:srgbClr val="000000"/>
                </a:solidFill>
              </a:rPr>
              <a:t>0.654 m</a:t>
            </a:r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4419600" y="3581400"/>
            <a:ext cx="228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>
                <a:solidFill>
                  <a:srgbClr val="000000"/>
                </a:solidFill>
              </a:rPr>
              <a:t>0.7 m</a:t>
            </a:r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4419600" y="4114800"/>
            <a:ext cx="228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>
                <a:solidFill>
                  <a:srgbClr val="000000"/>
                </a:solidFill>
              </a:rPr>
              <a:t>0.8 m</a:t>
            </a:r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4419600" y="4648200"/>
            <a:ext cx="228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>
                <a:solidFill>
                  <a:srgbClr val="000000"/>
                </a:solidFill>
              </a:rPr>
              <a:t>0.6 m</a:t>
            </a:r>
          </a:p>
        </p:txBody>
      </p:sp>
      <p:pic>
        <p:nvPicPr>
          <p:cNvPr id="49181" name="Picture 29" descr="j0242001[1]"/>
          <p:cNvPicPr>
            <a:picLocks noChangeAspect="1" noChangeArrowheads="1"/>
          </p:cNvPicPr>
          <p:nvPr/>
        </p:nvPicPr>
        <p:blipFill>
          <a:blip r:embed="rId2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3625850"/>
            <a:ext cx="1592263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82" name="Picture 30" descr="j0242001[1]"/>
          <p:cNvPicPr>
            <a:picLocks noChangeAspect="1" noChangeArrowheads="1"/>
          </p:cNvPicPr>
          <p:nvPr/>
        </p:nvPicPr>
        <p:blipFill>
          <a:blip r:embed="rId2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6256338" y="1371600"/>
            <a:ext cx="1592262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83" name="Rectangle 31"/>
          <p:cNvSpPr>
            <a:spLocks noChangeArrowheads="1"/>
          </p:cNvSpPr>
          <p:nvPr/>
        </p:nvSpPr>
        <p:spPr bwMode="auto">
          <a:xfrm>
            <a:off x="533400" y="5502166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800" dirty="0">
                <a:solidFill>
                  <a:srgbClr val="000000"/>
                </a:solidFill>
              </a:rPr>
              <a:t>A good rule of thumb is…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2800" dirty="0" smtClean="0">
                <a:solidFill>
                  <a:srgbClr val="000000"/>
                </a:solidFill>
              </a:rPr>
              <a:t>% </a:t>
            </a:r>
            <a:r>
              <a:rPr lang="en-US" sz="2800" dirty="0">
                <a:solidFill>
                  <a:srgbClr val="000000"/>
                </a:solidFill>
              </a:rPr>
              <a:t>difference </a:t>
            </a:r>
            <a:r>
              <a:rPr lang="en-US" sz="2800" dirty="0" smtClean="0">
                <a:solidFill>
                  <a:srgbClr val="000000"/>
                </a:solidFill>
              </a:rPr>
              <a:t>tells the degree of precision.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892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9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1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2000"/>
                                        <p:tgtEl>
                                          <p:spTgt spid="49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2000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9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9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91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9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/>
      <p:bldP spid="49162" grpId="0"/>
      <p:bldP spid="49163" grpId="0"/>
      <p:bldP spid="49164" grpId="0"/>
      <p:bldP spid="49165" grpId="0"/>
      <p:bldP spid="49166" grpId="0"/>
      <p:bldP spid="4918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7" name="Picture 19" descr="http://www.hc-mfg.com/_images/1453312712006HC-6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488" y="4830763"/>
            <a:ext cx="1571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44212" y="565916"/>
            <a:ext cx="1828800" cy="609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u="sng" dirty="0" smtClean="0">
                <a:solidFill>
                  <a:srgbClr val="FF0000"/>
                </a:solidFill>
              </a:rPr>
              <a:t>accuracy</a:t>
            </a:r>
            <a:r>
              <a:rPr lang="en-US" sz="2800" dirty="0" smtClean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2020612" y="565916"/>
            <a:ext cx="419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>
                <a:solidFill>
                  <a:srgbClr val="000000"/>
                </a:solidFill>
              </a:rPr>
              <a:t>how close a measured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>
                <a:solidFill>
                  <a:srgbClr val="000000"/>
                </a:solidFill>
              </a:rPr>
              <a:t>value is to the true value</a:t>
            </a:r>
          </a:p>
        </p:txBody>
      </p:sp>
      <p:sp>
        <p:nvSpPr>
          <p:cNvPr id="37893" name="Rectangle 6"/>
          <p:cNvSpPr>
            <a:spLocks noChangeArrowheads="1"/>
          </p:cNvSpPr>
          <p:nvPr/>
        </p:nvSpPr>
        <p:spPr bwMode="auto">
          <a:xfrm>
            <a:off x="186562" y="1841936"/>
            <a:ext cx="68580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dirty="0">
                <a:solidFill>
                  <a:srgbClr val="FF0000"/>
                </a:solidFill>
              </a:rPr>
              <a:t>Three types of error </a:t>
            </a:r>
            <a:r>
              <a:rPr lang="en-US" sz="2800" dirty="0" smtClean="0">
                <a:solidFill>
                  <a:srgbClr val="FF0000"/>
                </a:solidFill>
              </a:rPr>
              <a:t>affect </a:t>
            </a:r>
            <a:r>
              <a:rPr lang="en-US" sz="2800" dirty="0">
                <a:solidFill>
                  <a:srgbClr val="FF0000"/>
                </a:solidFill>
              </a:rPr>
              <a:t>accuracy.</a:t>
            </a:r>
          </a:p>
        </p:txBody>
      </p:sp>
      <p:sp>
        <p:nvSpPr>
          <p:cNvPr id="37894" name="Rectangle 7"/>
          <p:cNvSpPr>
            <a:spLocks noChangeArrowheads="1"/>
          </p:cNvSpPr>
          <p:nvPr/>
        </p:nvSpPr>
        <p:spPr bwMode="auto">
          <a:xfrm>
            <a:off x="228600" y="2438400"/>
            <a:ext cx="2362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u="sng" dirty="0">
                <a:solidFill>
                  <a:srgbClr val="FF0000"/>
                </a:solidFill>
              </a:rPr>
              <a:t>human error</a:t>
            </a:r>
            <a:r>
              <a:rPr lang="en-US" sz="2800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37895" name="Rectangle 10"/>
          <p:cNvSpPr>
            <a:spLocks noChangeArrowheads="1"/>
          </p:cNvSpPr>
          <p:nvPr/>
        </p:nvSpPr>
        <p:spPr bwMode="auto">
          <a:xfrm>
            <a:off x="228600" y="3962400"/>
            <a:ext cx="2362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u="sng" dirty="0">
                <a:solidFill>
                  <a:srgbClr val="FF0000"/>
                </a:solidFill>
              </a:rPr>
              <a:t>method error</a:t>
            </a:r>
            <a:r>
              <a:rPr lang="en-US" sz="2800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37896" name="Rectangle 11"/>
          <p:cNvSpPr>
            <a:spLocks noChangeArrowheads="1"/>
          </p:cNvSpPr>
          <p:nvPr/>
        </p:nvSpPr>
        <p:spPr bwMode="auto">
          <a:xfrm>
            <a:off x="228600" y="5029200"/>
            <a:ext cx="2895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u="sng">
                <a:solidFill>
                  <a:srgbClr val="FF0000"/>
                </a:solidFill>
              </a:rPr>
              <a:t>instrument error</a:t>
            </a:r>
            <a:r>
              <a:rPr lang="en-US" sz="280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37897" name="Rectangle 12"/>
          <p:cNvSpPr>
            <a:spLocks noChangeArrowheads="1"/>
          </p:cNvSpPr>
          <p:nvPr/>
        </p:nvSpPr>
        <p:spPr bwMode="auto">
          <a:xfrm>
            <a:off x="762000" y="3429000"/>
            <a:ext cx="6705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dirty="0">
                <a:solidFill>
                  <a:srgbClr val="FF0000"/>
                </a:solidFill>
              </a:rPr>
              <a:t>-- minimize with repeated measurements</a:t>
            </a:r>
          </a:p>
        </p:txBody>
      </p:sp>
      <p:sp>
        <p:nvSpPr>
          <p:cNvPr id="37898" name="Rectangle 13"/>
          <p:cNvSpPr>
            <a:spLocks noChangeArrowheads="1"/>
          </p:cNvSpPr>
          <p:nvPr/>
        </p:nvSpPr>
        <p:spPr bwMode="auto">
          <a:xfrm>
            <a:off x="762000" y="4495800"/>
            <a:ext cx="7696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dirty="0">
                <a:solidFill>
                  <a:srgbClr val="FF0000"/>
                </a:solidFill>
              </a:rPr>
              <a:t>e.g., parallax in measuring with a meter stick</a:t>
            </a:r>
          </a:p>
        </p:txBody>
      </p:sp>
      <p:sp>
        <p:nvSpPr>
          <p:cNvPr id="37899" name="Rectangle 14"/>
          <p:cNvSpPr>
            <a:spLocks noChangeArrowheads="1"/>
          </p:cNvSpPr>
          <p:nvPr/>
        </p:nvSpPr>
        <p:spPr bwMode="auto">
          <a:xfrm>
            <a:off x="685800" y="60960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dirty="0">
                <a:solidFill>
                  <a:srgbClr val="FF0000"/>
                </a:solidFill>
              </a:rPr>
              <a:t>e.g., bathroom scale that reads 5 lbs. too heavy</a:t>
            </a:r>
          </a:p>
        </p:txBody>
      </p:sp>
      <p:sp>
        <p:nvSpPr>
          <p:cNvPr id="50191" name="Rectangle 15"/>
          <p:cNvSpPr>
            <a:spLocks noChangeArrowheads="1"/>
          </p:cNvSpPr>
          <p:nvPr/>
        </p:nvSpPr>
        <p:spPr bwMode="auto">
          <a:xfrm>
            <a:off x="578063" y="2438402"/>
            <a:ext cx="5044971" cy="104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000000"/>
                </a:solidFill>
              </a:rPr>
              <a:t>			mistake </a:t>
            </a:r>
            <a:r>
              <a:rPr lang="en-US" sz="2800" dirty="0">
                <a:solidFill>
                  <a:srgbClr val="000000"/>
                </a:solidFill>
              </a:rPr>
              <a:t>in reading </a:t>
            </a:r>
            <a:endParaRPr lang="en-US" sz="2800" dirty="0" smtClean="0">
              <a:solidFill>
                <a:srgbClr val="000000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000000"/>
                </a:solidFill>
              </a:rPr>
              <a:t>instrument or </a:t>
            </a:r>
            <a:r>
              <a:rPr lang="en-US" sz="2800" dirty="0">
                <a:solidFill>
                  <a:srgbClr val="000000"/>
                </a:solidFill>
              </a:rPr>
              <a:t>recording results</a:t>
            </a:r>
          </a:p>
        </p:txBody>
      </p:sp>
      <p:sp>
        <p:nvSpPr>
          <p:cNvPr id="50192" name="Rectangle 16"/>
          <p:cNvSpPr>
            <a:spLocks noChangeArrowheads="1"/>
          </p:cNvSpPr>
          <p:nvPr/>
        </p:nvSpPr>
        <p:spPr bwMode="auto">
          <a:xfrm>
            <a:off x="2971800" y="5029200"/>
            <a:ext cx="3733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>
                <a:solidFill>
                  <a:srgbClr val="000000"/>
                </a:solidFill>
              </a:rPr>
              <a:t>measuring device is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>
                <a:solidFill>
                  <a:srgbClr val="000000"/>
                </a:solidFill>
              </a:rPr>
              <a:t>improperly calibrated</a:t>
            </a:r>
          </a:p>
        </p:txBody>
      </p:sp>
      <p:sp>
        <p:nvSpPr>
          <p:cNvPr id="50193" name="Rectangle 17"/>
          <p:cNvSpPr>
            <a:spLocks noChangeArrowheads="1"/>
          </p:cNvSpPr>
          <p:nvPr/>
        </p:nvSpPr>
        <p:spPr bwMode="auto">
          <a:xfrm>
            <a:off x="2514600" y="3962400"/>
            <a:ext cx="640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dirty="0">
                <a:solidFill>
                  <a:srgbClr val="000000"/>
                </a:solidFill>
              </a:rPr>
              <a:t>using measuring instrument improperly</a:t>
            </a:r>
          </a:p>
        </p:txBody>
      </p:sp>
      <p:pic>
        <p:nvPicPr>
          <p:cNvPr id="37903" name="Picture 21" descr="http://t0.gstatic.com/images?q=tbn:ANd9GcS67fpBCSjc9Vs2YGwAhiCEbdB5EC4yr0gMBQspVuzXLu-KKwtr&amp;t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198438"/>
            <a:ext cx="26098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/>
        </p:nvGrpSpPr>
        <p:grpSpPr>
          <a:xfrm>
            <a:off x="5943617" y="2010104"/>
            <a:ext cx="2979682" cy="1489841"/>
            <a:chOff x="5943617" y="2010104"/>
            <a:chExt cx="2979682" cy="1489841"/>
          </a:xfrm>
        </p:grpSpPr>
        <p:grpSp>
          <p:nvGrpSpPr>
            <p:cNvPr id="3" name="Group 2"/>
            <p:cNvGrpSpPr/>
            <p:nvPr/>
          </p:nvGrpSpPr>
          <p:grpSpPr>
            <a:xfrm>
              <a:off x="5943617" y="2010104"/>
              <a:ext cx="2979682" cy="1489841"/>
              <a:chOff x="5943617" y="2010104"/>
              <a:chExt cx="2979682" cy="1489841"/>
            </a:xfrm>
          </p:grpSpPr>
          <p:pic>
            <p:nvPicPr>
              <p:cNvPr id="3074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3617" y="2010104"/>
                <a:ext cx="2979682" cy="14898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" name="Rectangle 1"/>
              <p:cNvSpPr/>
              <p:nvPr/>
            </p:nvSpPr>
            <p:spPr>
              <a:xfrm>
                <a:off x="7935402" y="2366198"/>
                <a:ext cx="723568" cy="29954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7136296" y="2012365"/>
                <a:ext cx="723568" cy="29954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6031065" y="2425833"/>
                <a:ext cx="723568" cy="29954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" name="5-Point Star 3"/>
            <p:cNvSpPr/>
            <p:nvPr/>
          </p:nvSpPr>
          <p:spPr>
            <a:xfrm>
              <a:off x="7358930" y="2023609"/>
              <a:ext cx="290222" cy="290222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0774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0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0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50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7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 autoUpdateAnimBg="0"/>
      <p:bldP spid="37893" grpId="0"/>
      <p:bldP spid="37894" grpId="0"/>
      <p:bldP spid="37895" grpId="0"/>
      <p:bldP spid="37896" grpId="0"/>
      <p:bldP spid="37897" grpId="0"/>
      <p:bldP spid="37898" grpId="0"/>
      <p:bldP spid="37899" grpId="0"/>
      <p:bldP spid="50191" grpId="0" autoUpdateAnimBg="0"/>
      <p:bldP spid="50192" grpId="0" autoUpdateAnimBg="0"/>
      <p:bldP spid="50193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396689" y="1457281"/>
            <a:ext cx="8398453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C00000"/>
                </a:solidFill>
              </a:rPr>
              <a:t>-- the difference between </a:t>
            </a:r>
            <a:r>
              <a:rPr lang="en-US" sz="2800" u="sng" dirty="0" smtClean="0">
                <a:solidFill>
                  <a:srgbClr val="C00000"/>
                </a:solidFill>
              </a:rPr>
              <a:t>precision</a:t>
            </a:r>
            <a:r>
              <a:rPr lang="en-US" sz="2800" dirty="0" smtClean="0">
                <a:solidFill>
                  <a:srgbClr val="C00000"/>
                </a:solidFill>
              </a:rPr>
              <a:t> and </a:t>
            </a:r>
            <a:r>
              <a:rPr lang="en-US" sz="2800" u="sng" dirty="0" smtClean="0">
                <a:solidFill>
                  <a:srgbClr val="C00000"/>
                </a:solidFill>
              </a:rPr>
              <a:t>accuracy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C00000"/>
                </a:solidFill>
              </a:rPr>
              <a:t>-- the three types of error that affect accuracy,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smtClean="0">
                <a:solidFill>
                  <a:srgbClr val="C00000"/>
                </a:solidFill>
              </a:rPr>
              <a:t>  and how to minimize them</a:t>
            </a:r>
          </a:p>
          <a:p>
            <a:pPr marL="342900" indent="-342900">
              <a:spcBef>
                <a:spcPct val="20000"/>
              </a:spcBef>
            </a:pPr>
            <a:endParaRPr lang="en-US" sz="1050" dirty="0" smtClean="0">
              <a:solidFill>
                <a:srgbClr val="C00000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C00000"/>
                </a:solidFill>
              </a:rPr>
              <a:t>		</a:t>
            </a:r>
            <a:r>
              <a:rPr lang="en-US" sz="2800" u="sng" dirty="0" smtClean="0">
                <a:solidFill>
                  <a:srgbClr val="C00000"/>
                </a:solidFill>
              </a:rPr>
              <a:t>human error</a:t>
            </a:r>
            <a:r>
              <a:rPr lang="en-US" sz="2800" dirty="0" smtClean="0">
                <a:solidFill>
                  <a:srgbClr val="C00000"/>
                </a:solidFill>
              </a:rPr>
              <a:t>: take repeated measurements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smtClean="0">
                <a:solidFill>
                  <a:srgbClr val="C00000"/>
                </a:solidFill>
              </a:rPr>
              <a:t>   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smtClean="0">
                <a:solidFill>
                  <a:srgbClr val="C00000"/>
                </a:solidFill>
              </a:rPr>
              <a:t>   </a:t>
            </a:r>
            <a:r>
              <a:rPr lang="en-US" sz="2800" u="sng" dirty="0" smtClean="0">
                <a:solidFill>
                  <a:srgbClr val="C00000"/>
                </a:solidFill>
              </a:rPr>
              <a:t>method error</a:t>
            </a:r>
            <a:r>
              <a:rPr lang="en-US" sz="2800" dirty="0" smtClean="0">
                <a:solidFill>
                  <a:srgbClr val="C00000"/>
                </a:solidFill>
              </a:rPr>
              <a:t>: know how to use the measuring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>
                <a:solidFill>
                  <a:srgbClr val="C00000"/>
                </a:solidFill>
              </a:rPr>
              <a:t>	</a:t>
            </a:r>
            <a:r>
              <a:rPr lang="en-US" sz="2800" dirty="0" smtClean="0">
                <a:solidFill>
                  <a:srgbClr val="C00000"/>
                </a:solidFill>
              </a:rPr>
              <a:t>			    instrumentation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>
                <a:solidFill>
                  <a:srgbClr val="C00000"/>
                </a:solidFill>
              </a:rPr>
              <a:t>	</a:t>
            </a:r>
            <a:r>
              <a:rPr lang="en-US" sz="2800" u="sng" dirty="0" smtClean="0">
                <a:solidFill>
                  <a:srgbClr val="C00000"/>
                </a:solidFill>
              </a:rPr>
              <a:t>instrument error</a:t>
            </a:r>
            <a:r>
              <a:rPr lang="en-US" sz="2800" dirty="0" smtClean="0">
                <a:solidFill>
                  <a:srgbClr val="C00000"/>
                </a:solidFill>
              </a:rPr>
              <a:t>: treat instruments with care and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C00000"/>
                </a:solidFill>
              </a:rPr>
              <a:t>				    properly maintain them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>
                <a:solidFill>
                  <a:srgbClr val="C00000"/>
                </a:solidFill>
              </a:rPr>
              <a:t>	</a:t>
            </a:r>
            <a:r>
              <a:rPr lang="en-US" sz="2800" dirty="0" smtClean="0">
                <a:solidFill>
                  <a:srgbClr val="C00000"/>
                </a:solidFill>
              </a:rPr>
              <a:t>			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094883" y="5839928"/>
            <a:ext cx="4046813" cy="104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r">
              <a:spcBef>
                <a:spcPct val="20000"/>
              </a:spcBef>
            </a:pPr>
            <a:r>
              <a:rPr lang="en-US" sz="28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John Bergmann</a:t>
            </a:r>
          </a:p>
          <a:p>
            <a:pPr marL="342900" indent="-342900" algn="r">
              <a:spcBef>
                <a:spcPct val="20000"/>
              </a:spcBef>
            </a:pPr>
            <a:r>
              <a:rPr lang="en-US" sz="2800" b="1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www.teachnlearnchem.com</a:t>
            </a:r>
            <a:endParaRPr lang="en-US" sz="28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438696" y="233315"/>
            <a:ext cx="6283644" cy="104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sz="2800" b="1" dirty="0" smtClean="0">
                <a:solidFill>
                  <a:srgbClr val="000000"/>
                </a:solidFill>
              </a:rPr>
              <a:t>SUMMARY: </a:t>
            </a:r>
            <a:r>
              <a:rPr lang="en-US" sz="2800" b="1" u="sng" dirty="0" smtClean="0">
                <a:solidFill>
                  <a:srgbClr val="000000"/>
                </a:solidFill>
              </a:rPr>
              <a:t>Accuracy and Precision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2800" dirty="0" smtClean="0">
                <a:solidFill>
                  <a:srgbClr val="000000"/>
                </a:solidFill>
              </a:rPr>
              <a:t>In this lesson we discussed: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755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99600" y="715963"/>
            <a:ext cx="4049280" cy="762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b="1" i="1" dirty="0" smtClean="0">
                <a:solidFill>
                  <a:srgbClr val="FF0000"/>
                </a:solidFill>
              </a:rPr>
              <a:t>Is a digit significant?</a:t>
            </a: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-361950" y="87313"/>
            <a:ext cx="6858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200" b="1" dirty="0">
                <a:solidFill>
                  <a:srgbClr val="FF0000"/>
                </a:solidFill>
              </a:rPr>
              <a:t>Significant </a:t>
            </a:r>
            <a:r>
              <a:rPr lang="en-US" sz="3200" b="1" dirty="0" smtClean="0">
                <a:solidFill>
                  <a:srgbClr val="FF0000"/>
                </a:solidFill>
              </a:rPr>
              <a:t>Figures: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129568" y="2457450"/>
            <a:ext cx="866298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FF0000"/>
                </a:solidFill>
              </a:rPr>
              <a:t>Use the </a:t>
            </a:r>
            <a:r>
              <a:rPr lang="en-US" sz="2800" u="sng" dirty="0" smtClean="0">
                <a:solidFill>
                  <a:srgbClr val="FF0000"/>
                </a:solidFill>
              </a:rPr>
              <a:t>box-and-dot method</a:t>
            </a:r>
            <a:r>
              <a:rPr lang="en-US" sz="2800" dirty="0" smtClean="0">
                <a:solidFill>
                  <a:srgbClr val="FF0000"/>
                </a:solidFill>
              </a:rPr>
              <a:t> to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FF0000"/>
                </a:solidFill>
              </a:rPr>
              <a:t>determine the sig figs in a given quantity.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221" name="Rectangle 7"/>
          <p:cNvSpPr>
            <a:spLocks noChangeArrowheads="1"/>
          </p:cNvSpPr>
          <p:nvPr/>
        </p:nvSpPr>
        <p:spPr bwMode="auto">
          <a:xfrm>
            <a:off x="728676" y="1277938"/>
            <a:ext cx="4903907" cy="104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800" u="sng" dirty="0" smtClean="0">
                <a:solidFill>
                  <a:srgbClr val="FF0000"/>
                </a:solidFill>
              </a:rPr>
              <a:t>All </a:t>
            </a:r>
            <a:r>
              <a:rPr lang="en-US" sz="2800" u="sng" dirty="0">
                <a:solidFill>
                  <a:srgbClr val="FF0000"/>
                </a:solidFill>
              </a:rPr>
              <a:t>non-zeroes are </a:t>
            </a:r>
            <a:r>
              <a:rPr lang="en-US" sz="2800" u="sng" dirty="0" smtClean="0">
                <a:solidFill>
                  <a:srgbClr val="FF0000"/>
                </a:solidFill>
              </a:rPr>
              <a:t>significant</a:t>
            </a:r>
            <a:r>
              <a:rPr lang="en-US" sz="2800" dirty="0" smtClean="0">
                <a:solidFill>
                  <a:srgbClr val="FF0000"/>
                </a:solidFill>
              </a:rPr>
              <a:t>.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u="sng" dirty="0" smtClean="0">
                <a:solidFill>
                  <a:srgbClr val="FF0000"/>
                </a:solidFill>
              </a:rPr>
              <a:t>Zeroes might or might not be</a:t>
            </a:r>
            <a:r>
              <a:rPr lang="en-US" sz="2800" dirty="0" smtClean="0">
                <a:solidFill>
                  <a:srgbClr val="FF0000"/>
                </a:solidFill>
              </a:rPr>
              <a:t>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80961" y="3600450"/>
            <a:ext cx="866298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FF0000"/>
                </a:solidFill>
              </a:rPr>
              <a:t>1. Identify the  leftmost AND rightmost  non-zeroes.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80961" y="4171950"/>
            <a:ext cx="9196389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FF0000"/>
                </a:solidFill>
              </a:rPr>
              <a:t>2. Draw a box around these AND everything in-between.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80961" y="4724400"/>
            <a:ext cx="866298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FF0000"/>
                </a:solidFill>
              </a:rPr>
              <a:t>3. All digits IN the box are significant.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80961" y="5295900"/>
            <a:ext cx="866298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FF0000"/>
                </a:solidFill>
              </a:rPr>
              <a:t>4. Zeroes on the box’s LEFT are NOT significant.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0" name="Rectangle 5"/>
          <p:cNvSpPr>
            <a:spLocks noChangeArrowheads="1"/>
          </p:cNvSpPr>
          <p:nvPr/>
        </p:nvSpPr>
        <p:spPr bwMode="auto">
          <a:xfrm>
            <a:off x="80961" y="5867400"/>
            <a:ext cx="866298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FF0000"/>
                </a:solidFill>
              </a:rPr>
              <a:t>5. If there is a decimal point ANYWHERE, the zeroes on the box’s RIGHT ARE significant. Otherwise, no.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7170" name="Picture 2" descr="http://scrapetv.com/News/News%20Pages/usa/images-2/george-bush-confus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1614" y="114300"/>
            <a:ext cx="2799034" cy="223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19350" y="3581400"/>
            <a:ext cx="3808475" cy="5715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Multiply 2"/>
          <p:cNvSpPr/>
          <p:nvPr/>
        </p:nvSpPr>
        <p:spPr>
          <a:xfrm>
            <a:off x="1314448" y="3390900"/>
            <a:ext cx="914400" cy="914400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4" name="Multiply 33"/>
          <p:cNvSpPr/>
          <p:nvPr/>
        </p:nvSpPr>
        <p:spPr>
          <a:xfrm>
            <a:off x="519112" y="3390900"/>
            <a:ext cx="914400" cy="914400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6483072" y="2425913"/>
            <a:ext cx="238238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000000"/>
                </a:solidFill>
              </a:rPr>
              <a:t>0 . 0 2 0 8 0 0</a:t>
            </a:r>
            <a:endParaRPr lang="en-US" sz="2800" dirty="0">
              <a:solidFill>
                <a:srgbClr val="00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457094" y="2885085"/>
            <a:ext cx="614855" cy="346841"/>
            <a:chOff x="7330966" y="3042745"/>
            <a:chExt cx="614855" cy="346841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7330966" y="3042745"/>
              <a:ext cx="0" cy="346841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7945821" y="3042745"/>
              <a:ext cx="0" cy="346841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/>
          <p:cNvSpPr/>
          <p:nvPr/>
        </p:nvSpPr>
        <p:spPr>
          <a:xfrm>
            <a:off x="7318593" y="2377960"/>
            <a:ext cx="895246" cy="5715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3574" y="2993730"/>
            <a:ext cx="429073" cy="429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8360" y="2993730"/>
            <a:ext cx="429073" cy="429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2204" y="2958000"/>
            <a:ext cx="446876" cy="469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6739108" y="3105150"/>
            <a:ext cx="125653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8800" b="1" dirty="0" smtClean="0">
                <a:solidFill>
                  <a:srgbClr val="000000"/>
                </a:solidFill>
              </a:rPr>
              <a:t>?</a:t>
            </a:r>
            <a:endParaRPr lang="en-US" sz="8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480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1" grpId="0"/>
      <p:bldP spid="25" grpId="0"/>
      <p:bldP spid="27" grpId="0"/>
      <p:bldP spid="28" grpId="0"/>
      <p:bldP spid="29" grpId="0"/>
      <p:bldP spid="30" grpId="0"/>
      <p:bldP spid="2" grpId="0" animBg="1"/>
      <p:bldP spid="3" grpId="0" animBg="1"/>
      <p:bldP spid="34" grpId="0" animBg="1"/>
      <p:bldP spid="16" grpId="0"/>
      <p:bldP spid="21" grpId="0" animBg="1"/>
      <p:bldP spid="3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9"/>
          <p:cNvSpPr>
            <a:spLocks noChangeArrowheads="1"/>
          </p:cNvSpPr>
          <p:nvPr/>
        </p:nvSpPr>
        <p:spPr bwMode="auto">
          <a:xfrm>
            <a:off x="6521900" y="369094"/>
            <a:ext cx="2286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>
                <a:solidFill>
                  <a:srgbClr val="FF0000"/>
                </a:solidFill>
              </a:rPr>
              <a:t>0 . 0 9 4 4</a:t>
            </a:r>
          </a:p>
        </p:txBody>
      </p:sp>
      <p:sp>
        <p:nvSpPr>
          <p:cNvPr id="9223" name="Rectangle 10"/>
          <p:cNvSpPr>
            <a:spLocks noChangeArrowheads="1"/>
          </p:cNvSpPr>
          <p:nvPr/>
        </p:nvSpPr>
        <p:spPr bwMode="auto">
          <a:xfrm>
            <a:off x="1623206" y="1087438"/>
            <a:ext cx="2362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dirty="0">
                <a:solidFill>
                  <a:srgbClr val="FF0000"/>
                </a:solidFill>
              </a:rPr>
              <a:t>0 . 0 0 3 2 </a:t>
            </a:r>
          </a:p>
        </p:txBody>
      </p:sp>
      <p:sp>
        <p:nvSpPr>
          <p:cNvPr id="9224" name="Rectangle 11"/>
          <p:cNvSpPr>
            <a:spLocks noChangeArrowheads="1"/>
          </p:cNvSpPr>
          <p:nvPr/>
        </p:nvSpPr>
        <p:spPr bwMode="auto">
          <a:xfrm>
            <a:off x="6521900" y="1143000"/>
            <a:ext cx="2362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dirty="0">
                <a:solidFill>
                  <a:srgbClr val="FF0000"/>
                </a:solidFill>
              </a:rPr>
              <a:t>2 </a:t>
            </a:r>
            <a:r>
              <a:rPr lang="en-US" sz="2800" dirty="0" smtClean="0">
                <a:solidFill>
                  <a:srgbClr val="FF0000"/>
                </a:solidFill>
              </a:rPr>
              <a:t>0 </a:t>
            </a:r>
            <a:r>
              <a:rPr lang="en-US" sz="2800" dirty="0">
                <a:solidFill>
                  <a:srgbClr val="FF0000"/>
                </a:solidFill>
              </a:rPr>
              <a:t>0 </a:t>
            </a:r>
            <a:r>
              <a:rPr lang="en-US" sz="2800" dirty="0" smtClean="0">
                <a:solidFill>
                  <a:srgbClr val="FF0000"/>
                </a:solidFill>
              </a:rPr>
              <a:t>0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227" name="Text Box 757"/>
          <p:cNvSpPr txBox="1">
            <a:spLocks noChangeArrowheads="1"/>
          </p:cNvSpPr>
          <p:nvPr/>
        </p:nvSpPr>
        <p:spPr bwMode="auto">
          <a:xfrm>
            <a:off x="5867850" y="389732"/>
            <a:ext cx="382588" cy="51911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FFFF"/>
                </a:solidFill>
              </a:rPr>
              <a:t>3</a:t>
            </a:r>
          </a:p>
        </p:txBody>
      </p:sp>
      <p:sp>
        <p:nvSpPr>
          <p:cNvPr id="9228" name="Text Box 758"/>
          <p:cNvSpPr txBox="1">
            <a:spLocks noChangeArrowheads="1"/>
          </p:cNvSpPr>
          <p:nvPr/>
        </p:nvSpPr>
        <p:spPr bwMode="auto">
          <a:xfrm>
            <a:off x="970744" y="1136651"/>
            <a:ext cx="385762" cy="5222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FFFF"/>
                </a:solidFill>
              </a:rPr>
              <a:t>2</a:t>
            </a:r>
          </a:p>
        </p:txBody>
      </p:sp>
      <p:sp>
        <p:nvSpPr>
          <p:cNvPr id="9229" name="Text Box 759"/>
          <p:cNvSpPr txBox="1">
            <a:spLocks noChangeArrowheads="1"/>
          </p:cNvSpPr>
          <p:nvPr/>
        </p:nvSpPr>
        <p:spPr bwMode="auto">
          <a:xfrm>
            <a:off x="5867850" y="1135063"/>
            <a:ext cx="385042" cy="52322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FFFF"/>
                </a:solidFill>
              </a:rPr>
              <a:t>1</a:t>
            </a:r>
            <a:endParaRPr lang="en-US" sz="2800" b="1" dirty="0">
              <a:solidFill>
                <a:srgbClr val="00FFFF"/>
              </a:solidFill>
            </a:endParaRPr>
          </a:p>
        </p:txBody>
      </p:sp>
      <p:sp>
        <p:nvSpPr>
          <p:cNvPr id="9231" name="Rectangle 11"/>
          <p:cNvSpPr>
            <a:spLocks noChangeArrowheads="1"/>
          </p:cNvSpPr>
          <p:nvPr/>
        </p:nvSpPr>
        <p:spPr bwMode="auto">
          <a:xfrm>
            <a:off x="6521900" y="2606676"/>
            <a:ext cx="2362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>
                <a:solidFill>
                  <a:srgbClr val="FF0000"/>
                </a:solidFill>
              </a:rPr>
              <a:t>0 . 0 2 5 0 </a:t>
            </a:r>
          </a:p>
        </p:txBody>
      </p:sp>
      <p:sp>
        <p:nvSpPr>
          <p:cNvPr id="9232" name="Text Box 759"/>
          <p:cNvSpPr txBox="1">
            <a:spLocks noChangeArrowheads="1"/>
          </p:cNvSpPr>
          <p:nvPr/>
        </p:nvSpPr>
        <p:spPr bwMode="auto">
          <a:xfrm>
            <a:off x="5867850" y="2598739"/>
            <a:ext cx="385763" cy="5238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FFFF"/>
                </a:solidFill>
              </a:rPr>
              <a:t>3</a:t>
            </a:r>
          </a:p>
        </p:txBody>
      </p:sp>
      <p:sp>
        <p:nvSpPr>
          <p:cNvPr id="9233" name="Rectangle 11"/>
          <p:cNvSpPr>
            <a:spLocks noChangeArrowheads="1"/>
          </p:cNvSpPr>
          <p:nvPr/>
        </p:nvSpPr>
        <p:spPr bwMode="auto">
          <a:xfrm>
            <a:off x="6521900" y="1862138"/>
            <a:ext cx="2362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FF0000"/>
                </a:solidFill>
              </a:rPr>
              <a:t>8 0 0 .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234" name="Text Box 759"/>
          <p:cNvSpPr txBox="1">
            <a:spLocks noChangeArrowheads="1"/>
          </p:cNvSpPr>
          <p:nvPr/>
        </p:nvSpPr>
        <p:spPr bwMode="auto">
          <a:xfrm>
            <a:off x="5867850" y="1854201"/>
            <a:ext cx="385042" cy="52322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FFFF"/>
                </a:solidFill>
              </a:rPr>
              <a:t>3</a:t>
            </a:r>
            <a:endParaRPr lang="en-US" sz="2800" b="1" dirty="0">
              <a:solidFill>
                <a:srgbClr val="00FFFF"/>
              </a:solidFill>
            </a:endParaRP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1643844" y="422276"/>
            <a:ext cx="2286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FF0000"/>
                </a:solidFill>
              </a:rPr>
              <a:t>1 2 4 . 0 0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1624794" y="2606676"/>
            <a:ext cx="2362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dirty="0">
                <a:solidFill>
                  <a:srgbClr val="FF0000"/>
                </a:solidFill>
              </a:rPr>
              <a:t>0 . 0 0 3 0 4</a:t>
            </a:r>
          </a:p>
        </p:txBody>
      </p:sp>
      <p:sp>
        <p:nvSpPr>
          <p:cNvPr id="28" name="Text Box 755"/>
          <p:cNvSpPr txBox="1">
            <a:spLocks noChangeArrowheads="1"/>
          </p:cNvSpPr>
          <p:nvPr/>
        </p:nvSpPr>
        <p:spPr bwMode="auto">
          <a:xfrm>
            <a:off x="989794" y="406401"/>
            <a:ext cx="385042" cy="52322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FFFF"/>
                </a:solidFill>
              </a:rPr>
              <a:t>5</a:t>
            </a:r>
            <a:endParaRPr lang="en-US" sz="2800" b="1" dirty="0">
              <a:solidFill>
                <a:srgbClr val="00FFFF"/>
              </a:solidFill>
            </a:endParaRPr>
          </a:p>
        </p:txBody>
      </p:sp>
      <p:sp>
        <p:nvSpPr>
          <p:cNvPr id="29" name="Text Box 756"/>
          <p:cNvSpPr txBox="1">
            <a:spLocks noChangeArrowheads="1"/>
          </p:cNvSpPr>
          <p:nvPr/>
        </p:nvSpPr>
        <p:spPr bwMode="auto">
          <a:xfrm>
            <a:off x="972331" y="2619376"/>
            <a:ext cx="385763" cy="5238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FFFF"/>
                </a:solidFill>
              </a:rPr>
              <a:t>3</a:t>
            </a:r>
          </a:p>
        </p:txBody>
      </p: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1604156" y="1881188"/>
            <a:ext cx="2286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>
                <a:solidFill>
                  <a:srgbClr val="FF0000"/>
                </a:solidFill>
              </a:rPr>
              <a:t>1 3 0 0 . 4 0</a:t>
            </a:r>
          </a:p>
        </p:txBody>
      </p:sp>
      <p:sp>
        <p:nvSpPr>
          <p:cNvPr id="31" name="Text Box 755"/>
          <p:cNvSpPr txBox="1">
            <a:spLocks noChangeArrowheads="1"/>
          </p:cNvSpPr>
          <p:nvPr/>
        </p:nvSpPr>
        <p:spPr bwMode="auto">
          <a:xfrm>
            <a:off x="969156" y="1865313"/>
            <a:ext cx="385762" cy="5222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FFFF"/>
                </a:solidFill>
              </a:rPr>
              <a:t>6</a:t>
            </a:r>
          </a:p>
        </p:txBody>
      </p:sp>
      <p:sp>
        <p:nvSpPr>
          <p:cNvPr id="4" name="Rectangle 3"/>
          <p:cNvSpPr/>
          <p:nvPr/>
        </p:nvSpPr>
        <p:spPr>
          <a:xfrm>
            <a:off x="1662893" y="406401"/>
            <a:ext cx="917009" cy="496093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747156" y="1087438"/>
            <a:ext cx="607568" cy="496093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643846" y="1889920"/>
            <a:ext cx="1675526" cy="496093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747161" y="2610645"/>
            <a:ext cx="913003" cy="496093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360105" y="368697"/>
            <a:ext cx="913003" cy="496093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540950" y="1149747"/>
            <a:ext cx="334962" cy="496093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563284" y="1853408"/>
            <a:ext cx="298487" cy="496093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353750" y="2609058"/>
            <a:ext cx="607568" cy="496093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4" name="Rectangle 4"/>
          <p:cNvSpPr>
            <a:spLocks noChangeArrowheads="1"/>
          </p:cNvSpPr>
          <p:nvPr/>
        </p:nvSpPr>
        <p:spPr bwMode="auto">
          <a:xfrm>
            <a:off x="552338" y="3937794"/>
            <a:ext cx="4894262" cy="157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FF0000"/>
                </a:solidFill>
              </a:rPr>
              <a:t>In scientific </a:t>
            </a:r>
            <a:r>
              <a:rPr lang="en-US" sz="2800" dirty="0">
                <a:solidFill>
                  <a:srgbClr val="FF0000"/>
                </a:solidFill>
              </a:rPr>
              <a:t>notation</a:t>
            </a:r>
            <a:r>
              <a:rPr lang="en-US" sz="2800" dirty="0" smtClean="0">
                <a:solidFill>
                  <a:srgbClr val="FF0000"/>
                </a:solidFill>
              </a:rPr>
              <a:t>, the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FF0000"/>
                </a:solidFill>
              </a:rPr>
              <a:t>exponent has no </a:t>
            </a:r>
            <a:r>
              <a:rPr lang="en-US" sz="2800" dirty="0">
                <a:solidFill>
                  <a:srgbClr val="FF0000"/>
                </a:solidFill>
              </a:rPr>
              <a:t>effect </a:t>
            </a:r>
            <a:r>
              <a:rPr lang="en-US" sz="2800" dirty="0" smtClean="0">
                <a:solidFill>
                  <a:srgbClr val="FF0000"/>
                </a:solidFill>
              </a:rPr>
              <a:t>on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FF0000"/>
                </a:solidFill>
              </a:rPr>
              <a:t>the </a:t>
            </a:r>
            <a:r>
              <a:rPr lang="en-US" sz="2800" dirty="0">
                <a:solidFill>
                  <a:srgbClr val="FF0000"/>
                </a:solidFill>
              </a:rPr>
              <a:t>number of sig. figs.</a:t>
            </a:r>
          </a:p>
        </p:txBody>
      </p:sp>
      <p:sp>
        <p:nvSpPr>
          <p:cNvPr id="45" name="Rectangle 9"/>
          <p:cNvSpPr>
            <a:spLocks noChangeArrowheads="1"/>
          </p:cNvSpPr>
          <p:nvPr/>
        </p:nvSpPr>
        <p:spPr bwMode="auto">
          <a:xfrm>
            <a:off x="6516244" y="3989388"/>
            <a:ext cx="2362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dirty="0">
                <a:solidFill>
                  <a:srgbClr val="FF0000"/>
                </a:solidFill>
              </a:rPr>
              <a:t>1 . 4 0 x 10</a:t>
            </a:r>
            <a:r>
              <a:rPr lang="en-US" sz="2800" baseline="300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6" name="Rectangle 13"/>
          <p:cNvSpPr>
            <a:spLocks noChangeArrowheads="1"/>
          </p:cNvSpPr>
          <p:nvPr/>
        </p:nvSpPr>
        <p:spPr bwMode="auto">
          <a:xfrm>
            <a:off x="6516244" y="4716463"/>
            <a:ext cx="259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>
                <a:solidFill>
                  <a:srgbClr val="FF0000"/>
                </a:solidFill>
              </a:rPr>
              <a:t>5 . 0 6 x 10</a:t>
            </a:r>
            <a:r>
              <a:rPr lang="en-US" sz="2800" baseline="30000">
                <a:solidFill>
                  <a:srgbClr val="FF0000"/>
                </a:solidFill>
              </a:rPr>
              <a:t>–3</a:t>
            </a:r>
          </a:p>
        </p:txBody>
      </p:sp>
      <p:sp>
        <p:nvSpPr>
          <p:cNvPr id="47" name="Rectangle 14"/>
          <p:cNvSpPr>
            <a:spLocks noChangeArrowheads="1"/>
          </p:cNvSpPr>
          <p:nvPr/>
        </p:nvSpPr>
        <p:spPr bwMode="auto">
          <a:xfrm>
            <a:off x="6516244" y="5419725"/>
            <a:ext cx="259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>
                <a:solidFill>
                  <a:srgbClr val="FF0000"/>
                </a:solidFill>
              </a:rPr>
              <a:t>7 . 1 2 0 x 10</a:t>
            </a:r>
            <a:r>
              <a:rPr lang="en-US" sz="2800" baseline="3000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8" name="Text Box 1010"/>
          <p:cNvSpPr txBox="1">
            <a:spLocks noChangeArrowheads="1"/>
          </p:cNvSpPr>
          <p:nvPr/>
        </p:nvSpPr>
        <p:spPr bwMode="auto">
          <a:xfrm>
            <a:off x="5876482" y="4727575"/>
            <a:ext cx="382587" cy="5191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FFFF"/>
                </a:solidFill>
              </a:rPr>
              <a:t>3</a:t>
            </a:r>
          </a:p>
        </p:txBody>
      </p:sp>
      <p:sp>
        <p:nvSpPr>
          <p:cNvPr id="49" name="Text Box 1011"/>
          <p:cNvSpPr txBox="1">
            <a:spLocks noChangeArrowheads="1"/>
          </p:cNvSpPr>
          <p:nvPr/>
        </p:nvSpPr>
        <p:spPr bwMode="auto">
          <a:xfrm>
            <a:off x="5878069" y="4024313"/>
            <a:ext cx="382588" cy="51911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FFFF"/>
                </a:solidFill>
              </a:rPr>
              <a:t>3</a:t>
            </a:r>
          </a:p>
        </p:txBody>
      </p:sp>
      <p:sp>
        <p:nvSpPr>
          <p:cNvPr id="50" name="Text Box 1012"/>
          <p:cNvSpPr txBox="1">
            <a:spLocks noChangeArrowheads="1"/>
          </p:cNvSpPr>
          <p:nvPr/>
        </p:nvSpPr>
        <p:spPr bwMode="auto">
          <a:xfrm>
            <a:off x="5876482" y="5421313"/>
            <a:ext cx="382587" cy="51911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FFFF"/>
                </a:solidFill>
              </a:rPr>
              <a:t>4</a:t>
            </a:r>
          </a:p>
        </p:txBody>
      </p:sp>
      <p:sp>
        <p:nvSpPr>
          <p:cNvPr id="51" name="Rectangle 14"/>
          <p:cNvSpPr>
            <a:spLocks noChangeArrowheads="1"/>
          </p:cNvSpPr>
          <p:nvPr/>
        </p:nvSpPr>
        <p:spPr bwMode="auto">
          <a:xfrm>
            <a:off x="6516244" y="6111875"/>
            <a:ext cx="259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>
                <a:solidFill>
                  <a:srgbClr val="FF0000"/>
                </a:solidFill>
              </a:rPr>
              <a:t>7 2 0 x 10</a:t>
            </a:r>
            <a:r>
              <a:rPr lang="en-US" sz="2800" baseline="300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2" name="Text Box 1012"/>
          <p:cNvSpPr txBox="1">
            <a:spLocks noChangeArrowheads="1"/>
          </p:cNvSpPr>
          <p:nvPr/>
        </p:nvSpPr>
        <p:spPr bwMode="auto">
          <a:xfrm>
            <a:off x="5876482" y="6113463"/>
            <a:ext cx="384175" cy="5222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FFFF"/>
                </a:solidFill>
              </a:rPr>
              <a:t>2</a:t>
            </a:r>
          </a:p>
        </p:txBody>
      </p:sp>
      <p:sp>
        <p:nvSpPr>
          <p:cNvPr id="53" name="Rectangle 14"/>
          <p:cNvSpPr>
            <a:spLocks noChangeArrowheads="1"/>
          </p:cNvSpPr>
          <p:nvPr/>
        </p:nvSpPr>
        <p:spPr bwMode="auto">
          <a:xfrm>
            <a:off x="4165443" y="6088063"/>
            <a:ext cx="1981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 dirty="0">
                <a:solidFill>
                  <a:srgbClr val="000000"/>
                </a:solidFill>
              </a:rPr>
              <a:t>7.2 x 10</a:t>
            </a:r>
            <a:r>
              <a:rPr lang="en-US" sz="2800" b="1" baseline="30000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54" name="Rectangle 53"/>
          <p:cNvSpPr/>
          <p:nvPr/>
        </p:nvSpPr>
        <p:spPr>
          <a:xfrm>
            <a:off x="6528191" y="3997722"/>
            <a:ext cx="820217" cy="496093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528186" y="4716463"/>
            <a:ext cx="1148304" cy="496093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6528186" y="5419725"/>
            <a:ext cx="1148304" cy="496093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528193" y="6088063"/>
            <a:ext cx="639769" cy="496093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8" name="Rectangle 6"/>
          <p:cNvSpPr>
            <a:spLocks noChangeArrowheads="1"/>
          </p:cNvSpPr>
          <p:nvPr/>
        </p:nvSpPr>
        <p:spPr bwMode="auto">
          <a:xfrm>
            <a:off x="14827" y="5822984"/>
            <a:ext cx="4046813" cy="104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8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John Bergmann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b="1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www.teachnlearnchem.com</a:t>
            </a:r>
            <a:endParaRPr lang="en-US" sz="28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432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2000"/>
                            </p:stCondLst>
                            <p:childTnLst>
                              <p:par>
                                <p:cTn id="3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7" grpId="0" animBg="1"/>
      <p:bldP spid="9228" grpId="0" animBg="1"/>
      <p:bldP spid="9229" grpId="0" animBg="1"/>
      <p:bldP spid="9232" grpId="0" animBg="1"/>
      <p:bldP spid="9234" grpId="0" animBg="1"/>
      <p:bldP spid="28" grpId="0" animBg="1"/>
      <p:bldP spid="29" grpId="0" animBg="1"/>
      <p:bldP spid="31" grpId="0" animBg="1"/>
      <p:bldP spid="4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/>
      <p:bldP spid="45" grpId="0"/>
      <p:bldP spid="46" grpId="0"/>
      <p:bldP spid="47" grpId="0"/>
      <p:bldP spid="48" grpId="0" animBg="1"/>
      <p:bldP spid="49" grpId="0" animBg="1"/>
      <p:bldP spid="50" grpId="0" animBg="1"/>
      <p:bldP spid="51" grpId="0"/>
      <p:bldP spid="52" grpId="0" animBg="1"/>
      <p:bldP spid="53" grpId="0"/>
      <p:bldP spid="54" grpId="0" animBg="1"/>
      <p:bldP spid="55" grpId="0" animBg="1"/>
      <p:bldP spid="56" grpId="0" animBg="1"/>
      <p:bldP spid="57" grpId="0" animBg="1"/>
      <p:bldP spid="5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1026"/>
          <p:cNvSpPr>
            <a:spLocks noChangeArrowheads="1"/>
          </p:cNvSpPr>
          <p:nvPr/>
        </p:nvSpPr>
        <p:spPr bwMode="auto">
          <a:xfrm>
            <a:off x="6096000" y="3520313"/>
            <a:ext cx="2244725" cy="625475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5472" name="Rectangle 1024"/>
          <p:cNvSpPr>
            <a:spLocks noChangeArrowheads="1"/>
          </p:cNvSpPr>
          <p:nvPr/>
        </p:nvSpPr>
        <p:spPr bwMode="auto">
          <a:xfrm>
            <a:off x="6096000" y="2758313"/>
            <a:ext cx="1828800" cy="6096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55563"/>
            <a:ext cx="8991600" cy="1143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800" b="1" i="1" dirty="0" smtClean="0">
                <a:solidFill>
                  <a:srgbClr val="FF0000"/>
                </a:solidFill>
              </a:rPr>
              <a:t>Rules:</a:t>
            </a:r>
          </a:p>
          <a:p>
            <a:pPr algn="ctr" eaLnBrk="1" hangingPunct="1">
              <a:buFontTx/>
              <a:buNone/>
            </a:pPr>
            <a:r>
              <a:rPr lang="en-US" sz="2800" b="1" i="1" dirty="0" smtClean="0">
                <a:solidFill>
                  <a:srgbClr val="FF0000"/>
                </a:solidFill>
              </a:rPr>
              <a:t>Significant Figures and Mathematical Operations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484188" y="1181100"/>
            <a:ext cx="8623300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>
                <a:solidFill>
                  <a:srgbClr val="FF0000"/>
                </a:solidFill>
              </a:rPr>
              <a:t>1. When multiplying or dividing, the answer must have the same number of sig. figs. as does the quantity with the fewest sig. figs.</a:t>
            </a:r>
          </a:p>
        </p:txBody>
      </p:sp>
      <p:sp>
        <p:nvSpPr>
          <p:cNvPr id="11270" name="Rectangle 1010"/>
          <p:cNvSpPr>
            <a:spLocks noChangeArrowheads="1"/>
          </p:cNvSpPr>
          <p:nvPr/>
        </p:nvSpPr>
        <p:spPr bwMode="auto">
          <a:xfrm>
            <a:off x="1014413" y="3596513"/>
            <a:ext cx="5486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>
                <a:solidFill>
                  <a:srgbClr val="FF0000"/>
                </a:solidFill>
              </a:rPr>
              <a:t>0.0251 N  x  4.62 m      3.7 s  = </a:t>
            </a:r>
          </a:p>
        </p:txBody>
      </p:sp>
      <p:sp>
        <p:nvSpPr>
          <p:cNvPr id="11271" name="Rectangle 1011"/>
          <p:cNvSpPr>
            <a:spLocks noChangeArrowheads="1"/>
          </p:cNvSpPr>
          <p:nvPr/>
        </p:nvSpPr>
        <p:spPr bwMode="auto">
          <a:xfrm>
            <a:off x="304800" y="2834513"/>
            <a:ext cx="7696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FF0000"/>
                </a:solidFill>
              </a:rPr>
              <a:t>	  </a:t>
            </a:r>
            <a:r>
              <a:rPr lang="en-US" sz="2800" dirty="0">
                <a:solidFill>
                  <a:srgbClr val="FF0000"/>
                </a:solidFill>
              </a:rPr>
              <a:t>		    </a:t>
            </a:r>
            <a:r>
              <a:rPr lang="en-US" sz="2800" baseline="-25000" dirty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1.52 C       3.431 s  = </a:t>
            </a:r>
          </a:p>
        </p:txBody>
      </p:sp>
      <p:grpSp>
        <p:nvGrpSpPr>
          <p:cNvPr id="11272" name="Group 1015"/>
          <p:cNvGrpSpPr>
            <a:grpSpLocks/>
          </p:cNvGrpSpPr>
          <p:nvPr/>
        </p:nvGrpSpPr>
        <p:grpSpPr bwMode="auto">
          <a:xfrm>
            <a:off x="4114800" y="3303588"/>
            <a:ext cx="762000" cy="990600"/>
            <a:chOff x="3024" y="2448"/>
            <a:chExt cx="480" cy="624"/>
          </a:xfrm>
        </p:grpSpPr>
        <p:sp>
          <p:nvSpPr>
            <p:cNvPr id="11287" name="Rectangle 1012"/>
            <p:cNvSpPr>
              <a:spLocks noChangeArrowheads="1"/>
            </p:cNvSpPr>
            <p:nvPr/>
          </p:nvSpPr>
          <p:spPr bwMode="auto">
            <a:xfrm>
              <a:off x="3024" y="2448"/>
              <a:ext cx="48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</a:pPr>
              <a:r>
                <a:rPr lang="en-US" sz="3200" b="1">
                  <a:solidFill>
                    <a:srgbClr val="FF3300"/>
                  </a:solidFill>
                </a:rPr>
                <a:t>.</a:t>
              </a:r>
            </a:p>
          </p:txBody>
        </p:sp>
        <p:sp>
          <p:nvSpPr>
            <p:cNvPr id="11288" name="Rectangle 1013"/>
            <p:cNvSpPr>
              <a:spLocks noChangeArrowheads="1"/>
            </p:cNvSpPr>
            <p:nvPr/>
          </p:nvSpPr>
          <p:spPr bwMode="auto">
            <a:xfrm>
              <a:off x="3024" y="2592"/>
              <a:ext cx="48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</a:pPr>
              <a:r>
                <a:rPr lang="en-US" sz="3200" b="1">
                  <a:solidFill>
                    <a:srgbClr val="FF3300"/>
                  </a:solidFill>
                </a:rPr>
                <a:t>.</a:t>
              </a:r>
            </a:p>
          </p:txBody>
        </p:sp>
        <p:sp>
          <p:nvSpPr>
            <p:cNvPr id="11289" name="Line 1014"/>
            <p:cNvSpPr>
              <a:spLocks noChangeShapeType="1"/>
            </p:cNvSpPr>
            <p:nvPr/>
          </p:nvSpPr>
          <p:spPr bwMode="auto">
            <a:xfrm>
              <a:off x="3168" y="2784"/>
              <a:ext cx="192" cy="0"/>
            </a:xfrm>
            <a:prstGeom prst="line">
              <a:avLst/>
            </a:prstGeom>
            <a:noFill/>
            <a:ln w="222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1273" name="Group 1016"/>
          <p:cNvGrpSpPr>
            <a:grpSpLocks/>
          </p:cNvGrpSpPr>
          <p:nvPr/>
        </p:nvGrpSpPr>
        <p:grpSpPr bwMode="auto">
          <a:xfrm>
            <a:off x="3657600" y="2541588"/>
            <a:ext cx="762000" cy="990600"/>
            <a:chOff x="3024" y="2448"/>
            <a:chExt cx="480" cy="624"/>
          </a:xfrm>
        </p:grpSpPr>
        <p:sp>
          <p:nvSpPr>
            <p:cNvPr id="11284" name="Rectangle 1017"/>
            <p:cNvSpPr>
              <a:spLocks noChangeArrowheads="1"/>
            </p:cNvSpPr>
            <p:nvPr/>
          </p:nvSpPr>
          <p:spPr bwMode="auto">
            <a:xfrm>
              <a:off x="3024" y="2448"/>
              <a:ext cx="48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</a:pPr>
              <a:r>
                <a:rPr lang="en-US" sz="3200" b="1">
                  <a:solidFill>
                    <a:srgbClr val="FF3300"/>
                  </a:solidFill>
                </a:rPr>
                <a:t>.</a:t>
              </a:r>
            </a:p>
          </p:txBody>
        </p:sp>
        <p:sp>
          <p:nvSpPr>
            <p:cNvPr id="11285" name="Rectangle 1018"/>
            <p:cNvSpPr>
              <a:spLocks noChangeArrowheads="1"/>
            </p:cNvSpPr>
            <p:nvPr/>
          </p:nvSpPr>
          <p:spPr bwMode="auto">
            <a:xfrm>
              <a:off x="3024" y="2592"/>
              <a:ext cx="48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</a:pPr>
              <a:r>
                <a:rPr lang="en-US" sz="3200" b="1">
                  <a:solidFill>
                    <a:srgbClr val="FF3300"/>
                  </a:solidFill>
                </a:rPr>
                <a:t>.</a:t>
              </a:r>
            </a:p>
          </p:txBody>
        </p:sp>
        <p:sp>
          <p:nvSpPr>
            <p:cNvPr id="11286" name="Line 1019"/>
            <p:cNvSpPr>
              <a:spLocks noChangeShapeType="1"/>
            </p:cNvSpPr>
            <p:nvPr/>
          </p:nvSpPr>
          <p:spPr bwMode="auto">
            <a:xfrm>
              <a:off x="3168" y="2784"/>
              <a:ext cx="192" cy="0"/>
            </a:xfrm>
            <a:prstGeom prst="line">
              <a:avLst/>
            </a:prstGeom>
            <a:noFill/>
            <a:ln w="222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05469" name="Rectangle 1021"/>
          <p:cNvSpPr>
            <a:spLocks noChangeArrowheads="1"/>
          </p:cNvSpPr>
          <p:nvPr/>
        </p:nvSpPr>
        <p:spPr bwMode="auto">
          <a:xfrm>
            <a:off x="6172200" y="2834513"/>
            <a:ext cx="182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>
                <a:solidFill>
                  <a:srgbClr val="000000"/>
                </a:solidFill>
              </a:rPr>
              <a:t>0.443 C/s</a:t>
            </a:r>
          </a:p>
        </p:txBody>
      </p:sp>
      <p:sp>
        <p:nvSpPr>
          <p:cNvPr id="105470" name="Rectangle 1022"/>
          <p:cNvSpPr>
            <a:spLocks noChangeArrowheads="1"/>
          </p:cNvSpPr>
          <p:nvPr/>
        </p:nvSpPr>
        <p:spPr bwMode="auto">
          <a:xfrm>
            <a:off x="6172200" y="3608388"/>
            <a:ext cx="2819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>
                <a:solidFill>
                  <a:srgbClr val="000000"/>
                </a:solidFill>
              </a:rPr>
              <a:t>0.031 N</a:t>
            </a:r>
            <a:r>
              <a:rPr lang="en-US" sz="2800" baseline="30000">
                <a:solidFill>
                  <a:srgbClr val="000000"/>
                </a:solidFill>
              </a:rPr>
              <a:t>.</a:t>
            </a:r>
            <a:r>
              <a:rPr lang="en-US" sz="2800">
                <a:solidFill>
                  <a:srgbClr val="000000"/>
                </a:solidFill>
              </a:rPr>
              <a:t>m/s</a:t>
            </a:r>
          </a:p>
        </p:txBody>
      </p:sp>
      <p:sp>
        <p:nvSpPr>
          <p:cNvPr id="105475" name="Line 1027"/>
          <p:cNvSpPr>
            <a:spLocks noChangeShapeType="1"/>
          </p:cNvSpPr>
          <p:nvPr/>
        </p:nvSpPr>
        <p:spPr bwMode="auto">
          <a:xfrm>
            <a:off x="3602038" y="2530475"/>
            <a:ext cx="236220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13757" y="4251075"/>
            <a:ext cx="8796336" cy="2596450"/>
            <a:chOff x="213757" y="4251075"/>
            <a:chExt cx="8796336" cy="2596450"/>
          </a:xfrm>
        </p:grpSpPr>
        <p:pic>
          <p:nvPicPr>
            <p:cNvPr id="11278" name="Picture 2" descr="http://crenk.com/wp-content/uploads/2009/08/USMC1.jp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4249" y="4251075"/>
              <a:ext cx="1673199" cy="16138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0" name="Picture 10" descr="http://www.quatrophonic.com/graphics/semper%20fi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3046" y="5848295"/>
              <a:ext cx="2167047" cy="999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1" name="Picture 12" descr="http://celebriscoop.com/wp-content/uploads/2008/11/marines-few-pround.jp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0877" y="4635006"/>
              <a:ext cx="4033077" cy="21166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2" name="Picture 8" descr="http://work949.files.wordpress.com/2010/10/united-states-marine-corps.jp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7004" y="4472301"/>
              <a:ext cx="1435670" cy="1524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2"/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" r="20959"/>
            <a:stretch/>
          </p:blipFill>
          <p:spPr bwMode="auto">
            <a:xfrm>
              <a:off x="213757" y="4405745"/>
              <a:ext cx="2668395" cy="2250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9" name="Picture 4" descr="http://t2.gstatic.com/images?q=tbn:ANd9GcTOtkaiQ_5i9UcDtxZRgjYYAtG-iC-BHmzsiQ3B67xZRKllD2JLkA&amp;t=1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4482" y="4476996"/>
              <a:ext cx="1703833" cy="1504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75024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54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5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5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05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105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5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5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05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2000"/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4" grpId="0" animBg="1"/>
      <p:bldP spid="105472" grpId="0" animBg="1"/>
      <p:bldP spid="105469" grpId="0"/>
      <p:bldP spid="105470" grpId="0"/>
      <p:bldP spid="10547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697336" y="1624079"/>
            <a:ext cx="313898" cy="1501254"/>
            <a:chOff x="7697336" y="1624079"/>
            <a:chExt cx="313898" cy="1501254"/>
          </a:xfrm>
        </p:grpSpPr>
        <p:sp>
          <p:nvSpPr>
            <p:cNvPr id="3" name="Rectangle 2"/>
            <p:cNvSpPr/>
            <p:nvPr/>
          </p:nvSpPr>
          <p:spPr>
            <a:xfrm>
              <a:off x="7751925" y="1624079"/>
              <a:ext cx="204717" cy="81886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" name="Up Arrow 1"/>
            <p:cNvSpPr/>
            <p:nvPr/>
          </p:nvSpPr>
          <p:spPr>
            <a:xfrm>
              <a:off x="7697336" y="2491614"/>
              <a:ext cx="313898" cy="633719"/>
            </a:xfrm>
            <a:prstGeom prst="up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4255899" y="4708474"/>
            <a:ext cx="1824037" cy="630237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6499" name="Rectangle 3"/>
          <p:cNvSpPr>
            <a:spLocks noChangeArrowheads="1"/>
          </p:cNvSpPr>
          <p:nvPr/>
        </p:nvSpPr>
        <p:spPr bwMode="auto">
          <a:xfrm>
            <a:off x="4487911" y="2677224"/>
            <a:ext cx="1439862" cy="6096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433388" y="384175"/>
            <a:ext cx="8763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dirty="0">
                <a:solidFill>
                  <a:srgbClr val="FF0000"/>
                </a:solidFill>
              </a:rPr>
              <a:t>2. When adding or subtracting, the answer must be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>
                <a:solidFill>
                  <a:srgbClr val="FF0000"/>
                </a:solidFill>
              </a:rPr>
              <a:t>	rounded to the place value of the least precise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>
                <a:solidFill>
                  <a:srgbClr val="FF0000"/>
                </a:solidFill>
              </a:rPr>
              <a:t>	quantity.</a:t>
            </a:r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357188" y="3965810"/>
            <a:ext cx="7620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>
                <a:solidFill>
                  <a:srgbClr val="FF0000"/>
                </a:solidFill>
              </a:rPr>
              <a:t>2.11 m  +  104.056 m  +  0.1205 m  = </a:t>
            </a:r>
          </a:p>
        </p:txBody>
      </p:sp>
      <p:sp>
        <p:nvSpPr>
          <p:cNvPr id="12294" name="Rectangle 7"/>
          <p:cNvSpPr>
            <a:spLocks noChangeArrowheads="1"/>
          </p:cNvSpPr>
          <p:nvPr/>
        </p:nvSpPr>
        <p:spPr bwMode="auto">
          <a:xfrm>
            <a:off x="3012836" y="2016447"/>
            <a:ext cx="343292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FF0000"/>
                </a:solidFill>
              </a:rPr>
              <a:t>2.53 </a:t>
            </a:r>
            <a:r>
              <a:rPr lang="en-US" sz="2800" dirty="0">
                <a:solidFill>
                  <a:srgbClr val="FF0000"/>
                </a:solidFill>
              </a:rPr>
              <a:t>s  +  117.4 s  = </a:t>
            </a:r>
          </a:p>
        </p:txBody>
      </p:sp>
      <p:sp>
        <p:nvSpPr>
          <p:cNvPr id="106512" name="Rectangle 16"/>
          <p:cNvSpPr>
            <a:spLocks noChangeArrowheads="1"/>
          </p:cNvSpPr>
          <p:nvPr/>
        </p:nvSpPr>
        <p:spPr bwMode="auto">
          <a:xfrm>
            <a:off x="4536816" y="2753424"/>
            <a:ext cx="13378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800" dirty="0">
                <a:solidFill>
                  <a:srgbClr val="000000"/>
                </a:solidFill>
              </a:rPr>
              <a:t>119.9 s</a:t>
            </a:r>
          </a:p>
        </p:txBody>
      </p:sp>
      <p:sp>
        <p:nvSpPr>
          <p:cNvPr id="106513" name="Rectangle 17"/>
          <p:cNvSpPr>
            <a:spLocks noChangeArrowheads="1"/>
          </p:cNvSpPr>
          <p:nvPr/>
        </p:nvSpPr>
        <p:spPr bwMode="auto">
          <a:xfrm>
            <a:off x="4332099" y="4784674"/>
            <a:ext cx="20605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>
                <a:solidFill>
                  <a:srgbClr val="000000"/>
                </a:solidFill>
              </a:rPr>
              <a:t>106.29 m </a:t>
            </a:r>
          </a:p>
        </p:txBody>
      </p:sp>
      <p:sp>
        <p:nvSpPr>
          <p:cNvPr id="106516" name="Line 20"/>
          <p:cNvSpPr>
            <a:spLocks noChangeShapeType="1"/>
          </p:cNvSpPr>
          <p:nvPr/>
        </p:nvSpPr>
        <p:spPr bwMode="auto">
          <a:xfrm>
            <a:off x="3237675" y="1392313"/>
            <a:ext cx="1844964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690557" y="1566058"/>
            <a:ext cx="1849097" cy="932650"/>
            <a:chOff x="6690557" y="1566058"/>
            <a:chExt cx="1849097" cy="932650"/>
          </a:xfrm>
        </p:grpSpPr>
        <p:sp>
          <p:nvSpPr>
            <p:cNvPr id="11" name="Rectangle 16"/>
            <p:cNvSpPr>
              <a:spLocks noChangeArrowheads="1"/>
            </p:cNvSpPr>
            <p:nvPr/>
          </p:nvSpPr>
          <p:spPr bwMode="auto">
            <a:xfrm>
              <a:off x="6720449" y="1975488"/>
              <a:ext cx="164718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800" dirty="0" smtClean="0">
                  <a:solidFill>
                    <a:srgbClr val="000000"/>
                  </a:solidFill>
                </a:rPr>
                <a:t>+ 117.4 </a:t>
              </a:r>
              <a:r>
                <a:rPr lang="en-US" sz="2800" dirty="0">
                  <a:solidFill>
                    <a:srgbClr val="000000"/>
                  </a:solidFill>
                </a:rPr>
                <a:t>s</a:t>
              </a:r>
            </a:p>
          </p:txBody>
        </p:sp>
        <p:sp>
          <p:nvSpPr>
            <p:cNvPr id="12" name="Rectangle 16"/>
            <p:cNvSpPr>
              <a:spLocks noChangeArrowheads="1"/>
            </p:cNvSpPr>
            <p:nvPr/>
          </p:nvSpPr>
          <p:spPr bwMode="auto">
            <a:xfrm>
              <a:off x="7375553" y="1566058"/>
              <a:ext cx="116410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800" dirty="0" smtClean="0">
                  <a:solidFill>
                    <a:srgbClr val="000000"/>
                  </a:solidFill>
                </a:rPr>
                <a:t>2.53 s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  <p:sp>
          <p:nvSpPr>
            <p:cNvPr id="13" name="Line 20"/>
            <p:cNvSpPr>
              <a:spLocks noChangeShapeType="1"/>
            </p:cNvSpPr>
            <p:nvPr/>
          </p:nvSpPr>
          <p:spPr bwMode="auto">
            <a:xfrm>
              <a:off x="6690557" y="2470470"/>
              <a:ext cx="1844964" cy="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697340" y="3862315"/>
            <a:ext cx="313898" cy="2019874"/>
            <a:chOff x="7697340" y="3862315"/>
            <a:chExt cx="313898" cy="2019874"/>
          </a:xfrm>
        </p:grpSpPr>
        <p:sp>
          <p:nvSpPr>
            <p:cNvPr id="21" name="Rectangle 20"/>
            <p:cNvSpPr/>
            <p:nvPr/>
          </p:nvSpPr>
          <p:spPr>
            <a:xfrm>
              <a:off x="7751927" y="3862315"/>
              <a:ext cx="191069" cy="136477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" name="Up Arrow 17"/>
            <p:cNvSpPr/>
            <p:nvPr/>
          </p:nvSpPr>
          <p:spPr>
            <a:xfrm>
              <a:off x="7697340" y="5248470"/>
              <a:ext cx="313898" cy="633719"/>
            </a:xfrm>
            <a:prstGeom prst="up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802341" y="3899826"/>
            <a:ext cx="2076345" cy="1342082"/>
            <a:chOff x="6802341" y="3899826"/>
            <a:chExt cx="2076345" cy="1342082"/>
          </a:xfrm>
        </p:grpSpPr>
        <p:sp>
          <p:nvSpPr>
            <p:cNvPr id="15" name="Rectangle 16"/>
            <p:cNvSpPr>
              <a:spLocks noChangeArrowheads="1"/>
            </p:cNvSpPr>
            <p:nvPr/>
          </p:nvSpPr>
          <p:spPr bwMode="auto">
            <a:xfrm>
              <a:off x="6802341" y="4309256"/>
              <a:ext cx="188545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800" dirty="0" smtClean="0">
                  <a:solidFill>
                    <a:srgbClr val="000000"/>
                  </a:solidFill>
                </a:rPr>
                <a:t>104.056 m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7198133" y="3899826"/>
              <a:ext cx="125765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800" dirty="0" smtClean="0">
                  <a:solidFill>
                    <a:srgbClr val="000000"/>
                  </a:solidFill>
                </a:rPr>
                <a:t>2.11 m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  <p:sp>
          <p:nvSpPr>
            <p:cNvPr id="17" name="Line 20"/>
            <p:cNvSpPr>
              <a:spLocks noChangeShapeType="1"/>
            </p:cNvSpPr>
            <p:nvPr/>
          </p:nvSpPr>
          <p:spPr bwMode="auto">
            <a:xfrm>
              <a:off x="6949873" y="5227326"/>
              <a:ext cx="1844964" cy="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6884229" y="4718688"/>
              <a:ext cx="199445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800" dirty="0" smtClean="0">
                  <a:solidFill>
                    <a:srgbClr val="000000"/>
                  </a:solidFill>
                </a:rPr>
                <a:t>+ 0.1205 m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5866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06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6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6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06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6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6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06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 animBg="1" autoUpdateAnimBg="0"/>
      <p:bldP spid="106499" grpId="0" animBg="1" autoUpdateAnimBg="0"/>
      <p:bldP spid="106512" grpId="0" autoUpdateAnimBg="0"/>
      <p:bldP spid="106513" grpId="0" autoUpdateAnimBg="0"/>
      <p:bldP spid="1065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ChangeArrowheads="1"/>
          </p:cNvSpPr>
          <p:nvPr/>
        </p:nvSpPr>
        <p:spPr bwMode="auto">
          <a:xfrm>
            <a:off x="54592" y="155326"/>
            <a:ext cx="9145965" cy="2074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800" dirty="0">
                <a:solidFill>
                  <a:srgbClr val="FF0000"/>
                </a:solidFill>
              </a:rPr>
              <a:t>3. </a:t>
            </a:r>
            <a:r>
              <a:rPr lang="en-US" sz="2800" dirty="0" smtClean="0">
                <a:solidFill>
                  <a:srgbClr val="FF0000"/>
                </a:solidFill>
              </a:rPr>
              <a:t>Conversion </a:t>
            </a:r>
            <a:r>
              <a:rPr lang="en-US" sz="2800" dirty="0">
                <a:solidFill>
                  <a:srgbClr val="FF0000"/>
                </a:solidFill>
              </a:rPr>
              <a:t>factors </a:t>
            </a:r>
            <a:r>
              <a:rPr lang="en-US" sz="2800" dirty="0" smtClean="0">
                <a:solidFill>
                  <a:srgbClr val="FF0000"/>
                </a:solidFill>
              </a:rPr>
              <a:t>are </a:t>
            </a:r>
            <a:r>
              <a:rPr lang="en-US" sz="2800" u="sng" dirty="0" smtClean="0">
                <a:solidFill>
                  <a:srgbClr val="FF0000"/>
                </a:solidFill>
              </a:rPr>
              <a:t>exact numbers</a:t>
            </a:r>
            <a:r>
              <a:rPr lang="en-US" sz="2800" dirty="0" smtClean="0">
                <a:solidFill>
                  <a:srgbClr val="FF0000"/>
                </a:solidFill>
              </a:rPr>
              <a:t>, so they do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FF0000"/>
                </a:solidFill>
              </a:rPr>
              <a:t>    		      NOT affect the # of sig</a:t>
            </a:r>
            <a:r>
              <a:rPr lang="en-US" sz="2800" dirty="0">
                <a:solidFill>
                  <a:srgbClr val="FF0000"/>
                </a:solidFill>
              </a:rPr>
              <a:t>. figs</a:t>
            </a:r>
            <a:r>
              <a:rPr lang="en-US" sz="2800" dirty="0" smtClean="0">
                <a:solidFill>
                  <a:srgbClr val="FF0000"/>
                </a:solidFill>
              </a:rPr>
              <a:t>. Your answer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FF0000"/>
                </a:solidFill>
              </a:rPr>
              <a:t>			      should have the same </a:t>
            </a:r>
            <a:r>
              <a:rPr lang="en-US" sz="2800" dirty="0">
                <a:solidFill>
                  <a:srgbClr val="FF0000"/>
                </a:solidFill>
              </a:rPr>
              <a:t># </a:t>
            </a:r>
            <a:r>
              <a:rPr lang="en-US" sz="2800" dirty="0" smtClean="0">
                <a:solidFill>
                  <a:srgbClr val="FF0000"/>
                </a:solidFill>
              </a:rPr>
              <a:t>of sig. figs. as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>
                <a:solidFill>
                  <a:srgbClr val="FF0000"/>
                </a:solidFill>
              </a:rPr>
              <a:t>	</a:t>
            </a:r>
            <a:r>
              <a:rPr lang="en-US" sz="2800" dirty="0" smtClean="0">
                <a:solidFill>
                  <a:srgbClr val="FF0000"/>
                </a:solidFill>
              </a:rPr>
              <a:t>		      does the quantity you start </a:t>
            </a:r>
            <a:r>
              <a:rPr lang="en-US" sz="2800" dirty="0">
                <a:solidFill>
                  <a:srgbClr val="FF0000"/>
                </a:solidFill>
              </a:rPr>
              <a:t>with.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87067" y="2959703"/>
            <a:ext cx="8891751" cy="3767961"/>
            <a:chOff x="173419" y="2932407"/>
            <a:chExt cx="8891751" cy="3767961"/>
          </a:xfrm>
        </p:grpSpPr>
        <p:pic>
          <p:nvPicPr>
            <p:cNvPr id="5" name="Picture 2" descr="C:\Users\bergmajd\AppData\Local\Microsoft\Windows\Temporary Internet Files\Content.Outlook\XHPL7VJ9\photo.JPG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5400000">
              <a:off x="-377178" y="3624894"/>
              <a:ext cx="3626071" cy="25248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http://www.fda.gov/ucm/groups/fdagov-public/documents/image/ucm079036.gif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" b="34371"/>
            <a:stretch/>
          </p:blipFill>
          <p:spPr bwMode="auto">
            <a:xfrm>
              <a:off x="2771691" y="2932407"/>
              <a:ext cx="3672722" cy="37679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http://i56.tinypic.com/16hkrr9.jpg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451109" y="3072863"/>
              <a:ext cx="2614061" cy="35959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6826533" y="3430439"/>
            <a:ext cx="737702" cy="3333448"/>
            <a:chOff x="6812885" y="3403143"/>
            <a:chExt cx="737702" cy="3333448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6812885" y="3403143"/>
              <a:ext cx="73770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b="1" dirty="0" smtClean="0">
                  <a:solidFill>
                    <a:srgbClr val="FFFF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.00</a:t>
              </a:r>
              <a:endParaRPr lang="en-US" sz="2400" b="1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6812885" y="3769860"/>
              <a:ext cx="73770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b="1" dirty="0" smtClean="0">
                  <a:solidFill>
                    <a:srgbClr val="FFFF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.00</a:t>
              </a:r>
              <a:endParaRPr lang="en-US" sz="2400" b="1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6812885" y="4122276"/>
              <a:ext cx="73770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b="1" dirty="0" smtClean="0">
                  <a:solidFill>
                    <a:srgbClr val="FFFF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.00</a:t>
              </a:r>
              <a:endParaRPr lang="en-US" sz="2400" b="1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6812885" y="4488993"/>
              <a:ext cx="73770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b="1" dirty="0" smtClean="0">
                  <a:solidFill>
                    <a:srgbClr val="FFFF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.00</a:t>
              </a:r>
              <a:endParaRPr lang="en-US" sz="2400" b="1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6812885" y="4836648"/>
              <a:ext cx="73770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b="1" dirty="0" smtClean="0">
                  <a:solidFill>
                    <a:srgbClr val="FFFF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.00</a:t>
              </a:r>
              <a:endParaRPr lang="en-US" sz="2400" b="1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6812885" y="5203365"/>
              <a:ext cx="73770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b="1" dirty="0" smtClean="0">
                  <a:solidFill>
                    <a:srgbClr val="FFFF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.00</a:t>
              </a:r>
              <a:endParaRPr lang="en-US" sz="2400" b="1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6812885" y="5555781"/>
              <a:ext cx="73770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b="1" dirty="0" smtClean="0">
                  <a:solidFill>
                    <a:srgbClr val="FFFF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.00</a:t>
              </a:r>
              <a:endParaRPr lang="en-US" sz="2400" b="1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6812885" y="5922498"/>
              <a:ext cx="73770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b="1" dirty="0" smtClean="0">
                  <a:solidFill>
                    <a:srgbClr val="FFFF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.00</a:t>
              </a:r>
              <a:endParaRPr lang="en-US" sz="2400" b="1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6812885" y="6274926"/>
              <a:ext cx="73770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b="1" dirty="0" smtClean="0">
                  <a:solidFill>
                    <a:srgbClr val="FFFF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.00</a:t>
              </a:r>
              <a:endParaRPr lang="en-US" sz="2400" b="1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17" name="Oval 16"/>
          <p:cNvSpPr/>
          <p:nvPr/>
        </p:nvSpPr>
        <p:spPr>
          <a:xfrm>
            <a:off x="3880798" y="3284846"/>
            <a:ext cx="1685925" cy="60007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85148" y="4465946"/>
            <a:ext cx="1685925" cy="60007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269"/>
          <a:stretch/>
        </p:blipFill>
        <p:spPr bwMode="auto">
          <a:xfrm>
            <a:off x="218358" y="914531"/>
            <a:ext cx="2186910" cy="2006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4988003" y="2520231"/>
            <a:ext cx="40468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800" b="1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www.teachnlearnchem.com</a:t>
            </a:r>
            <a:endParaRPr lang="en-US" sz="28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021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48016" y="205781"/>
            <a:ext cx="8534400" cy="762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Round to the correct number of significant figures.</a:t>
            </a:r>
          </a:p>
        </p:txBody>
      </p:sp>
      <p:graphicFrame>
        <p:nvGraphicFramePr>
          <p:cNvPr id="73788" name="Group 60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348016" y="886818"/>
          <a:ext cx="8382000" cy="4761887"/>
        </p:xfrm>
        <a:graphic>
          <a:graphicData uri="http://schemas.openxmlformats.org/drawingml/2006/table">
            <a:tbl>
              <a:tblPr/>
              <a:tblGrid>
                <a:gridCol w="2266950"/>
                <a:gridCol w="2038350"/>
                <a:gridCol w="2038350"/>
                <a:gridCol w="2038350"/>
              </a:tblGrid>
              <a:tr h="14598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Calculator says…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2 sig. figs.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3 sig. figs.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5 sig. figs.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</a:rPr>
                        <a:t>75.6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</a:rPr>
                        <a:t>0.528396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</a:rPr>
                        <a:t>387600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</a:rPr>
                        <a:t>4200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</a:rPr>
                        <a:t>8.4845E-4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3789" name="Rectangle 61"/>
          <p:cNvSpPr>
            <a:spLocks noChangeArrowheads="1"/>
          </p:cNvSpPr>
          <p:nvPr/>
        </p:nvSpPr>
        <p:spPr bwMode="auto">
          <a:xfrm>
            <a:off x="2634016" y="246796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400">
                <a:solidFill>
                  <a:srgbClr val="000000"/>
                </a:solidFill>
              </a:rPr>
              <a:t>76</a:t>
            </a:r>
          </a:p>
        </p:txBody>
      </p:sp>
      <p:sp>
        <p:nvSpPr>
          <p:cNvPr id="73792" name="Rectangle 64"/>
          <p:cNvSpPr>
            <a:spLocks noChangeArrowheads="1"/>
          </p:cNvSpPr>
          <p:nvPr/>
        </p:nvSpPr>
        <p:spPr bwMode="auto">
          <a:xfrm>
            <a:off x="4691416" y="246796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400">
                <a:solidFill>
                  <a:srgbClr val="000000"/>
                </a:solidFill>
              </a:rPr>
              <a:t>75.6</a:t>
            </a:r>
          </a:p>
        </p:txBody>
      </p:sp>
      <p:sp>
        <p:nvSpPr>
          <p:cNvPr id="73793" name="Rectangle 65"/>
          <p:cNvSpPr>
            <a:spLocks noChangeArrowheads="1"/>
          </p:cNvSpPr>
          <p:nvPr/>
        </p:nvSpPr>
        <p:spPr bwMode="auto">
          <a:xfrm>
            <a:off x="6748816" y="246796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400">
                <a:solidFill>
                  <a:srgbClr val="000000"/>
                </a:solidFill>
              </a:rPr>
              <a:t>75.600</a:t>
            </a:r>
          </a:p>
        </p:txBody>
      </p:sp>
      <p:sp>
        <p:nvSpPr>
          <p:cNvPr id="73794" name="Rectangle 66"/>
          <p:cNvSpPr>
            <a:spLocks noChangeArrowheads="1"/>
          </p:cNvSpPr>
          <p:nvPr/>
        </p:nvSpPr>
        <p:spPr bwMode="auto">
          <a:xfrm>
            <a:off x="6596416" y="3763368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400">
                <a:solidFill>
                  <a:srgbClr val="000000"/>
                </a:solidFill>
              </a:rPr>
              <a:t>* 3.8760 x 10</a:t>
            </a:r>
            <a:r>
              <a:rPr lang="en-US" sz="2400" baseline="3000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73795" name="Rectangle 67"/>
          <p:cNvSpPr>
            <a:spLocks noChangeArrowheads="1"/>
          </p:cNvSpPr>
          <p:nvPr/>
        </p:nvSpPr>
        <p:spPr bwMode="auto">
          <a:xfrm>
            <a:off x="4615216" y="376336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400">
                <a:solidFill>
                  <a:srgbClr val="000000"/>
                </a:solidFill>
              </a:rPr>
              <a:t>388,000</a:t>
            </a:r>
          </a:p>
        </p:txBody>
      </p:sp>
      <p:sp>
        <p:nvSpPr>
          <p:cNvPr id="73796" name="Rectangle 68"/>
          <p:cNvSpPr>
            <a:spLocks noChangeArrowheads="1"/>
          </p:cNvSpPr>
          <p:nvPr/>
        </p:nvSpPr>
        <p:spPr bwMode="auto">
          <a:xfrm>
            <a:off x="2557816" y="376336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400">
                <a:solidFill>
                  <a:srgbClr val="000000"/>
                </a:solidFill>
              </a:rPr>
              <a:t>390,000</a:t>
            </a:r>
          </a:p>
        </p:txBody>
      </p:sp>
      <p:sp>
        <p:nvSpPr>
          <p:cNvPr id="73797" name="Rectangle 69"/>
          <p:cNvSpPr>
            <a:spLocks noChangeArrowheads="1"/>
          </p:cNvSpPr>
          <p:nvPr/>
        </p:nvSpPr>
        <p:spPr bwMode="auto">
          <a:xfrm>
            <a:off x="6672616" y="307756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400">
                <a:solidFill>
                  <a:srgbClr val="000000"/>
                </a:solidFill>
              </a:rPr>
              <a:t>0.52840</a:t>
            </a:r>
          </a:p>
        </p:txBody>
      </p:sp>
      <p:sp>
        <p:nvSpPr>
          <p:cNvPr id="73798" name="Rectangle 70"/>
          <p:cNvSpPr>
            <a:spLocks noChangeArrowheads="1"/>
          </p:cNvSpPr>
          <p:nvPr/>
        </p:nvSpPr>
        <p:spPr bwMode="auto">
          <a:xfrm>
            <a:off x="4615216" y="307756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400">
                <a:solidFill>
                  <a:srgbClr val="000000"/>
                </a:solidFill>
              </a:rPr>
              <a:t>0.528</a:t>
            </a:r>
          </a:p>
        </p:txBody>
      </p:sp>
      <p:sp>
        <p:nvSpPr>
          <p:cNvPr id="73799" name="Rectangle 71"/>
          <p:cNvSpPr>
            <a:spLocks noChangeArrowheads="1"/>
          </p:cNvSpPr>
          <p:nvPr/>
        </p:nvSpPr>
        <p:spPr bwMode="auto">
          <a:xfrm>
            <a:off x="2557816" y="307756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400">
                <a:solidFill>
                  <a:srgbClr val="000000"/>
                </a:solidFill>
              </a:rPr>
              <a:t>0.53</a:t>
            </a:r>
          </a:p>
        </p:txBody>
      </p:sp>
      <p:sp>
        <p:nvSpPr>
          <p:cNvPr id="73805" name="Rectangle 77"/>
          <p:cNvSpPr>
            <a:spLocks noChangeArrowheads="1"/>
          </p:cNvSpPr>
          <p:nvPr/>
        </p:nvSpPr>
        <p:spPr bwMode="auto">
          <a:xfrm>
            <a:off x="2557816" y="505876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400">
                <a:solidFill>
                  <a:srgbClr val="000000"/>
                </a:solidFill>
              </a:rPr>
              <a:t>8.5 x 10</a:t>
            </a:r>
            <a:r>
              <a:rPr lang="en-US" sz="2400" baseline="30000">
                <a:solidFill>
                  <a:srgbClr val="000000"/>
                </a:solidFill>
              </a:rPr>
              <a:t>–4</a:t>
            </a:r>
          </a:p>
        </p:txBody>
      </p:sp>
      <p:sp>
        <p:nvSpPr>
          <p:cNvPr id="73806" name="Rectangle 78"/>
          <p:cNvSpPr>
            <a:spLocks noChangeArrowheads="1"/>
          </p:cNvSpPr>
          <p:nvPr/>
        </p:nvSpPr>
        <p:spPr bwMode="auto">
          <a:xfrm>
            <a:off x="6596416" y="4449168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400">
                <a:solidFill>
                  <a:srgbClr val="000000"/>
                </a:solidFill>
              </a:rPr>
              <a:t>4.2000 x 10</a:t>
            </a:r>
            <a:r>
              <a:rPr lang="en-US" sz="2400" baseline="300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73807" name="Rectangle 79"/>
          <p:cNvSpPr>
            <a:spLocks noChangeArrowheads="1"/>
          </p:cNvSpPr>
          <p:nvPr/>
        </p:nvSpPr>
        <p:spPr bwMode="auto">
          <a:xfrm>
            <a:off x="4615216" y="444916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400">
                <a:solidFill>
                  <a:srgbClr val="000000"/>
                </a:solidFill>
              </a:rPr>
              <a:t>* 4.20 x 10</a:t>
            </a:r>
            <a:r>
              <a:rPr lang="en-US" sz="2400" baseline="300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73808" name="Rectangle 80"/>
          <p:cNvSpPr>
            <a:spLocks noChangeArrowheads="1"/>
          </p:cNvSpPr>
          <p:nvPr/>
        </p:nvSpPr>
        <p:spPr bwMode="auto">
          <a:xfrm>
            <a:off x="2557816" y="444916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400">
                <a:solidFill>
                  <a:srgbClr val="000000"/>
                </a:solidFill>
              </a:rPr>
              <a:t>4,200</a:t>
            </a:r>
          </a:p>
        </p:txBody>
      </p:sp>
      <p:sp>
        <p:nvSpPr>
          <p:cNvPr id="73809" name="Rectangle 81"/>
          <p:cNvSpPr>
            <a:spLocks noChangeArrowheads="1"/>
          </p:cNvSpPr>
          <p:nvPr/>
        </p:nvSpPr>
        <p:spPr bwMode="auto">
          <a:xfrm>
            <a:off x="4539016" y="505876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400">
                <a:solidFill>
                  <a:srgbClr val="000000"/>
                </a:solidFill>
              </a:rPr>
              <a:t>8.48 x 10</a:t>
            </a:r>
            <a:r>
              <a:rPr lang="en-US" sz="2400" baseline="30000">
                <a:solidFill>
                  <a:srgbClr val="000000"/>
                </a:solidFill>
              </a:rPr>
              <a:t>–4</a:t>
            </a:r>
          </a:p>
        </p:txBody>
      </p:sp>
      <p:sp>
        <p:nvSpPr>
          <p:cNvPr id="73810" name="Rectangle 82"/>
          <p:cNvSpPr>
            <a:spLocks noChangeArrowheads="1"/>
          </p:cNvSpPr>
          <p:nvPr/>
        </p:nvSpPr>
        <p:spPr bwMode="auto">
          <a:xfrm>
            <a:off x="6672616" y="505876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400">
                <a:solidFill>
                  <a:srgbClr val="000000"/>
                </a:solidFill>
              </a:rPr>
              <a:t>8.4845 x 10</a:t>
            </a:r>
            <a:r>
              <a:rPr lang="en-US" sz="2400" baseline="30000">
                <a:solidFill>
                  <a:srgbClr val="000000"/>
                </a:solidFill>
              </a:rPr>
              <a:t>–4</a:t>
            </a:r>
          </a:p>
        </p:txBody>
      </p:sp>
      <p:sp>
        <p:nvSpPr>
          <p:cNvPr id="14391" name="Rectangle 83"/>
          <p:cNvSpPr>
            <a:spLocks noChangeArrowheads="1"/>
          </p:cNvSpPr>
          <p:nvPr/>
        </p:nvSpPr>
        <p:spPr bwMode="auto">
          <a:xfrm>
            <a:off x="195616" y="5744568"/>
            <a:ext cx="510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800">
                <a:solidFill>
                  <a:srgbClr val="000000"/>
                </a:solidFill>
              </a:rPr>
              <a:t>*</a:t>
            </a:r>
            <a:r>
              <a:rPr lang="en-US" sz="2800">
                <a:solidFill>
                  <a:srgbClr val="FF3300"/>
                </a:solidFill>
              </a:rPr>
              <a:t> </a:t>
            </a:r>
            <a:r>
              <a:rPr lang="en-US" sz="2800">
                <a:solidFill>
                  <a:srgbClr val="000000"/>
                </a:solidFill>
              </a:rPr>
              <a:t>= requires scientific notation</a:t>
            </a: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4239004" y="6334780"/>
            <a:ext cx="49049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r">
              <a:spcBef>
                <a:spcPct val="20000"/>
              </a:spcBef>
            </a:pPr>
            <a:r>
              <a:rPr lang="en-US" sz="2800" b="1" dirty="0" err="1" smtClean="0">
                <a:solidFill>
                  <a:srgbClr val="000000"/>
                </a:solidFill>
                <a:latin typeface="Arial"/>
              </a:rPr>
              <a:t>www.teachnlearnchem.com</a:t>
            </a:r>
            <a:endParaRPr lang="en-US" sz="2800" b="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8254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3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7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7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7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7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73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73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7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000"/>
                                        <p:tgtEl>
                                          <p:spTgt spid="7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1000"/>
                                        <p:tgtEl>
                                          <p:spTgt spid="7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1000"/>
                                        <p:tgtEl>
                                          <p:spTgt spid="7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1000"/>
                                        <p:tgtEl>
                                          <p:spTgt spid="7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1000"/>
                                        <p:tgtEl>
                                          <p:spTgt spid="7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1000"/>
                                        <p:tgtEl>
                                          <p:spTgt spid="7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1000"/>
                                        <p:tgtEl>
                                          <p:spTgt spid="7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89" grpId="0"/>
      <p:bldP spid="73792" grpId="0"/>
      <p:bldP spid="73793" grpId="0"/>
      <p:bldP spid="73794" grpId="0"/>
      <p:bldP spid="73795" grpId="0"/>
      <p:bldP spid="73796" grpId="0"/>
      <p:bldP spid="73797" grpId="0"/>
      <p:bldP spid="73798" grpId="0"/>
      <p:bldP spid="73799" grpId="0"/>
      <p:bldP spid="73805" grpId="0"/>
      <p:bldP spid="73806" grpId="0"/>
      <p:bldP spid="73807" grpId="0"/>
      <p:bldP spid="73808" grpId="0"/>
      <p:bldP spid="73809" grpId="0"/>
      <p:bldP spid="73810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>
            <a:spLocks noChangeArrowheads="1"/>
          </p:cNvSpPr>
          <p:nvPr/>
        </p:nvSpPr>
        <p:spPr bwMode="auto">
          <a:xfrm>
            <a:off x="768350" y="344488"/>
            <a:ext cx="77724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 i="1" dirty="0">
                <a:solidFill>
                  <a:srgbClr val="800000"/>
                </a:solidFill>
              </a:rPr>
              <a:t>Areas of Physics</a:t>
            </a:r>
          </a:p>
        </p:txBody>
      </p:sp>
      <p:pic>
        <p:nvPicPr>
          <p:cNvPr id="18435" name="Picture 13" descr="MPj0174956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600200"/>
            <a:ext cx="2895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15" descr="MPj03993320000[1]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0788" y="1600200"/>
            <a:ext cx="2894012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01417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ChangeArrowheads="1"/>
          </p:cNvSpPr>
          <p:nvPr/>
        </p:nvSpPr>
        <p:spPr bwMode="auto">
          <a:xfrm>
            <a:off x="135068" y="65680"/>
            <a:ext cx="2877711" cy="131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sz="3600" b="1" i="1" dirty="0">
                <a:solidFill>
                  <a:srgbClr val="FF0000"/>
                </a:solidFill>
              </a:rPr>
              <a:t>SI </a:t>
            </a:r>
            <a:r>
              <a:rPr lang="en-US" sz="3600" b="1" i="1" dirty="0" smtClean="0">
                <a:solidFill>
                  <a:srgbClr val="FF0000"/>
                </a:solidFill>
              </a:rPr>
              <a:t>Prefixes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3600" b="1" i="1" dirty="0" smtClean="0">
                <a:solidFill>
                  <a:srgbClr val="FF0000"/>
                </a:solidFill>
              </a:rPr>
              <a:t>to </a:t>
            </a:r>
            <a:r>
              <a:rPr lang="en-US" sz="3600" b="1" i="1" dirty="0">
                <a:solidFill>
                  <a:srgbClr val="FF0000"/>
                </a:solidFill>
              </a:rPr>
              <a:t>Memorize</a:t>
            </a:r>
          </a:p>
        </p:txBody>
      </p:sp>
      <p:grpSp>
        <p:nvGrpSpPr>
          <p:cNvPr id="15363" name="Group 7"/>
          <p:cNvGrpSpPr>
            <a:grpSpLocks/>
          </p:cNvGrpSpPr>
          <p:nvPr/>
        </p:nvGrpSpPr>
        <p:grpSpPr bwMode="auto">
          <a:xfrm>
            <a:off x="347663" y="2590800"/>
            <a:ext cx="2776537" cy="1600200"/>
            <a:chOff x="621" y="7384"/>
            <a:chExt cx="4372" cy="2520"/>
          </a:xfrm>
        </p:grpSpPr>
        <p:pic>
          <p:nvPicPr>
            <p:cNvPr id="15410" name="Picture 8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" y="8177"/>
              <a:ext cx="1371" cy="17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11" name="Picture 9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9" y="8174"/>
              <a:ext cx="1392" cy="1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412" name="Text Box 10"/>
            <p:cNvSpPr txBox="1">
              <a:spLocks noChangeArrowheads="1"/>
            </p:cNvSpPr>
            <p:nvPr/>
          </p:nvSpPr>
          <p:spPr bwMode="auto">
            <a:xfrm>
              <a:off x="2961" y="7384"/>
              <a:ext cx="2032" cy="1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4800" i="1">
                  <a:solidFill>
                    <a:srgbClr val="000000"/>
                  </a:solidFill>
                </a:rPr>
                <a:t>exp</a:t>
              </a:r>
              <a:endParaRPr lang="en-US">
                <a:solidFill>
                  <a:srgbClr val="000000"/>
                </a:solidFill>
              </a:endParaRPr>
            </a:p>
          </p:txBody>
        </p:sp>
      </p:grpSp>
      <p:graphicFrame>
        <p:nvGraphicFramePr>
          <p:cNvPr id="75985" name="Group 209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3247698" y="847166"/>
          <a:ext cx="5410200" cy="5181600"/>
        </p:xfrm>
        <a:graphic>
          <a:graphicData uri="http://schemas.openxmlformats.org/drawingml/2006/table">
            <a:tbl>
              <a:tblPr/>
              <a:tblGrid>
                <a:gridCol w="1803400"/>
                <a:gridCol w="1803400"/>
                <a:gridCol w="1803400"/>
              </a:tblGrid>
              <a:tr h="4524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Prefix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Symbol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Meaning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giga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10</a:t>
                      </a:r>
                      <a:r>
                        <a:rPr kumimoji="0" lang="en-US" sz="2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9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mega-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10</a:t>
                      </a:r>
                      <a:r>
                        <a:rPr kumimoji="0" lang="en-US" sz="2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6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kilo-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10</a:t>
                      </a:r>
                      <a:r>
                        <a:rPr kumimoji="0" lang="en-US" sz="2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deci-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10</a:t>
                      </a:r>
                      <a:r>
                        <a:rPr kumimoji="0" lang="en-US" sz="2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–1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centi-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10</a:t>
                      </a:r>
                      <a:r>
                        <a:rPr kumimoji="0" lang="en-US" sz="2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–2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milli-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10</a:t>
                      </a:r>
                      <a:r>
                        <a:rPr kumimoji="0" lang="en-US" sz="2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–3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micro-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ymbol" pitchFamily="18" charset="2"/>
                          <a:ea typeface="Times New Roman" pitchFamily="18" charset="0"/>
                          <a:cs typeface="Arial" pitchFamily="34" charset="0"/>
                        </a:rPr>
                        <a:t>m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10</a:t>
                      </a:r>
                      <a:r>
                        <a:rPr kumimoji="0" lang="en-US" sz="2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–6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nano-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10</a:t>
                      </a:r>
                      <a:r>
                        <a:rPr kumimoji="0" lang="en-US" sz="2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–9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pico-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10</a:t>
                      </a:r>
                      <a:r>
                        <a:rPr kumimoji="0" lang="en-US" sz="2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–12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649544" y="191800"/>
            <a:ext cx="9252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sz="2800" dirty="0" err="1" smtClean="0">
                <a:solidFill>
                  <a:srgbClr val="000000"/>
                </a:solidFill>
              </a:rPr>
              <a:t>tera</a:t>
            </a:r>
            <a:r>
              <a:rPr lang="en-US" sz="2800" dirty="0" smtClean="0">
                <a:solidFill>
                  <a:srgbClr val="000000"/>
                </a:solidFill>
              </a:rPr>
              <a:t>-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754597" y="191800"/>
            <a:ext cx="4042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sz="2800" dirty="0" smtClean="0">
                <a:solidFill>
                  <a:srgbClr val="000000"/>
                </a:solidFill>
              </a:rPr>
              <a:t>T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7296717" y="191800"/>
            <a:ext cx="8515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sz="2800" dirty="0" smtClean="0">
                <a:solidFill>
                  <a:srgbClr val="000000"/>
                </a:solidFill>
              </a:rPr>
              <a:t>10</a:t>
            </a:r>
            <a:r>
              <a:rPr lang="en-US" sz="2800" baseline="30000" dirty="0" smtClean="0">
                <a:solidFill>
                  <a:srgbClr val="000000"/>
                </a:solidFill>
              </a:rPr>
              <a:t>12</a:t>
            </a:r>
            <a:endParaRPr lang="en-US" sz="2800" baseline="30000" dirty="0">
              <a:solidFill>
                <a:srgbClr val="000000"/>
              </a:solidFill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3510085" y="6103869"/>
            <a:ext cx="12041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sz="2800" dirty="0" err="1" smtClean="0">
                <a:solidFill>
                  <a:srgbClr val="000000"/>
                </a:solidFill>
              </a:rPr>
              <a:t>femto</a:t>
            </a:r>
            <a:r>
              <a:rPr lang="en-US" sz="2800" dirty="0" smtClean="0">
                <a:solidFill>
                  <a:srgbClr val="000000"/>
                </a:solidFill>
              </a:rPr>
              <a:t>-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5767412" y="6103869"/>
            <a:ext cx="2840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sz="2800" dirty="0" smtClean="0">
                <a:solidFill>
                  <a:srgbClr val="000000"/>
                </a:solidFill>
              </a:rPr>
              <a:t>f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7293257" y="6103869"/>
            <a:ext cx="9845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sz="2800" dirty="0" smtClean="0">
                <a:solidFill>
                  <a:srgbClr val="000000"/>
                </a:solidFill>
              </a:rPr>
              <a:t>10</a:t>
            </a:r>
            <a:r>
              <a:rPr lang="en-US" sz="2800" baseline="30000" dirty="0" smtClean="0">
                <a:solidFill>
                  <a:srgbClr val="000000"/>
                </a:solidFill>
              </a:rPr>
              <a:t>–15</a:t>
            </a:r>
            <a:endParaRPr lang="en-US" sz="2800" baseline="30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439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5946" y="203034"/>
            <a:ext cx="3169854" cy="6425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396881" y="87366"/>
            <a:ext cx="550151" cy="590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r">
              <a:spcBef>
                <a:spcPct val="20000"/>
              </a:spcBef>
            </a:pPr>
            <a:r>
              <a:rPr lang="en-US" sz="3200" b="1" dirty="0" smtClean="0">
                <a:solidFill>
                  <a:srgbClr val="663300"/>
                </a:solidFill>
              </a:rPr>
              <a:t>G</a:t>
            </a:r>
          </a:p>
          <a:p>
            <a:pPr marL="342900" indent="-342900" algn="r">
              <a:spcBef>
                <a:spcPct val="20000"/>
              </a:spcBef>
            </a:pPr>
            <a:r>
              <a:rPr lang="en-US" sz="3200" b="1" dirty="0" smtClean="0">
                <a:solidFill>
                  <a:srgbClr val="663300"/>
                </a:solidFill>
              </a:rPr>
              <a:t>M</a:t>
            </a:r>
          </a:p>
          <a:p>
            <a:pPr marL="342900" indent="-342900" algn="r">
              <a:spcBef>
                <a:spcPct val="20000"/>
              </a:spcBef>
            </a:pPr>
            <a:r>
              <a:rPr lang="en-US" sz="3200" b="1" dirty="0" smtClean="0">
                <a:solidFill>
                  <a:srgbClr val="663300"/>
                </a:solidFill>
              </a:rPr>
              <a:t>k</a:t>
            </a:r>
          </a:p>
          <a:p>
            <a:pPr marL="342900" indent="-342900" algn="r">
              <a:spcBef>
                <a:spcPct val="20000"/>
              </a:spcBef>
            </a:pPr>
            <a:r>
              <a:rPr lang="en-US" sz="3200" b="1" dirty="0" smtClean="0">
                <a:solidFill>
                  <a:srgbClr val="663300"/>
                </a:solidFill>
              </a:rPr>
              <a:t>d</a:t>
            </a:r>
          </a:p>
          <a:p>
            <a:pPr marL="342900" indent="-342900" algn="r">
              <a:spcBef>
                <a:spcPct val="20000"/>
              </a:spcBef>
            </a:pPr>
            <a:r>
              <a:rPr lang="en-US" sz="3200" b="1" dirty="0" smtClean="0">
                <a:solidFill>
                  <a:srgbClr val="663300"/>
                </a:solidFill>
              </a:rPr>
              <a:t>c</a:t>
            </a:r>
          </a:p>
          <a:p>
            <a:pPr marL="342900" indent="-342900" algn="r">
              <a:spcBef>
                <a:spcPct val="20000"/>
              </a:spcBef>
            </a:pPr>
            <a:r>
              <a:rPr lang="en-US" sz="3200" b="1" dirty="0" smtClean="0">
                <a:solidFill>
                  <a:srgbClr val="663300"/>
                </a:solidFill>
              </a:rPr>
              <a:t>m</a:t>
            </a:r>
          </a:p>
          <a:p>
            <a:pPr marL="342900" indent="-342900" algn="r">
              <a:spcBef>
                <a:spcPct val="20000"/>
              </a:spcBef>
            </a:pPr>
            <a:r>
              <a:rPr lang="en-US" sz="3200" b="1" dirty="0" smtClean="0">
                <a:solidFill>
                  <a:srgbClr val="663300"/>
                </a:solidFill>
                <a:latin typeface="Symbol" pitchFamily="18" charset="2"/>
              </a:rPr>
              <a:t>m</a:t>
            </a:r>
          </a:p>
          <a:p>
            <a:pPr marL="342900" indent="-342900" algn="r">
              <a:spcBef>
                <a:spcPct val="20000"/>
              </a:spcBef>
            </a:pPr>
            <a:r>
              <a:rPr lang="en-US" sz="3200" b="1" dirty="0" smtClean="0">
                <a:solidFill>
                  <a:srgbClr val="663300"/>
                </a:solidFill>
              </a:rPr>
              <a:t>n</a:t>
            </a:r>
          </a:p>
          <a:p>
            <a:pPr marL="342900" indent="-342900" algn="r">
              <a:spcBef>
                <a:spcPct val="20000"/>
              </a:spcBef>
            </a:pPr>
            <a:r>
              <a:rPr lang="en-US" sz="3200" b="1" dirty="0" smtClean="0">
                <a:solidFill>
                  <a:srgbClr val="663300"/>
                </a:solidFill>
              </a:rPr>
              <a:t>p</a:t>
            </a:r>
          </a:p>
          <a:p>
            <a:pPr marL="342900" indent="-342900" algn="r">
              <a:spcBef>
                <a:spcPct val="20000"/>
              </a:spcBef>
            </a:pPr>
            <a:r>
              <a:rPr lang="en-US" sz="3200" b="1" dirty="0" smtClean="0">
                <a:solidFill>
                  <a:srgbClr val="663300"/>
                </a:solidFill>
              </a:rPr>
              <a:t>f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748558" y="87366"/>
            <a:ext cx="1164101" cy="590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3200" b="1" dirty="0" err="1">
                <a:solidFill>
                  <a:srgbClr val="663300"/>
                </a:solidFill>
              </a:rPr>
              <a:t>i</a:t>
            </a:r>
            <a:r>
              <a:rPr lang="en-US" sz="3200" b="1" dirty="0" err="1" smtClean="0">
                <a:solidFill>
                  <a:srgbClr val="663300"/>
                </a:solidFill>
              </a:rPr>
              <a:t>ga</a:t>
            </a:r>
            <a:endParaRPr lang="en-US" sz="3200" b="1" dirty="0" smtClean="0">
              <a:solidFill>
                <a:srgbClr val="663300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3200" b="1" dirty="0" err="1" smtClean="0">
                <a:solidFill>
                  <a:srgbClr val="663300"/>
                </a:solidFill>
              </a:rPr>
              <a:t>ega</a:t>
            </a:r>
            <a:endParaRPr lang="en-US" sz="3200" b="1" dirty="0" smtClean="0">
              <a:solidFill>
                <a:srgbClr val="663300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3200" b="1" dirty="0" err="1" smtClean="0">
                <a:solidFill>
                  <a:srgbClr val="663300"/>
                </a:solidFill>
              </a:rPr>
              <a:t>ilo</a:t>
            </a:r>
            <a:endParaRPr lang="en-US" sz="3200" b="1" dirty="0" smtClean="0">
              <a:solidFill>
                <a:srgbClr val="663300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3200" b="1" dirty="0" err="1" smtClean="0">
                <a:solidFill>
                  <a:srgbClr val="663300"/>
                </a:solidFill>
              </a:rPr>
              <a:t>eci</a:t>
            </a:r>
            <a:endParaRPr lang="en-US" sz="3200" b="1" dirty="0" smtClean="0">
              <a:solidFill>
                <a:srgbClr val="663300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3200" b="1" dirty="0" err="1" smtClean="0">
                <a:solidFill>
                  <a:srgbClr val="663300"/>
                </a:solidFill>
              </a:rPr>
              <a:t>enti</a:t>
            </a:r>
            <a:endParaRPr lang="en-US" sz="3200" b="1" dirty="0" smtClean="0">
              <a:solidFill>
                <a:srgbClr val="663300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3200" b="1" dirty="0" err="1">
                <a:solidFill>
                  <a:srgbClr val="663300"/>
                </a:solidFill>
              </a:rPr>
              <a:t>i</a:t>
            </a:r>
            <a:r>
              <a:rPr lang="en-US" sz="3200" b="1" dirty="0" err="1" smtClean="0">
                <a:solidFill>
                  <a:srgbClr val="663300"/>
                </a:solidFill>
              </a:rPr>
              <a:t>lli</a:t>
            </a:r>
            <a:endParaRPr lang="en-US" sz="3200" b="1" dirty="0" smtClean="0">
              <a:solidFill>
                <a:srgbClr val="663300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3200" b="1" dirty="0" err="1" smtClean="0">
                <a:solidFill>
                  <a:srgbClr val="663300"/>
                </a:solidFill>
              </a:rPr>
              <a:t>icro</a:t>
            </a:r>
            <a:endParaRPr lang="en-US" sz="3200" b="1" dirty="0" smtClean="0">
              <a:solidFill>
                <a:srgbClr val="663300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3200" b="1" dirty="0" err="1" smtClean="0">
                <a:solidFill>
                  <a:srgbClr val="663300"/>
                </a:solidFill>
              </a:rPr>
              <a:t>ano</a:t>
            </a:r>
            <a:endParaRPr lang="en-US" sz="3200" b="1" dirty="0" smtClean="0">
              <a:solidFill>
                <a:srgbClr val="663300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3200" b="1" dirty="0" err="1" smtClean="0">
                <a:solidFill>
                  <a:srgbClr val="663300"/>
                </a:solidFill>
              </a:rPr>
              <a:t>ico</a:t>
            </a:r>
            <a:endParaRPr lang="en-US" sz="3200" b="1" dirty="0" smtClean="0">
              <a:solidFill>
                <a:srgbClr val="663300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3200" b="1" dirty="0" err="1" smtClean="0">
                <a:solidFill>
                  <a:srgbClr val="663300"/>
                </a:solidFill>
              </a:rPr>
              <a:t>emto</a:t>
            </a:r>
            <a:endParaRPr lang="en-US" sz="3200" b="1" dirty="0" smtClean="0">
              <a:solidFill>
                <a:srgbClr val="663300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836370" y="87366"/>
            <a:ext cx="2723823" cy="590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sz="3200" b="1" dirty="0" smtClean="0">
                <a:solidFill>
                  <a:srgbClr val="663300"/>
                </a:solidFill>
              </a:rPr>
              <a:t>“Got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3200" b="1" dirty="0" smtClean="0">
                <a:solidFill>
                  <a:srgbClr val="663300"/>
                </a:solidFill>
              </a:rPr>
              <a:t>my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3200" b="1" dirty="0" smtClean="0">
                <a:solidFill>
                  <a:srgbClr val="663300"/>
                </a:solidFill>
              </a:rPr>
              <a:t>kilt,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3200" b="1" dirty="0" smtClean="0">
                <a:solidFill>
                  <a:srgbClr val="663300"/>
                </a:solidFill>
              </a:rPr>
              <a:t>Dad!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3200" b="1" dirty="0" smtClean="0">
                <a:solidFill>
                  <a:srgbClr val="663300"/>
                </a:solidFill>
              </a:rPr>
              <a:t>Can’t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3200" b="1" dirty="0" smtClean="0">
                <a:solidFill>
                  <a:srgbClr val="663300"/>
                </a:solidFill>
              </a:rPr>
              <a:t>miss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3200" b="1" dirty="0" smtClean="0">
                <a:solidFill>
                  <a:srgbClr val="663300"/>
                </a:solidFill>
                <a:latin typeface="Symbol" pitchFamily="18" charset="2"/>
              </a:rPr>
              <a:t>m</a:t>
            </a:r>
            <a:r>
              <a:rPr lang="en-US" sz="3200" b="1" dirty="0" smtClean="0">
                <a:solidFill>
                  <a:srgbClr val="663300"/>
                </a:solidFill>
              </a:rPr>
              <a:t>idsummer’s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3200" b="1" dirty="0" smtClean="0">
                <a:solidFill>
                  <a:srgbClr val="663300"/>
                </a:solidFill>
              </a:rPr>
              <a:t>no-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3200" b="1" dirty="0" smtClean="0">
                <a:solidFill>
                  <a:srgbClr val="663300"/>
                </a:solidFill>
              </a:rPr>
              <a:t>pants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3200" b="1" dirty="0" smtClean="0">
                <a:solidFill>
                  <a:srgbClr val="663300"/>
                </a:solidFill>
              </a:rPr>
              <a:t>Friday!”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76961" y="118898"/>
            <a:ext cx="1096775" cy="590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3200" b="1" dirty="0" smtClean="0">
                <a:solidFill>
                  <a:srgbClr val="663300"/>
                </a:solidFill>
              </a:rPr>
              <a:t>10</a:t>
            </a:r>
            <a:r>
              <a:rPr lang="en-US" sz="3200" b="1" baseline="30000" dirty="0" smtClean="0">
                <a:solidFill>
                  <a:srgbClr val="663300"/>
                </a:solidFill>
              </a:rPr>
              <a:t>9</a:t>
            </a:r>
          </a:p>
          <a:p>
            <a:pPr marL="342900" indent="-342900">
              <a:spcBef>
                <a:spcPct val="20000"/>
              </a:spcBef>
            </a:pPr>
            <a:r>
              <a:rPr lang="en-US" sz="3200" b="1" dirty="0" smtClean="0">
                <a:solidFill>
                  <a:srgbClr val="663300"/>
                </a:solidFill>
              </a:rPr>
              <a:t>10</a:t>
            </a:r>
            <a:r>
              <a:rPr lang="en-US" sz="3200" b="1" baseline="30000" dirty="0" smtClean="0">
                <a:solidFill>
                  <a:srgbClr val="663300"/>
                </a:solidFill>
              </a:rPr>
              <a:t>6</a:t>
            </a:r>
            <a:endParaRPr lang="en-US" sz="3200" b="1" dirty="0" smtClean="0">
              <a:solidFill>
                <a:srgbClr val="663300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3200" b="1" dirty="0" smtClean="0">
                <a:solidFill>
                  <a:srgbClr val="663300"/>
                </a:solidFill>
              </a:rPr>
              <a:t>10</a:t>
            </a:r>
            <a:r>
              <a:rPr lang="en-US" sz="3200" b="1" baseline="30000" dirty="0" smtClean="0">
                <a:solidFill>
                  <a:srgbClr val="663300"/>
                </a:solidFill>
              </a:rPr>
              <a:t>3</a:t>
            </a:r>
            <a:endParaRPr lang="en-US" sz="3200" b="1" dirty="0" smtClean="0">
              <a:solidFill>
                <a:srgbClr val="663300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3200" b="1" dirty="0" smtClean="0">
                <a:solidFill>
                  <a:srgbClr val="663300"/>
                </a:solidFill>
              </a:rPr>
              <a:t>10</a:t>
            </a:r>
            <a:r>
              <a:rPr lang="en-US" sz="3200" b="1" baseline="30000" dirty="0" smtClean="0">
                <a:solidFill>
                  <a:srgbClr val="663300"/>
                </a:solidFill>
              </a:rPr>
              <a:t>–1</a:t>
            </a:r>
          </a:p>
          <a:p>
            <a:pPr marL="342900" indent="-342900">
              <a:spcBef>
                <a:spcPct val="20000"/>
              </a:spcBef>
            </a:pPr>
            <a:r>
              <a:rPr lang="en-US" sz="3200" b="1" dirty="0" smtClean="0">
                <a:solidFill>
                  <a:srgbClr val="663300"/>
                </a:solidFill>
              </a:rPr>
              <a:t>10</a:t>
            </a:r>
            <a:r>
              <a:rPr lang="en-US" sz="3200" b="1" baseline="30000" dirty="0" smtClean="0">
                <a:solidFill>
                  <a:srgbClr val="663300"/>
                </a:solidFill>
              </a:rPr>
              <a:t>–2</a:t>
            </a:r>
            <a:endParaRPr lang="en-US" sz="3200" b="1" dirty="0" smtClean="0">
              <a:solidFill>
                <a:srgbClr val="663300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3200" b="1" dirty="0" smtClean="0">
                <a:solidFill>
                  <a:srgbClr val="663300"/>
                </a:solidFill>
              </a:rPr>
              <a:t>10</a:t>
            </a:r>
            <a:r>
              <a:rPr lang="en-US" sz="3200" b="1" baseline="30000" dirty="0" smtClean="0">
                <a:solidFill>
                  <a:srgbClr val="663300"/>
                </a:solidFill>
              </a:rPr>
              <a:t>–3</a:t>
            </a:r>
            <a:endParaRPr lang="en-US" sz="3200" b="1" dirty="0" smtClean="0">
              <a:solidFill>
                <a:srgbClr val="663300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3200" b="1" dirty="0" smtClean="0">
                <a:solidFill>
                  <a:srgbClr val="663300"/>
                </a:solidFill>
              </a:rPr>
              <a:t>10</a:t>
            </a:r>
            <a:r>
              <a:rPr lang="en-US" sz="3200" b="1" baseline="30000" dirty="0" smtClean="0">
                <a:solidFill>
                  <a:srgbClr val="663300"/>
                </a:solidFill>
              </a:rPr>
              <a:t>–6</a:t>
            </a:r>
            <a:endParaRPr lang="en-US" sz="3200" b="1" dirty="0" smtClean="0">
              <a:solidFill>
                <a:srgbClr val="663300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3200" b="1" dirty="0" smtClean="0">
                <a:solidFill>
                  <a:srgbClr val="663300"/>
                </a:solidFill>
              </a:rPr>
              <a:t>10</a:t>
            </a:r>
            <a:r>
              <a:rPr lang="en-US" sz="3200" b="1" baseline="30000" dirty="0" smtClean="0">
                <a:solidFill>
                  <a:srgbClr val="663300"/>
                </a:solidFill>
              </a:rPr>
              <a:t>–9</a:t>
            </a:r>
            <a:endParaRPr lang="en-US" sz="3200" b="1" dirty="0" smtClean="0">
              <a:solidFill>
                <a:srgbClr val="663300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3200" b="1" dirty="0" smtClean="0">
                <a:solidFill>
                  <a:srgbClr val="663300"/>
                </a:solidFill>
              </a:rPr>
              <a:t>10</a:t>
            </a:r>
            <a:r>
              <a:rPr lang="en-US" sz="3200" b="1" baseline="30000" dirty="0" smtClean="0">
                <a:solidFill>
                  <a:srgbClr val="663300"/>
                </a:solidFill>
              </a:rPr>
              <a:t>–12</a:t>
            </a:r>
            <a:endParaRPr lang="en-US" sz="3200" b="1" dirty="0" smtClean="0">
              <a:solidFill>
                <a:srgbClr val="663300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3200" b="1" dirty="0" smtClean="0">
                <a:solidFill>
                  <a:srgbClr val="663300"/>
                </a:solidFill>
              </a:rPr>
              <a:t>10</a:t>
            </a:r>
            <a:r>
              <a:rPr lang="en-US" sz="3200" b="1" baseline="30000" dirty="0" smtClean="0">
                <a:solidFill>
                  <a:srgbClr val="663300"/>
                </a:solidFill>
              </a:rPr>
              <a:t>–15</a:t>
            </a:r>
            <a:endParaRPr lang="en-US" sz="3200" b="1" dirty="0" smtClean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57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57" name="Rectangle 57"/>
          <p:cNvSpPr>
            <a:spLocks noChangeArrowheads="1"/>
          </p:cNvSpPr>
          <p:nvPr/>
        </p:nvSpPr>
        <p:spPr bwMode="auto">
          <a:xfrm>
            <a:off x="2286000" y="5433828"/>
            <a:ext cx="2743200" cy="5334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6856" name="Rectangle 56"/>
          <p:cNvSpPr>
            <a:spLocks noChangeArrowheads="1"/>
          </p:cNvSpPr>
          <p:nvPr/>
        </p:nvSpPr>
        <p:spPr bwMode="auto">
          <a:xfrm>
            <a:off x="2286000" y="4748028"/>
            <a:ext cx="2743200" cy="5334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319028"/>
            <a:ext cx="4114800" cy="609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>
                <a:solidFill>
                  <a:srgbClr val="FF0000"/>
                </a:solidFill>
              </a:rPr>
              <a:t>Convert 4.83 cm to nm.</a:t>
            </a:r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1990725" y="3528828"/>
            <a:ext cx="15303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>
                <a:solidFill>
                  <a:srgbClr val="000000"/>
                </a:solidFill>
              </a:rPr>
              <a:t>4.83 cm</a:t>
            </a: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1219200" y="331044"/>
            <a:ext cx="6858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800" b="1" i="1" dirty="0">
                <a:solidFill>
                  <a:srgbClr val="FF0000"/>
                </a:solidFill>
              </a:rPr>
              <a:t>Conversions</a:t>
            </a:r>
          </a:p>
        </p:txBody>
      </p:sp>
      <p:sp>
        <p:nvSpPr>
          <p:cNvPr id="76807" name="Rectangle 7"/>
          <p:cNvSpPr>
            <a:spLocks noChangeArrowheads="1"/>
          </p:cNvSpPr>
          <p:nvPr/>
        </p:nvSpPr>
        <p:spPr bwMode="auto">
          <a:xfrm>
            <a:off x="1752600" y="4748028"/>
            <a:ext cx="3429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>
                <a:solidFill>
                  <a:srgbClr val="000000"/>
                </a:solidFill>
              </a:rPr>
              <a:t>=    48,300,000 nm</a:t>
            </a:r>
          </a:p>
        </p:txBody>
      </p:sp>
      <p:sp>
        <p:nvSpPr>
          <p:cNvPr id="76812" name="Rectangle 12"/>
          <p:cNvSpPr>
            <a:spLocks noChangeArrowheads="1"/>
          </p:cNvSpPr>
          <p:nvPr/>
        </p:nvSpPr>
        <p:spPr bwMode="auto">
          <a:xfrm>
            <a:off x="5257800" y="2081028"/>
            <a:ext cx="3124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dirty="0">
                <a:solidFill>
                  <a:srgbClr val="000000"/>
                </a:solidFill>
              </a:rPr>
              <a:t>1 </a:t>
            </a:r>
            <a:r>
              <a:rPr lang="en-US" sz="2800" dirty="0">
                <a:solidFill>
                  <a:srgbClr val="FF0000"/>
                </a:solidFill>
              </a:rPr>
              <a:t>c</a:t>
            </a:r>
            <a:r>
              <a:rPr lang="en-US" sz="2800" dirty="0">
                <a:solidFill>
                  <a:srgbClr val="000000"/>
                </a:solidFill>
              </a:rPr>
              <a:t>m = 1 x</a:t>
            </a:r>
            <a:r>
              <a:rPr lang="en-US" sz="2800" dirty="0">
                <a:solidFill>
                  <a:srgbClr val="009999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10</a:t>
            </a:r>
            <a:r>
              <a:rPr lang="en-US" sz="2800" baseline="30000" dirty="0">
                <a:solidFill>
                  <a:srgbClr val="FF0000"/>
                </a:solidFill>
              </a:rPr>
              <a:t>–2</a:t>
            </a:r>
            <a:r>
              <a:rPr lang="en-US" sz="2800" dirty="0">
                <a:solidFill>
                  <a:srgbClr val="000000"/>
                </a:solidFill>
              </a:rPr>
              <a:t> m</a:t>
            </a: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3581400" y="3376428"/>
            <a:ext cx="1905000" cy="990600"/>
            <a:chOff x="2400" y="3648"/>
            <a:chExt cx="1200" cy="624"/>
          </a:xfrm>
        </p:grpSpPr>
        <p:sp>
          <p:nvSpPr>
            <p:cNvPr id="16416" name="Rectangle 8"/>
            <p:cNvSpPr>
              <a:spLocks noChangeArrowheads="1"/>
            </p:cNvSpPr>
            <p:nvPr/>
          </p:nvSpPr>
          <p:spPr bwMode="auto">
            <a:xfrm>
              <a:off x="2640" y="3936"/>
              <a:ext cx="72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800" dirty="0">
                  <a:solidFill>
                    <a:srgbClr val="000000"/>
                  </a:solidFill>
                </a:rPr>
                <a:t>1 </a:t>
              </a:r>
              <a:r>
                <a:rPr lang="en-US" sz="2800" dirty="0">
                  <a:solidFill>
                    <a:srgbClr val="FF0000"/>
                  </a:solidFill>
                </a:rPr>
                <a:t>c</a:t>
              </a:r>
              <a:r>
                <a:rPr lang="en-US" sz="2800" dirty="0">
                  <a:solidFill>
                    <a:srgbClr val="000000"/>
                  </a:solidFill>
                </a:rPr>
                <a:t>m</a:t>
              </a:r>
            </a:p>
          </p:txBody>
        </p:sp>
        <p:sp>
          <p:nvSpPr>
            <p:cNvPr id="16417" name="Rectangle 13"/>
            <p:cNvSpPr>
              <a:spLocks noChangeArrowheads="1"/>
            </p:cNvSpPr>
            <p:nvPr/>
          </p:nvSpPr>
          <p:spPr bwMode="auto">
            <a:xfrm>
              <a:off x="2400" y="3648"/>
              <a:ext cx="120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800" dirty="0">
                  <a:solidFill>
                    <a:srgbClr val="000000"/>
                  </a:solidFill>
                </a:rPr>
                <a:t>1 x </a:t>
              </a:r>
              <a:r>
                <a:rPr lang="en-US" sz="2800" dirty="0">
                  <a:solidFill>
                    <a:srgbClr val="FF0000"/>
                  </a:solidFill>
                </a:rPr>
                <a:t>10</a:t>
              </a:r>
              <a:r>
                <a:rPr lang="en-US" sz="2800" baseline="30000" dirty="0">
                  <a:solidFill>
                    <a:srgbClr val="FF0000"/>
                  </a:solidFill>
                </a:rPr>
                <a:t>–2</a:t>
              </a:r>
              <a:r>
                <a:rPr lang="en-US" sz="2800" dirty="0">
                  <a:solidFill>
                    <a:srgbClr val="000000"/>
                  </a:solidFill>
                </a:rPr>
                <a:t> m</a:t>
              </a:r>
            </a:p>
          </p:txBody>
        </p:sp>
      </p:grp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3352800" y="3147828"/>
            <a:ext cx="2362200" cy="1371600"/>
            <a:chOff x="3264" y="816"/>
            <a:chExt cx="1488" cy="864"/>
          </a:xfrm>
        </p:grpSpPr>
        <p:sp>
          <p:nvSpPr>
            <p:cNvPr id="16413" name="Rectangle 23"/>
            <p:cNvSpPr>
              <a:spLocks noChangeArrowheads="1"/>
            </p:cNvSpPr>
            <p:nvPr/>
          </p:nvSpPr>
          <p:spPr bwMode="auto">
            <a:xfrm>
              <a:off x="3264" y="816"/>
              <a:ext cx="336" cy="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7200">
                  <a:solidFill>
                    <a:srgbClr val="000000"/>
                  </a:solidFill>
                  <a:latin typeface="Arial Narrow" pitchFamily="34" charset="0"/>
                </a:rPr>
                <a:t>(</a:t>
              </a:r>
            </a:p>
          </p:txBody>
        </p:sp>
        <p:sp>
          <p:nvSpPr>
            <p:cNvPr id="16414" name="Rectangle 24"/>
            <p:cNvSpPr>
              <a:spLocks noChangeArrowheads="1"/>
            </p:cNvSpPr>
            <p:nvPr/>
          </p:nvSpPr>
          <p:spPr bwMode="auto">
            <a:xfrm>
              <a:off x="4416" y="816"/>
              <a:ext cx="336" cy="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7200">
                  <a:solidFill>
                    <a:srgbClr val="000000"/>
                  </a:solidFill>
                  <a:latin typeface="Arial Narrow" pitchFamily="34" charset="0"/>
                </a:rPr>
                <a:t>)</a:t>
              </a:r>
            </a:p>
          </p:txBody>
        </p:sp>
        <p:sp>
          <p:nvSpPr>
            <p:cNvPr id="16415" name="Line 25"/>
            <p:cNvSpPr>
              <a:spLocks noChangeShapeType="1"/>
            </p:cNvSpPr>
            <p:nvPr/>
          </p:nvSpPr>
          <p:spPr bwMode="auto">
            <a:xfrm>
              <a:off x="3456" y="1248"/>
              <a:ext cx="1008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76828" name="Rectangle 28"/>
          <p:cNvSpPr>
            <a:spLocks noChangeArrowheads="1"/>
          </p:cNvSpPr>
          <p:nvPr/>
        </p:nvSpPr>
        <p:spPr bwMode="auto">
          <a:xfrm>
            <a:off x="5257800" y="2614428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dirty="0">
                <a:solidFill>
                  <a:srgbClr val="000000"/>
                </a:solidFill>
              </a:rPr>
              <a:t>1 </a:t>
            </a:r>
            <a:r>
              <a:rPr lang="en-US" sz="2800" dirty="0">
                <a:solidFill>
                  <a:srgbClr val="FF0000"/>
                </a:solidFill>
              </a:rPr>
              <a:t>n</a:t>
            </a:r>
            <a:r>
              <a:rPr lang="en-US" sz="2800" dirty="0">
                <a:solidFill>
                  <a:srgbClr val="000000"/>
                </a:solidFill>
              </a:rPr>
              <a:t>m = 1 x </a:t>
            </a:r>
            <a:r>
              <a:rPr lang="en-US" sz="2800" dirty="0">
                <a:solidFill>
                  <a:srgbClr val="FF0000"/>
                </a:solidFill>
              </a:rPr>
              <a:t>10</a:t>
            </a:r>
            <a:r>
              <a:rPr lang="en-US" sz="2800" baseline="30000" dirty="0">
                <a:solidFill>
                  <a:srgbClr val="FF0000"/>
                </a:solidFill>
              </a:rPr>
              <a:t>–9</a:t>
            </a:r>
            <a:r>
              <a:rPr lang="en-US" sz="2800" dirty="0">
                <a:solidFill>
                  <a:srgbClr val="000000"/>
                </a:solidFill>
              </a:rPr>
              <a:t> m</a:t>
            </a:r>
          </a:p>
        </p:txBody>
      </p: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5486400" y="3147828"/>
            <a:ext cx="2362200" cy="1371600"/>
            <a:chOff x="336" y="1920"/>
            <a:chExt cx="1488" cy="864"/>
          </a:xfrm>
        </p:grpSpPr>
        <p:sp>
          <p:nvSpPr>
            <p:cNvPr id="16410" name="Rectangle 32"/>
            <p:cNvSpPr>
              <a:spLocks noChangeArrowheads="1"/>
            </p:cNvSpPr>
            <p:nvPr/>
          </p:nvSpPr>
          <p:spPr bwMode="auto">
            <a:xfrm>
              <a:off x="336" y="1920"/>
              <a:ext cx="336" cy="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7200">
                  <a:solidFill>
                    <a:srgbClr val="000000"/>
                  </a:solidFill>
                  <a:latin typeface="Arial Narrow" pitchFamily="34" charset="0"/>
                </a:rPr>
                <a:t>(</a:t>
              </a:r>
            </a:p>
          </p:txBody>
        </p:sp>
        <p:sp>
          <p:nvSpPr>
            <p:cNvPr id="16411" name="Rectangle 33"/>
            <p:cNvSpPr>
              <a:spLocks noChangeArrowheads="1"/>
            </p:cNvSpPr>
            <p:nvPr/>
          </p:nvSpPr>
          <p:spPr bwMode="auto">
            <a:xfrm>
              <a:off x="1488" y="1920"/>
              <a:ext cx="336" cy="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7200">
                  <a:solidFill>
                    <a:srgbClr val="000000"/>
                  </a:solidFill>
                  <a:latin typeface="Arial Narrow" pitchFamily="34" charset="0"/>
                </a:rPr>
                <a:t>)</a:t>
              </a:r>
            </a:p>
          </p:txBody>
        </p:sp>
        <p:sp>
          <p:nvSpPr>
            <p:cNvPr id="16412" name="Line 34"/>
            <p:cNvSpPr>
              <a:spLocks noChangeShapeType="1"/>
            </p:cNvSpPr>
            <p:nvPr/>
          </p:nvSpPr>
          <p:spPr bwMode="auto">
            <a:xfrm>
              <a:off x="528" y="2352"/>
              <a:ext cx="1008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76838" name="Rectangle 38"/>
          <p:cNvSpPr>
            <a:spLocks noChangeArrowheads="1"/>
          </p:cNvSpPr>
          <p:nvPr/>
        </p:nvSpPr>
        <p:spPr bwMode="auto">
          <a:xfrm>
            <a:off x="914400" y="2309628"/>
            <a:ext cx="4038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>
                <a:solidFill>
                  <a:srgbClr val="000000"/>
                </a:solidFill>
              </a:rPr>
              <a:t>equivalence statements:</a:t>
            </a:r>
          </a:p>
        </p:txBody>
      </p:sp>
      <p:sp>
        <p:nvSpPr>
          <p:cNvPr id="76839" name="AutoShape 39"/>
          <p:cNvSpPr>
            <a:spLocks/>
          </p:cNvSpPr>
          <p:nvPr/>
        </p:nvSpPr>
        <p:spPr bwMode="auto">
          <a:xfrm>
            <a:off x="4953000" y="2004828"/>
            <a:ext cx="304800" cy="1143000"/>
          </a:xfrm>
          <a:prstGeom prst="leftBrace">
            <a:avLst>
              <a:gd name="adj1" fmla="val 3125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6840" name="Line 40"/>
          <p:cNvSpPr>
            <a:spLocks noChangeShapeType="1"/>
          </p:cNvSpPr>
          <p:nvPr/>
        </p:nvSpPr>
        <p:spPr bwMode="auto">
          <a:xfrm flipH="1">
            <a:off x="4724400" y="2538228"/>
            <a:ext cx="685800" cy="838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6841" name="Line 41"/>
          <p:cNvSpPr>
            <a:spLocks noChangeShapeType="1"/>
          </p:cNvSpPr>
          <p:nvPr/>
        </p:nvSpPr>
        <p:spPr bwMode="auto">
          <a:xfrm flipV="1">
            <a:off x="4343400" y="3909828"/>
            <a:ext cx="457200" cy="3810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6843" name="Line 43"/>
          <p:cNvSpPr>
            <a:spLocks noChangeShapeType="1"/>
          </p:cNvSpPr>
          <p:nvPr/>
        </p:nvSpPr>
        <p:spPr bwMode="auto">
          <a:xfrm flipV="1">
            <a:off x="2895600" y="3605028"/>
            <a:ext cx="457200" cy="3810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6844" name="Line 44"/>
          <p:cNvSpPr>
            <a:spLocks noChangeShapeType="1"/>
          </p:cNvSpPr>
          <p:nvPr/>
        </p:nvSpPr>
        <p:spPr bwMode="auto">
          <a:xfrm>
            <a:off x="6400800" y="3071628"/>
            <a:ext cx="762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5" name="Group 52"/>
          <p:cNvGrpSpPr>
            <a:grpSpLocks/>
          </p:cNvGrpSpPr>
          <p:nvPr/>
        </p:nvGrpSpPr>
        <p:grpSpPr bwMode="auto">
          <a:xfrm>
            <a:off x="5715000" y="3376428"/>
            <a:ext cx="1905000" cy="990600"/>
            <a:chOff x="1632" y="2832"/>
            <a:chExt cx="1200" cy="624"/>
          </a:xfrm>
        </p:grpSpPr>
        <p:sp>
          <p:nvSpPr>
            <p:cNvPr id="16408" name="Rectangle 50"/>
            <p:cNvSpPr>
              <a:spLocks noChangeArrowheads="1"/>
            </p:cNvSpPr>
            <p:nvPr/>
          </p:nvSpPr>
          <p:spPr bwMode="auto">
            <a:xfrm>
              <a:off x="1872" y="2832"/>
              <a:ext cx="72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800" dirty="0">
                  <a:solidFill>
                    <a:srgbClr val="000000"/>
                  </a:solidFill>
                </a:rPr>
                <a:t>1 </a:t>
              </a:r>
              <a:r>
                <a:rPr lang="en-US" sz="2800" dirty="0">
                  <a:solidFill>
                    <a:srgbClr val="FF0000"/>
                  </a:solidFill>
                </a:rPr>
                <a:t>n</a:t>
              </a:r>
              <a:r>
                <a:rPr lang="en-US" sz="2800" dirty="0">
                  <a:solidFill>
                    <a:srgbClr val="000000"/>
                  </a:solidFill>
                </a:rPr>
                <a:t>m</a:t>
              </a:r>
            </a:p>
          </p:txBody>
        </p:sp>
        <p:sp>
          <p:nvSpPr>
            <p:cNvPr id="16409" name="Rectangle 51"/>
            <p:cNvSpPr>
              <a:spLocks noChangeArrowheads="1"/>
            </p:cNvSpPr>
            <p:nvPr/>
          </p:nvSpPr>
          <p:spPr bwMode="auto">
            <a:xfrm>
              <a:off x="1632" y="3120"/>
              <a:ext cx="120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800" dirty="0">
                  <a:solidFill>
                    <a:srgbClr val="000000"/>
                  </a:solidFill>
                </a:rPr>
                <a:t>1 x </a:t>
              </a:r>
              <a:r>
                <a:rPr lang="en-US" sz="2800" dirty="0">
                  <a:solidFill>
                    <a:srgbClr val="FF0000"/>
                  </a:solidFill>
                </a:rPr>
                <a:t>10</a:t>
              </a:r>
              <a:r>
                <a:rPr lang="en-US" sz="2800" baseline="30000" dirty="0">
                  <a:solidFill>
                    <a:srgbClr val="FF0000"/>
                  </a:solidFill>
                </a:rPr>
                <a:t>–9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>
                  <a:solidFill>
                    <a:srgbClr val="000000"/>
                  </a:solidFill>
                </a:rPr>
                <a:t>m</a:t>
              </a:r>
            </a:p>
          </p:txBody>
        </p:sp>
      </p:grpSp>
      <p:sp>
        <p:nvSpPr>
          <p:cNvPr id="76853" name="Line 53"/>
          <p:cNvSpPr>
            <a:spLocks noChangeShapeType="1"/>
          </p:cNvSpPr>
          <p:nvPr/>
        </p:nvSpPr>
        <p:spPr bwMode="auto">
          <a:xfrm>
            <a:off x="4953000" y="3452628"/>
            <a:ext cx="457200" cy="3810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6854" name="Line 54"/>
          <p:cNvSpPr>
            <a:spLocks noChangeShapeType="1"/>
          </p:cNvSpPr>
          <p:nvPr/>
        </p:nvSpPr>
        <p:spPr bwMode="auto">
          <a:xfrm>
            <a:off x="7086600" y="3909828"/>
            <a:ext cx="457200" cy="3810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6855" name="Rectangle 55"/>
          <p:cNvSpPr>
            <a:spLocks noChangeArrowheads="1"/>
          </p:cNvSpPr>
          <p:nvPr/>
        </p:nvSpPr>
        <p:spPr bwMode="auto">
          <a:xfrm>
            <a:off x="1752600" y="5433828"/>
            <a:ext cx="3429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>
                <a:solidFill>
                  <a:srgbClr val="000000"/>
                </a:solidFill>
              </a:rPr>
              <a:t>=    4.83 x 10</a:t>
            </a:r>
            <a:r>
              <a:rPr lang="en-US" sz="2800" baseline="30000">
                <a:solidFill>
                  <a:srgbClr val="000000"/>
                </a:solidFill>
              </a:rPr>
              <a:t>7</a:t>
            </a:r>
            <a:r>
              <a:rPr lang="en-US" sz="2800">
                <a:solidFill>
                  <a:srgbClr val="000000"/>
                </a:solidFill>
              </a:rPr>
              <a:t> nm</a:t>
            </a:r>
          </a:p>
        </p:txBody>
      </p:sp>
    </p:spTree>
    <p:extLst>
      <p:ext uri="{BB962C8B-B14F-4D97-AF65-F5344CB8AC3E}">
        <p14:creationId xmlns:p14="http://schemas.microsoft.com/office/powerpoint/2010/main" val="3075850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6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76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76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76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1000"/>
                                        <p:tgtEl>
                                          <p:spTgt spid="768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" dur="1000"/>
                                        <p:tgtEl>
                                          <p:spTgt spid="768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1000"/>
                                        <p:tgtEl>
                                          <p:spTgt spid="76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68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68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68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6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6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6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68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6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1000"/>
                                        <p:tgtEl>
                                          <p:spTgt spid="76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6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6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68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76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6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6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68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76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1000"/>
                                        <p:tgtEl>
                                          <p:spTgt spid="76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2000"/>
                                        <p:tgtEl>
                                          <p:spTgt spid="76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1000"/>
                                        <p:tgtEl>
                                          <p:spTgt spid="76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2000"/>
                                        <p:tgtEl>
                                          <p:spTgt spid="76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57" grpId="0" animBg="1"/>
      <p:bldP spid="76856" grpId="0" animBg="1"/>
      <p:bldP spid="76804" grpId="0"/>
      <p:bldP spid="76807" grpId="0"/>
      <p:bldP spid="76812" grpId="0"/>
      <p:bldP spid="76828" grpId="0"/>
      <p:bldP spid="76838" grpId="0"/>
      <p:bldP spid="76838" grpId="1"/>
      <p:bldP spid="76839" grpId="0" animBg="1"/>
      <p:bldP spid="76839" grpId="1" animBg="1"/>
      <p:bldP spid="76840" grpId="0" animBg="1"/>
      <p:bldP spid="76841" grpId="0" animBg="1"/>
      <p:bldP spid="76843" grpId="0" animBg="1"/>
      <p:bldP spid="76844" grpId="0" animBg="1"/>
      <p:bldP spid="76853" grpId="0" animBg="1"/>
      <p:bldP spid="76854" grpId="0" animBg="1"/>
      <p:bldP spid="7685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ChangeArrowheads="1"/>
          </p:cNvSpPr>
          <p:nvPr/>
        </p:nvSpPr>
        <p:spPr bwMode="auto">
          <a:xfrm>
            <a:off x="5857875" y="5863728"/>
            <a:ext cx="2514600" cy="5334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9571" name="Rectangle 3"/>
          <p:cNvSpPr>
            <a:spLocks noChangeArrowheads="1"/>
          </p:cNvSpPr>
          <p:nvPr/>
        </p:nvSpPr>
        <p:spPr bwMode="auto">
          <a:xfrm>
            <a:off x="5857875" y="5177928"/>
            <a:ext cx="1524000" cy="5334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631817" y="1238250"/>
            <a:ext cx="4267200" cy="609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Convert 418 km/h to m/s.</a:t>
            </a:r>
          </a:p>
        </p:txBody>
      </p:sp>
      <p:sp>
        <p:nvSpPr>
          <p:cNvPr id="109573" name="Rectangle 5"/>
          <p:cNvSpPr>
            <a:spLocks noChangeArrowheads="1"/>
          </p:cNvSpPr>
          <p:nvPr/>
        </p:nvSpPr>
        <p:spPr bwMode="auto">
          <a:xfrm>
            <a:off x="1870075" y="4137182"/>
            <a:ext cx="10509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>
                <a:solidFill>
                  <a:srgbClr val="000000"/>
                </a:solidFill>
              </a:rPr>
              <a:t>418</a:t>
            </a:r>
          </a:p>
        </p:txBody>
      </p:sp>
      <p:sp>
        <p:nvSpPr>
          <p:cNvPr id="109575" name="Rectangle 7"/>
          <p:cNvSpPr>
            <a:spLocks noChangeArrowheads="1"/>
          </p:cNvSpPr>
          <p:nvPr/>
        </p:nvSpPr>
        <p:spPr bwMode="auto">
          <a:xfrm>
            <a:off x="5248275" y="5177928"/>
            <a:ext cx="2286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>
                <a:solidFill>
                  <a:srgbClr val="000000"/>
                </a:solidFill>
              </a:rPr>
              <a:t>=    116 m/s</a:t>
            </a:r>
          </a:p>
        </p:txBody>
      </p:sp>
      <p:sp>
        <p:nvSpPr>
          <p:cNvPr id="109576" name="Rectangle 8"/>
          <p:cNvSpPr>
            <a:spLocks noChangeArrowheads="1"/>
          </p:cNvSpPr>
          <p:nvPr/>
        </p:nvSpPr>
        <p:spPr bwMode="auto">
          <a:xfrm>
            <a:off x="5110163" y="2689382"/>
            <a:ext cx="3124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dirty="0">
                <a:solidFill>
                  <a:srgbClr val="000000"/>
                </a:solidFill>
              </a:rPr>
              <a:t>1 </a:t>
            </a:r>
            <a:r>
              <a:rPr lang="en-US" sz="2800" dirty="0">
                <a:solidFill>
                  <a:srgbClr val="FF0000"/>
                </a:solidFill>
              </a:rPr>
              <a:t>k</a:t>
            </a:r>
            <a:r>
              <a:rPr lang="en-US" sz="2800" dirty="0">
                <a:solidFill>
                  <a:srgbClr val="000000"/>
                </a:solidFill>
              </a:rPr>
              <a:t>m = 1 x </a:t>
            </a:r>
            <a:r>
              <a:rPr lang="en-US" sz="2800" dirty="0">
                <a:solidFill>
                  <a:srgbClr val="FF0000"/>
                </a:solidFill>
              </a:rPr>
              <a:t>10</a:t>
            </a:r>
            <a:r>
              <a:rPr lang="en-US" sz="2800" baseline="30000" dirty="0">
                <a:solidFill>
                  <a:srgbClr val="FF0000"/>
                </a:solidFill>
              </a:rPr>
              <a:t>3</a:t>
            </a:r>
            <a:r>
              <a:rPr lang="en-US" sz="2800" dirty="0">
                <a:solidFill>
                  <a:srgbClr val="000000"/>
                </a:solidFill>
              </a:rPr>
              <a:t> m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433763" y="3984782"/>
            <a:ext cx="1905000" cy="990600"/>
            <a:chOff x="2400" y="3648"/>
            <a:chExt cx="1200" cy="624"/>
          </a:xfrm>
        </p:grpSpPr>
        <p:sp>
          <p:nvSpPr>
            <p:cNvPr id="17443" name="Rectangle 10"/>
            <p:cNvSpPr>
              <a:spLocks noChangeArrowheads="1"/>
            </p:cNvSpPr>
            <p:nvPr/>
          </p:nvSpPr>
          <p:spPr bwMode="auto">
            <a:xfrm>
              <a:off x="2640" y="3936"/>
              <a:ext cx="72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800" dirty="0">
                  <a:solidFill>
                    <a:srgbClr val="000000"/>
                  </a:solidFill>
                </a:rPr>
                <a:t>1 </a:t>
              </a:r>
              <a:r>
                <a:rPr lang="en-US" sz="2800" dirty="0">
                  <a:solidFill>
                    <a:srgbClr val="FF0000"/>
                  </a:solidFill>
                </a:rPr>
                <a:t>k</a:t>
              </a:r>
              <a:r>
                <a:rPr lang="en-US" sz="2800" dirty="0">
                  <a:solidFill>
                    <a:srgbClr val="000000"/>
                  </a:solidFill>
                </a:rPr>
                <a:t>m</a:t>
              </a:r>
            </a:p>
          </p:txBody>
        </p:sp>
        <p:sp>
          <p:nvSpPr>
            <p:cNvPr id="17444" name="Rectangle 11"/>
            <p:cNvSpPr>
              <a:spLocks noChangeArrowheads="1"/>
            </p:cNvSpPr>
            <p:nvPr/>
          </p:nvSpPr>
          <p:spPr bwMode="auto">
            <a:xfrm>
              <a:off x="2400" y="3648"/>
              <a:ext cx="120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800" dirty="0">
                  <a:solidFill>
                    <a:srgbClr val="000000"/>
                  </a:solidFill>
                </a:rPr>
                <a:t>1 x </a:t>
              </a:r>
              <a:r>
                <a:rPr lang="en-US" sz="2800" dirty="0">
                  <a:solidFill>
                    <a:srgbClr val="FF0000"/>
                  </a:solidFill>
                </a:rPr>
                <a:t>10</a:t>
              </a:r>
              <a:r>
                <a:rPr lang="en-US" sz="2800" baseline="30000" dirty="0">
                  <a:solidFill>
                    <a:srgbClr val="FF0000"/>
                  </a:solidFill>
                </a:rPr>
                <a:t>3</a:t>
              </a:r>
              <a:r>
                <a:rPr lang="en-US" sz="2800" dirty="0">
                  <a:solidFill>
                    <a:srgbClr val="000000"/>
                  </a:solidFill>
                </a:rPr>
                <a:t> m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3128963" y="3756182"/>
            <a:ext cx="2362200" cy="1371600"/>
            <a:chOff x="3264" y="816"/>
            <a:chExt cx="1488" cy="864"/>
          </a:xfrm>
        </p:grpSpPr>
        <p:sp>
          <p:nvSpPr>
            <p:cNvPr id="17440" name="Rectangle 13"/>
            <p:cNvSpPr>
              <a:spLocks noChangeArrowheads="1"/>
            </p:cNvSpPr>
            <p:nvPr/>
          </p:nvSpPr>
          <p:spPr bwMode="auto">
            <a:xfrm>
              <a:off x="3264" y="816"/>
              <a:ext cx="336" cy="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7200">
                  <a:solidFill>
                    <a:srgbClr val="000000"/>
                  </a:solidFill>
                  <a:latin typeface="Arial Narrow" pitchFamily="34" charset="0"/>
                </a:rPr>
                <a:t>(</a:t>
              </a:r>
            </a:p>
          </p:txBody>
        </p:sp>
        <p:sp>
          <p:nvSpPr>
            <p:cNvPr id="17441" name="Rectangle 14"/>
            <p:cNvSpPr>
              <a:spLocks noChangeArrowheads="1"/>
            </p:cNvSpPr>
            <p:nvPr/>
          </p:nvSpPr>
          <p:spPr bwMode="auto">
            <a:xfrm>
              <a:off x="4416" y="816"/>
              <a:ext cx="336" cy="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7200">
                  <a:solidFill>
                    <a:srgbClr val="000000"/>
                  </a:solidFill>
                  <a:latin typeface="Arial Narrow" pitchFamily="34" charset="0"/>
                </a:rPr>
                <a:t>)</a:t>
              </a:r>
            </a:p>
          </p:txBody>
        </p:sp>
        <p:sp>
          <p:nvSpPr>
            <p:cNvPr id="17442" name="Line 15"/>
            <p:cNvSpPr>
              <a:spLocks noChangeShapeType="1"/>
            </p:cNvSpPr>
            <p:nvPr/>
          </p:nvSpPr>
          <p:spPr bwMode="auto">
            <a:xfrm>
              <a:off x="3456" y="1248"/>
              <a:ext cx="1008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09584" name="Rectangle 16"/>
          <p:cNvSpPr>
            <a:spLocks noChangeArrowheads="1"/>
          </p:cNvSpPr>
          <p:nvPr/>
        </p:nvSpPr>
        <p:spPr bwMode="auto">
          <a:xfrm>
            <a:off x="5110163" y="3222782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>
                <a:solidFill>
                  <a:srgbClr val="000000"/>
                </a:solidFill>
              </a:rPr>
              <a:t>1 h = 3600 s</a:t>
            </a:r>
          </a:p>
        </p:txBody>
      </p:sp>
      <p:grpSp>
        <p:nvGrpSpPr>
          <p:cNvPr id="4" name="Group 41"/>
          <p:cNvGrpSpPr>
            <a:grpSpLocks/>
          </p:cNvGrpSpPr>
          <p:nvPr/>
        </p:nvGrpSpPr>
        <p:grpSpPr bwMode="auto">
          <a:xfrm>
            <a:off x="5186363" y="3756182"/>
            <a:ext cx="1981200" cy="1371600"/>
            <a:chOff x="3648" y="2928"/>
            <a:chExt cx="1248" cy="864"/>
          </a:xfrm>
        </p:grpSpPr>
        <p:sp>
          <p:nvSpPr>
            <p:cNvPr id="17437" name="Rectangle 18"/>
            <p:cNvSpPr>
              <a:spLocks noChangeArrowheads="1"/>
            </p:cNvSpPr>
            <p:nvPr/>
          </p:nvSpPr>
          <p:spPr bwMode="auto">
            <a:xfrm>
              <a:off x="3648" y="2928"/>
              <a:ext cx="336" cy="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7200">
                  <a:solidFill>
                    <a:srgbClr val="000000"/>
                  </a:solidFill>
                  <a:latin typeface="Arial Narrow" pitchFamily="34" charset="0"/>
                </a:rPr>
                <a:t>(</a:t>
              </a:r>
            </a:p>
          </p:txBody>
        </p:sp>
        <p:sp>
          <p:nvSpPr>
            <p:cNvPr id="17438" name="Rectangle 19"/>
            <p:cNvSpPr>
              <a:spLocks noChangeArrowheads="1"/>
            </p:cNvSpPr>
            <p:nvPr/>
          </p:nvSpPr>
          <p:spPr bwMode="auto">
            <a:xfrm>
              <a:off x="4560" y="2928"/>
              <a:ext cx="336" cy="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7200">
                  <a:solidFill>
                    <a:srgbClr val="000000"/>
                  </a:solidFill>
                  <a:latin typeface="Arial Narrow" pitchFamily="34" charset="0"/>
                </a:rPr>
                <a:t>)</a:t>
              </a:r>
            </a:p>
          </p:txBody>
        </p:sp>
        <p:sp>
          <p:nvSpPr>
            <p:cNvPr id="17439" name="Line 20"/>
            <p:cNvSpPr>
              <a:spLocks noChangeShapeType="1"/>
            </p:cNvSpPr>
            <p:nvPr/>
          </p:nvSpPr>
          <p:spPr bwMode="auto">
            <a:xfrm>
              <a:off x="3840" y="3360"/>
              <a:ext cx="81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09589" name="Rectangle 21"/>
          <p:cNvSpPr>
            <a:spLocks noChangeArrowheads="1"/>
          </p:cNvSpPr>
          <p:nvPr/>
        </p:nvSpPr>
        <p:spPr bwMode="auto">
          <a:xfrm>
            <a:off x="766763" y="2917982"/>
            <a:ext cx="4038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>
                <a:solidFill>
                  <a:srgbClr val="000000"/>
                </a:solidFill>
              </a:rPr>
              <a:t>equivalence statements:</a:t>
            </a:r>
          </a:p>
        </p:txBody>
      </p:sp>
      <p:sp>
        <p:nvSpPr>
          <p:cNvPr id="109590" name="AutoShape 22"/>
          <p:cNvSpPr>
            <a:spLocks/>
          </p:cNvSpPr>
          <p:nvPr/>
        </p:nvSpPr>
        <p:spPr bwMode="auto">
          <a:xfrm>
            <a:off x="4805363" y="2613182"/>
            <a:ext cx="304800" cy="1143000"/>
          </a:xfrm>
          <a:prstGeom prst="leftBrace">
            <a:avLst>
              <a:gd name="adj1" fmla="val 3125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9591" name="Line 23"/>
          <p:cNvSpPr>
            <a:spLocks noChangeShapeType="1"/>
          </p:cNvSpPr>
          <p:nvPr/>
        </p:nvSpPr>
        <p:spPr bwMode="auto">
          <a:xfrm flipH="1">
            <a:off x="4576763" y="3146582"/>
            <a:ext cx="685800" cy="838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9592" name="Line 24"/>
          <p:cNvSpPr>
            <a:spLocks noChangeShapeType="1"/>
          </p:cNvSpPr>
          <p:nvPr/>
        </p:nvSpPr>
        <p:spPr bwMode="auto">
          <a:xfrm flipV="1">
            <a:off x="4195763" y="4518182"/>
            <a:ext cx="457200" cy="3810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9593" name="Line 25"/>
          <p:cNvSpPr>
            <a:spLocks noChangeShapeType="1"/>
          </p:cNvSpPr>
          <p:nvPr/>
        </p:nvSpPr>
        <p:spPr bwMode="auto">
          <a:xfrm flipV="1">
            <a:off x="2671763" y="4060982"/>
            <a:ext cx="457200" cy="3810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9594" name="Line 26"/>
          <p:cNvSpPr>
            <a:spLocks noChangeShapeType="1"/>
          </p:cNvSpPr>
          <p:nvPr/>
        </p:nvSpPr>
        <p:spPr bwMode="auto">
          <a:xfrm flipH="1">
            <a:off x="6100763" y="3679982"/>
            <a:ext cx="1524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5" name="Group 42"/>
          <p:cNvGrpSpPr>
            <a:grpSpLocks/>
          </p:cNvGrpSpPr>
          <p:nvPr/>
        </p:nvGrpSpPr>
        <p:grpSpPr bwMode="auto">
          <a:xfrm>
            <a:off x="5491163" y="3984782"/>
            <a:ext cx="1905000" cy="990600"/>
            <a:chOff x="3792" y="2160"/>
            <a:chExt cx="1200" cy="624"/>
          </a:xfrm>
        </p:grpSpPr>
        <p:sp>
          <p:nvSpPr>
            <p:cNvPr id="17435" name="Rectangle 28"/>
            <p:cNvSpPr>
              <a:spLocks noChangeArrowheads="1"/>
            </p:cNvSpPr>
            <p:nvPr/>
          </p:nvSpPr>
          <p:spPr bwMode="auto">
            <a:xfrm>
              <a:off x="3936" y="2160"/>
              <a:ext cx="72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800">
                  <a:solidFill>
                    <a:srgbClr val="000000"/>
                  </a:solidFill>
                </a:rPr>
                <a:t>1 h</a:t>
              </a:r>
            </a:p>
          </p:txBody>
        </p:sp>
        <p:sp>
          <p:nvSpPr>
            <p:cNvPr id="17436" name="Rectangle 29"/>
            <p:cNvSpPr>
              <a:spLocks noChangeArrowheads="1"/>
            </p:cNvSpPr>
            <p:nvPr/>
          </p:nvSpPr>
          <p:spPr bwMode="auto">
            <a:xfrm>
              <a:off x="3792" y="2448"/>
              <a:ext cx="120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800" dirty="0">
                  <a:solidFill>
                    <a:srgbClr val="000000"/>
                  </a:solidFill>
                </a:rPr>
                <a:t>3600 s</a:t>
              </a:r>
            </a:p>
          </p:txBody>
        </p:sp>
      </p:grpSp>
      <p:sp>
        <p:nvSpPr>
          <p:cNvPr id="109598" name="Line 30"/>
          <p:cNvSpPr>
            <a:spLocks noChangeShapeType="1"/>
          </p:cNvSpPr>
          <p:nvPr/>
        </p:nvSpPr>
        <p:spPr bwMode="auto">
          <a:xfrm>
            <a:off x="2747963" y="4518182"/>
            <a:ext cx="381000" cy="3048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9599" name="Line 31"/>
          <p:cNvSpPr>
            <a:spLocks noChangeShapeType="1"/>
          </p:cNvSpPr>
          <p:nvPr/>
        </p:nvSpPr>
        <p:spPr bwMode="auto">
          <a:xfrm>
            <a:off x="6024563" y="4137182"/>
            <a:ext cx="381000" cy="3048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9600" name="Rectangle 32"/>
          <p:cNvSpPr>
            <a:spLocks noChangeArrowheads="1"/>
          </p:cNvSpPr>
          <p:nvPr/>
        </p:nvSpPr>
        <p:spPr bwMode="auto">
          <a:xfrm>
            <a:off x="5248275" y="5863728"/>
            <a:ext cx="3429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>
                <a:solidFill>
                  <a:srgbClr val="000000"/>
                </a:solidFill>
              </a:rPr>
              <a:t>=    1.16 x 10</a:t>
            </a:r>
            <a:r>
              <a:rPr lang="en-US" sz="2800" baseline="30000">
                <a:solidFill>
                  <a:srgbClr val="000000"/>
                </a:solidFill>
              </a:rPr>
              <a:t>2</a:t>
            </a:r>
            <a:r>
              <a:rPr lang="en-US" sz="2800">
                <a:solidFill>
                  <a:srgbClr val="000000"/>
                </a:solidFill>
              </a:rPr>
              <a:t> m/s</a:t>
            </a:r>
          </a:p>
        </p:txBody>
      </p:sp>
      <p:grpSp>
        <p:nvGrpSpPr>
          <p:cNvPr id="6" name="Group 40"/>
          <p:cNvGrpSpPr>
            <a:grpSpLocks/>
          </p:cNvGrpSpPr>
          <p:nvPr/>
        </p:nvGrpSpPr>
        <p:grpSpPr bwMode="auto">
          <a:xfrm>
            <a:off x="2595563" y="3984782"/>
            <a:ext cx="762000" cy="900112"/>
            <a:chOff x="4560" y="3360"/>
            <a:chExt cx="480" cy="567"/>
          </a:xfrm>
        </p:grpSpPr>
        <p:sp>
          <p:nvSpPr>
            <p:cNvPr id="17432" name="Text Box 35"/>
            <p:cNvSpPr txBox="1">
              <a:spLocks noChangeArrowheads="1"/>
            </p:cNvSpPr>
            <p:nvPr/>
          </p:nvSpPr>
          <p:spPr bwMode="auto">
            <a:xfrm>
              <a:off x="4560" y="3360"/>
              <a:ext cx="48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dirty="0">
                  <a:solidFill>
                    <a:srgbClr val="000000"/>
                  </a:solidFill>
                </a:rPr>
                <a:t>km</a:t>
              </a:r>
            </a:p>
          </p:txBody>
        </p:sp>
        <p:sp>
          <p:nvSpPr>
            <p:cNvPr id="17433" name="Text Box 36"/>
            <p:cNvSpPr txBox="1">
              <a:spLocks noChangeArrowheads="1"/>
            </p:cNvSpPr>
            <p:nvPr/>
          </p:nvSpPr>
          <p:spPr bwMode="auto">
            <a:xfrm>
              <a:off x="4655" y="3600"/>
              <a:ext cx="24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srgbClr val="000000"/>
                  </a:solidFill>
                </a:rPr>
                <a:t>h</a:t>
              </a:r>
            </a:p>
          </p:txBody>
        </p:sp>
        <p:sp>
          <p:nvSpPr>
            <p:cNvPr id="17434" name="Line 37"/>
            <p:cNvSpPr>
              <a:spLocks noChangeShapeType="1"/>
            </p:cNvSpPr>
            <p:nvPr/>
          </p:nvSpPr>
          <p:spPr bwMode="auto">
            <a:xfrm>
              <a:off x="4608" y="3648"/>
              <a:ext cx="3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17431" name="Picture 41" descr="http://www.powerhouseperformance.ca/images/Autometer%20Prog.%20Pro-Comp%20Metric%20Speedo%204487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853" y="109538"/>
            <a:ext cx="2808288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Rectangle 6"/>
          <p:cNvSpPr>
            <a:spLocks noChangeArrowheads="1"/>
          </p:cNvSpPr>
          <p:nvPr/>
        </p:nvSpPr>
        <p:spPr bwMode="auto">
          <a:xfrm>
            <a:off x="137659" y="5713800"/>
            <a:ext cx="4904997" cy="104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800" b="1" dirty="0" smtClean="0">
                <a:solidFill>
                  <a:srgbClr val="000000"/>
                </a:solidFill>
                <a:latin typeface="Arial"/>
              </a:rPr>
              <a:t>John Bergmann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b="1" dirty="0" err="1" smtClean="0">
                <a:solidFill>
                  <a:srgbClr val="000000"/>
                </a:solidFill>
                <a:latin typeface="Arial"/>
              </a:rPr>
              <a:t>www.teachnlearnchem.com</a:t>
            </a:r>
            <a:endParaRPr lang="en-US" sz="2800" b="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0886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9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9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9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9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09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095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095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09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09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095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095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09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09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09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1095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1095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09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109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1095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1095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109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109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109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109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109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109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000"/>
                            </p:stCondLst>
                            <p:childTnLst>
                              <p:par>
                                <p:cTn id="1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0" grpId="0" animBg="1" autoUpdateAnimBg="0"/>
      <p:bldP spid="109571" grpId="0" animBg="1" autoUpdateAnimBg="0"/>
      <p:bldP spid="109573" grpId="0" autoUpdateAnimBg="0"/>
      <p:bldP spid="109575" grpId="0" autoUpdateAnimBg="0"/>
      <p:bldP spid="109576" grpId="0" autoUpdateAnimBg="0"/>
      <p:bldP spid="109584" grpId="0" autoUpdateAnimBg="0"/>
      <p:bldP spid="109589" grpId="0" autoUpdateAnimBg="0"/>
      <p:bldP spid="109590" grpId="0" animBg="1" autoUpdateAnimBg="0"/>
      <p:bldP spid="109591" grpId="0" animBg="1"/>
      <p:bldP spid="109592" grpId="0" animBg="1"/>
      <p:bldP spid="109593" grpId="0" animBg="1"/>
      <p:bldP spid="109594" grpId="0" animBg="1"/>
      <p:bldP spid="109598" grpId="0" animBg="1"/>
      <p:bldP spid="109599" grpId="0" animBg="1"/>
      <p:bldP spid="109600" grpId="0" autoUpdateAnimBg="0"/>
      <p:bldP spid="3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4" name="Picture 270" descr="http://www.kzero.co.uk/wp-content/uploads/2012/10/russian-dolls.jpe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5312" y="173420"/>
            <a:ext cx="3894083" cy="231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853" name="Rectangle 29"/>
          <p:cNvSpPr>
            <a:spLocks noChangeArrowheads="1"/>
          </p:cNvSpPr>
          <p:nvPr/>
        </p:nvSpPr>
        <p:spPr bwMode="auto">
          <a:xfrm>
            <a:off x="6547983" y="5318234"/>
            <a:ext cx="1828800" cy="10668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369673" y="1324302"/>
            <a:ext cx="2514600" cy="609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>
                <a:solidFill>
                  <a:srgbClr val="FF0000"/>
                </a:solidFill>
              </a:rPr>
              <a:t>Solve for g.</a:t>
            </a:r>
          </a:p>
        </p:txBody>
      </p:sp>
      <p:sp>
        <p:nvSpPr>
          <p:cNvPr id="1033" name="Rectangle 10"/>
          <p:cNvSpPr>
            <a:spLocks noChangeArrowheads="1"/>
          </p:cNvSpPr>
          <p:nvPr/>
        </p:nvSpPr>
        <p:spPr bwMode="auto">
          <a:xfrm>
            <a:off x="6100400" y="2856181"/>
            <a:ext cx="100540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sz="3600" b="1" dirty="0" smtClean="0">
                <a:solidFill>
                  <a:srgbClr val="FF0000"/>
                </a:solidFill>
              </a:rPr>
              <a:t>(    )</a:t>
            </a:r>
            <a:endParaRPr lang="en-US" sz="3600" b="1" dirty="0">
              <a:solidFill>
                <a:srgbClr val="FF0000"/>
              </a:solidFill>
            </a:endParaRPr>
          </a:p>
        </p:txBody>
      </p:sp>
      <p:graphicFrame>
        <p:nvGraphicFramePr>
          <p:cNvPr id="1026" name="Object 12"/>
          <p:cNvGraphicFramePr>
            <a:graphicFrameLocks noGrp="1" noChangeAspect="1"/>
          </p:cNvGraphicFramePr>
          <p:nvPr>
            <p:ph sz="half" idx="2"/>
            <p:extLst/>
          </p:nvPr>
        </p:nvGraphicFramePr>
        <p:xfrm>
          <a:off x="6536611" y="1030615"/>
          <a:ext cx="1795462" cy="1208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6" name="Equation" r:id="rId4" imgW="698400" imgH="469800" progId="Equation.3">
                  <p:embed/>
                </p:oleObj>
              </mc:Choice>
              <mc:Fallback>
                <p:oleObj name="Equation" r:id="rId4" imgW="69840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6611" y="1030615"/>
                        <a:ext cx="1795462" cy="1208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45" name="Object 21"/>
          <p:cNvGraphicFramePr>
            <a:graphicFrameLocks noChangeAspect="1"/>
          </p:cNvGraphicFramePr>
          <p:nvPr>
            <p:extLst/>
          </p:nvPr>
        </p:nvGraphicFramePr>
        <p:xfrm>
          <a:off x="6292491" y="2297113"/>
          <a:ext cx="1600200" cy="1208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7" name="Equation" r:id="rId6" imgW="622080" imgH="469800" progId="Equation.3">
                  <p:embed/>
                </p:oleObj>
              </mc:Choice>
              <mc:Fallback>
                <p:oleObj name="Equation" r:id="rId6" imgW="62208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2491" y="2297113"/>
                        <a:ext cx="1600200" cy="1208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46" name="Object 22"/>
          <p:cNvGraphicFramePr>
            <a:graphicFrameLocks noChangeAspect="1"/>
          </p:cNvGraphicFramePr>
          <p:nvPr>
            <p:extLst/>
          </p:nvPr>
        </p:nvGraphicFramePr>
        <p:xfrm>
          <a:off x="6134100" y="3505200"/>
          <a:ext cx="1503363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8" name="Equation" r:id="rId8" imgW="583920" imgH="444240" progId="Equation.3">
                  <p:embed/>
                </p:oleObj>
              </mc:Choice>
              <mc:Fallback>
                <p:oleObj name="Equation" r:id="rId8" imgW="58392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4100" y="3505200"/>
                        <a:ext cx="1503363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47" name="Object 23"/>
          <p:cNvGraphicFramePr>
            <a:graphicFrameLocks noChangeAspect="1"/>
          </p:cNvGraphicFramePr>
          <p:nvPr>
            <p:extLst/>
          </p:nvPr>
        </p:nvGraphicFramePr>
        <p:xfrm>
          <a:off x="6192649" y="4668838"/>
          <a:ext cx="1992312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9" name="Equation" r:id="rId10" imgW="774360" imgH="228600" progId="Equation.3">
                  <p:embed/>
                </p:oleObj>
              </mc:Choice>
              <mc:Fallback>
                <p:oleObj name="Equation" r:id="rId10" imgW="774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2649" y="4668838"/>
                        <a:ext cx="1992312" cy="588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48" name="Object 24"/>
          <p:cNvGraphicFramePr>
            <a:graphicFrameLocks noChangeAspect="1"/>
          </p:cNvGraphicFramePr>
          <p:nvPr>
            <p:extLst/>
          </p:nvPr>
        </p:nvGraphicFramePr>
        <p:xfrm>
          <a:off x="6655933" y="5318234"/>
          <a:ext cx="1633538" cy="107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0" name="Equation" r:id="rId12" imgW="634680" imgH="419040" progId="Equation.3">
                  <p:embed/>
                </p:oleObj>
              </mc:Choice>
              <mc:Fallback>
                <p:oleObj name="Equation" r:id="rId12" imgW="6346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5933" y="5318234"/>
                        <a:ext cx="1633538" cy="1077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49" name="Text Box 25"/>
          <p:cNvSpPr txBox="1">
            <a:spLocks noChangeArrowheads="1"/>
          </p:cNvSpPr>
          <p:nvPr/>
        </p:nvSpPr>
        <p:spPr bwMode="auto">
          <a:xfrm>
            <a:off x="1066800" y="2605088"/>
            <a:ext cx="4648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-- Divide both sides by </a:t>
            </a:r>
            <a:r>
              <a:rPr lang="en-US" sz="2800" dirty="0" err="1">
                <a:solidFill>
                  <a:srgbClr val="000000"/>
                </a:solidFill>
              </a:rPr>
              <a:t>2</a:t>
            </a:r>
            <a:r>
              <a:rPr lang="en-US" sz="2800" dirty="0" err="1">
                <a:solidFill>
                  <a:srgbClr val="000000"/>
                </a:solidFill>
                <a:latin typeface="Symbol" pitchFamily="18" charset="2"/>
              </a:rPr>
              <a:t>p</a:t>
            </a:r>
            <a:r>
              <a:rPr lang="en-US" sz="2800" dirty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77850" name="Text Box 26"/>
          <p:cNvSpPr txBox="1">
            <a:spLocks noChangeArrowheads="1"/>
          </p:cNvSpPr>
          <p:nvPr/>
        </p:nvSpPr>
        <p:spPr bwMode="auto">
          <a:xfrm>
            <a:off x="1066800" y="3671888"/>
            <a:ext cx="4267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00"/>
                </a:solidFill>
              </a:rPr>
              <a:t>-- Square both sides.  </a:t>
            </a:r>
          </a:p>
        </p:txBody>
      </p:sp>
      <p:sp>
        <p:nvSpPr>
          <p:cNvPr id="77851" name="Text Box 27"/>
          <p:cNvSpPr txBox="1">
            <a:spLocks noChangeArrowheads="1"/>
          </p:cNvSpPr>
          <p:nvPr/>
        </p:nvSpPr>
        <p:spPr bwMode="auto">
          <a:xfrm>
            <a:off x="1066800" y="4738688"/>
            <a:ext cx="3200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00"/>
                </a:solidFill>
              </a:rPr>
              <a:t>-- Cross-multiply. </a:t>
            </a:r>
          </a:p>
        </p:txBody>
      </p:sp>
      <p:sp>
        <p:nvSpPr>
          <p:cNvPr id="77852" name="Text Box 28"/>
          <p:cNvSpPr txBox="1">
            <a:spLocks noChangeArrowheads="1"/>
          </p:cNvSpPr>
          <p:nvPr/>
        </p:nvSpPr>
        <p:spPr bwMode="auto">
          <a:xfrm>
            <a:off x="1066800" y="5653088"/>
            <a:ext cx="4343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00"/>
                </a:solidFill>
              </a:rPr>
              <a:t>-- Divide both sides by T</a:t>
            </a:r>
            <a:r>
              <a:rPr lang="en-US" sz="2800" baseline="30000">
                <a:solidFill>
                  <a:srgbClr val="000000"/>
                </a:solidFill>
              </a:rPr>
              <a:t>2</a:t>
            </a:r>
            <a:r>
              <a:rPr lang="en-US" sz="280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2974415" y="289034"/>
            <a:ext cx="56808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sz="2800" b="1" i="1" dirty="0" smtClean="0">
                <a:solidFill>
                  <a:srgbClr val="FF0000"/>
                </a:solidFill>
              </a:rPr>
              <a:t>Solving Equations for a Variable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632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7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7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77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7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7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000"/>
                                        <p:tgtEl>
                                          <p:spTgt spid="77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77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77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1000"/>
                                        <p:tgtEl>
                                          <p:spTgt spid="77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77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77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1000"/>
                                        <p:tgtEl>
                                          <p:spTgt spid="77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2000"/>
                                        <p:tgtEl>
                                          <p:spTgt spid="77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53" grpId="0" animBg="1"/>
      <p:bldP spid="1033" grpId="0"/>
      <p:bldP spid="1033" grpId="1"/>
      <p:bldP spid="77849" grpId="0"/>
      <p:bldP spid="77850" grpId="0"/>
      <p:bldP spid="77851" grpId="0"/>
      <p:bldP spid="7785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5733396" y="2207668"/>
            <a:ext cx="2590797" cy="1213449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76400" y="279400"/>
            <a:ext cx="2514600" cy="609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Solve for </a:t>
            </a:r>
            <a:r>
              <a:rPr lang="en-US" sz="2800" dirty="0" smtClean="0">
                <a:solidFill>
                  <a:srgbClr val="FF0000"/>
                </a:solidFill>
                <a:latin typeface="Symbol" pitchFamily="18" charset="2"/>
              </a:rPr>
              <a:t>q</a:t>
            </a:r>
            <a:r>
              <a:rPr lang="en-US" sz="2800" baseline="-25000" dirty="0" smtClean="0">
                <a:solidFill>
                  <a:srgbClr val="FF0000"/>
                </a:solidFill>
              </a:rPr>
              <a:t>c</a:t>
            </a:r>
            <a:r>
              <a:rPr lang="en-US" sz="2800" dirty="0" smtClean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13674" name="Text Box 10"/>
          <p:cNvSpPr txBox="1">
            <a:spLocks noChangeArrowheads="1"/>
          </p:cNvSpPr>
          <p:nvPr/>
        </p:nvSpPr>
        <p:spPr bwMode="auto">
          <a:xfrm>
            <a:off x="609600" y="1190625"/>
            <a:ext cx="4648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-- Divide both sides by </a:t>
            </a:r>
            <a:r>
              <a:rPr lang="en-US" sz="2800" dirty="0" err="1">
                <a:solidFill>
                  <a:srgbClr val="000000"/>
                </a:solidFill>
              </a:rPr>
              <a:t>n</a:t>
            </a:r>
            <a:r>
              <a:rPr lang="en-US" sz="2800" baseline="-25000" dirty="0" err="1">
                <a:solidFill>
                  <a:srgbClr val="000000"/>
                </a:solidFill>
              </a:rPr>
              <a:t>i</a:t>
            </a:r>
            <a:r>
              <a:rPr lang="en-US" sz="2800" dirty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113675" name="Text Box 11"/>
          <p:cNvSpPr txBox="1">
            <a:spLocks noChangeArrowheads="1"/>
          </p:cNvSpPr>
          <p:nvPr/>
        </p:nvSpPr>
        <p:spPr bwMode="auto">
          <a:xfrm>
            <a:off x="609600" y="2509838"/>
            <a:ext cx="4953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-- Take the sin</a:t>
            </a:r>
            <a:r>
              <a:rPr lang="en-US" sz="2800" baseline="30000" dirty="0">
                <a:solidFill>
                  <a:srgbClr val="000000"/>
                </a:solidFill>
              </a:rPr>
              <a:t>–1</a:t>
            </a:r>
            <a:r>
              <a:rPr lang="en-US" sz="2800" dirty="0">
                <a:solidFill>
                  <a:srgbClr val="000000"/>
                </a:solidFill>
              </a:rPr>
              <a:t> of both sides.  </a:t>
            </a:r>
          </a:p>
        </p:txBody>
      </p:sp>
      <p:pic>
        <p:nvPicPr>
          <p:cNvPr id="2058" name="Picture 10" descr="http://www.exploratorium.edu/snacks/critical_angle/critical_angle_1_269x22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8777" y="3593058"/>
            <a:ext cx="3611563" cy="299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Group 15"/>
          <p:cNvGrpSpPr/>
          <p:nvPr/>
        </p:nvGrpSpPr>
        <p:grpSpPr>
          <a:xfrm>
            <a:off x="5784622" y="2138843"/>
            <a:ext cx="2558401" cy="1200329"/>
            <a:chOff x="1012920" y="6779170"/>
            <a:chExt cx="2558401" cy="1200329"/>
          </a:xfrm>
        </p:grpSpPr>
        <p:sp>
          <p:nvSpPr>
            <p:cNvPr id="21" name="Rectangle 6"/>
            <p:cNvSpPr>
              <a:spLocks noChangeArrowheads="1"/>
            </p:cNvSpPr>
            <p:nvPr/>
          </p:nvSpPr>
          <p:spPr bwMode="auto">
            <a:xfrm>
              <a:off x="2463325" y="6779170"/>
              <a:ext cx="1107996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>
                <a:spcBef>
                  <a:spcPct val="20000"/>
                </a:spcBef>
              </a:pPr>
              <a:r>
                <a:rPr lang="en-US" sz="7200" dirty="0" smtClean="0">
                  <a:solidFill>
                    <a:srgbClr val="000000">
                      <a:lumMod val="85000"/>
                      <a:lumOff val="15000"/>
                    </a:srgbClr>
                  </a:solidFill>
                  <a:latin typeface="Arial Narrow" panose="020B0606020202030204" pitchFamily="34" charset="0"/>
                </a:rPr>
                <a:t>(  )</a:t>
              </a:r>
              <a:endParaRPr lang="en-US" sz="7200" baseline="-250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7" name="Rectangle 6"/>
            <p:cNvSpPr>
              <a:spLocks noChangeArrowheads="1"/>
            </p:cNvSpPr>
            <p:nvPr/>
          </p:nvSpPr>
          <p:spPr bwMode="auto">
            <a:xfrm>
              <a:off x="1012920" y="7126022"/>
              <a:ext cx="162736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800" dirty="0" smtClean="0">
                  <a:solidFill>
                    <a:srgbClr val="000000">
                      <a:lumMod val="85000"/>
                      <a:lumOff val="15000"/>
                    </a:srgbClr>
                  </a:solidFill>
                  <a:latin typeface="Symbol" panose="05050102010706020507" pitchFamily="18" charset="2"/>
                </a:rPr>
                <a:t>q</a:t>
              </a:r>
              <a:r>
                <a:rPr lang="en-US" sz="2800" baseline="-25000" dirty="0" smtClean="0">
                  <a:solidFill>
                    <a:srgbClr val="000000">
                      <a:lumMod val="85000"/>
                      <a:lumOff val="15000"/>
                    </a:srgbClr>
                  </a:solidFill>
                </a:rPr>
                <a:t>c</a:t>
              </a:r>
              <a:r>
                <a:rPr lang="en-US" sz="2800" dirty="0" smtClean="0">
                  <a:solidFill>
                    <a:srgbClr val="000000">
                      <a:lumMod val="85000"/>
                      <a:lumOff val="15000"/>
                    </a:srgbClr>
                  </a:solidFill>
                </a:rPr>
                <a:t> = sin</a:t>
              </a:r>
              <a:r>
                <a:rPr lang="en-US" sz="2800" baseline="30000" dirty="0" smtClean="0">
                  <a:solidFill>
                    <a:srgbClr val="000000">
                      <a:lumMod val="85000"/>
                      <a:lumOff val="15000"/>
                    </a:srgbClr>
                  </a:solidFill>
                </a:rPr>
                <a:t>–1</a:t>
              </a:r>
            </a:p>
          </p:txBody>
        </p:sp>
        <p:sp>
          <p:nvSpPr>
            <p:cNvPr id="18" name="Rectangle 6"/>
            <p:cNvSpPr>
              <a:spLocks noChangeArrowheads="1"/>
            </p:cNvSpPr>
            <p:nvPr/>
          </p:nvSpPr>
          <p:spPr bwMode="auto">
            <a:xfrm>
              <a:off x="2794399" y="6858000"/>
              <a:ext cx="46519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800" dirty="0" smtClean="0">
                  <a:solidFill>
                    <a:srgbClr val="000000">
                      <a:lumMod val="85000"/>
                      <a:lumOff val="15000"/>
                    </a:srgbClr>
                  </a:solidFill>
                </a:rPr>
                <a:t>n</a:t>
              </a:r>
              <a:r>
                <a:rPr lang="en-US" sz="2800" baseline="-25000" dirty="0" smtClean="0">
                  <a:solidFill>
                    <a:srgbClr val="000000">
                      <a:lumMod val="85000"/>
                      <a:lumOff val="15000"/>
                    </a:srgbClr>
                  </a:solidFill>
                </a:rPr>
                <a:t>r</a:t>
              </a:r>
            </a:p>
          </p:txBody>
        </p:sp>
        <p:sp>
          <p:nvSpPr>
            <p:cNvPr id="19" name="Rectangle 6"/>
            <p:cNvSpPr>
              <a:spLocks noChangeArrowheads="1"/>
            </p:cNvSpPr>
            <p:nvPr/>
          </p:nvSpPr>
          <p:spPr bwMode="auto">
            <a:xfrm>
              <a:off x="2794399" y="7425556"/>
              <a:ext cx="43794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800" dirty="0" err="1" smtClean="0">
                  <a:solidFill>
                    <a:srgbClr val="000000">
                      <a:lumMod val="85000"/>
                      <a:lumOff val="15000"/>
                    </a:srgbClr>
                  </a:solidFill>
                </a:rPr>
                <a:t>n</a:t>
              </a:r>
              <a:r>
                <a:rPr lang="en-US" sz="2800" baseline="-25000" dirty="0" err="1" smtClean="0">
                  <a:solidFill>
                    <a:srgbClr val="000000">
                      <a:lumMod val="85000"/>
                      <a:lumOff val="15000"/>
                    </a:srgbClr>
                  </a:solidFill>
                </a:rPr>
                <a:t>i</a:t>
              </a:r>
              <a:endParaRPr lang="en-US" sz="2800" baseline="-25000" dirty="0" smtClean="0">
                <a:solidFill>
                  <a:srgbClr val="000000">
                    <a:lumMod val="85000"/>
                    <a:lumOff val="15000"/>
                  </a:srgbClr>
                </a:solidFill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2743200" y="7441324"/>
              <a:ext cx="54864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5495586" y="257501"/>
            <a:ext cx="21339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sz="2800" dirty="0" err="1" smtClean="0">
                <a:solidFill>
                  <a:srgbClr val="FF0000"/>
                </a:solidFill>
              </a:rPr>
              <a:t>n</a:t>
            </a:r>
            <a:r>
              <a:rPr lang="en-US" sz="2800" baseline="-25000" dirty="0" err="1" smtClean="0">
                <a:solidFill>
                  <a:srgbClr val="FF0000"/>
                </a:solidFill>
              </a:rPr>
              <a:t>i</a:t>
            </a:r>
            <a:r>
              <a:rPr lang="en-US" sz="2800" dirty="0" smtClean="0">
                <a:solidFill>
                  <a:srgbClr val="FF0000"/>
                </a:solidFill>
              </a:rPr>
              <a:t> sin </a:t>
            </a:r>
            <a:r>
              <a:rPr lang="en-US" sz="2800" dirty="0">
                <a:solidFill>
                  <a:srgbClr val="FF0000"/>
                </a:solidFill>
                <a:latin typeface="Symbol" panose="05050102010706020507" pitchFamily="18" charset="2"/>
              </a:rPr>
              <a:t>q</a:t>
            </a:r>
            <a:r>
              <a:rPr lang="en-US" sz="2800" baseline="-25000" dirty="0">
                <a:solidFill>
                  <a:srgbClr val="FF0000"/>
                </a:solidFill>
              </a:rPr>
              <a:t>c</a:t>
            </a:r>
            <a:r>
              <a:rPr lang="en-US" sz="2800" dirty="0">
                <a:solidFill>
                  <a:srgbClr val="FF0000"/>
                </a:solidFill>
              </a:rPr>
              <a:t> = </a:t>
            </a:r>
            <a:r>
              <a:rPr lang="en-US" sz="2800" dirty="0" smtClean="0">
                <a:solidFill>
                  <a:srgbClr val="FF0000"/>
                </a:solidFill>
              </a:rPr>
              <a:t>n</a:t>
            </a:r>
            <a:r>
              <a:rPr lang="en-US" sz="2800" baseline="-25000" dirty="0" smtClean="0">
                <a:solidFill>
                  <a:srgbClr val="FF0000"/>
                </a:solidFill>
              </a:rPr>
              <a:t>r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5878196" y="867809"/>
            <a:ext cx="1820558" cy="1000890"/>
            <a:chOff x="800279" y="6858000"/>
            <a:chExt cx="1820558" cy="1000890"/>
          </a:xfrm>
        </p:grpSpPr>
        <p:sp>
          <p:nvSpPr>
            <p:cNvPr id="25" name="Rectangle 6"/>
            <p:cNvSpPr>
              <a:spLocks noChangeArrowheads="1"/>
            </p:cNvSpPr>
            <p:nvPr/>
          </p:nvSpPr>
          <p:spPr bwMode="auto">
            <a:xfrm>
              <a:off x="800279" y="7133768"/>
              <a:ext cx="136127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800" dirty="0" smtClean="0">
                  <a:solidFill>
                    <a:srgbClr val="000000">
                      <a:lumMod val="85000"/>
                      <a:lumOff val="15000"/>
                    </a:srgbClr>
                  </a:solidFill>
                </a:rPr>
                <a:t>sin </a:t>
              </a:r>
              <a:r>
                <a:rPr lang="en-US" sz="2800" dirty="0" smtClean="0">
                  <a:solidFill>
                    <a:srgbClr val="000000">
                      <a:lumMod val="85000"/>
                      <a:lumOff val="15000"/>
                    </a:srgbClr>
                  </a:solidFill>
                  <a:latin typeface="Symbol" panose="05050102010706020507" pitchFamily="18" charset="2"/>
                </a:rPr>
                <a:t>q</a:t>
              </a:r>
              <a:r>
                <a:rPr lang="en-US" sz="2800" baseline="-25000" dirty="0" smtClean="0">
                  <a:solidFill>
                    <a:srgbClr val="000000">
                      <a:lumMod val="85000"/>
                      <a:lumOff val="15000"/>
                    </a:srgbClr>
                  </a:solidFill>
                </a:rPr>
                <a:t>c</a:t>
              </a:r>
              <a:r>
                <a:rPr lang="en-US" sz="2800" dirty="0" smtClean="0">
                  <a:solidFill>
                    <a:srgbClr val="000000">
                      <a:lumMod val="85000"/>
                      <a:lumOff val="15000"/>
                    </a:srgbClr>
                  </a:solidFill>
                </a:rPr>
                <a:t> =</a:t>
              </a:r>
            </a:p>
          </p:txBody>
        </p:sp>
        <p:sp>
          <p:nvSpPr>
            <p:cNvPr id="26" name="Rectangle 6"/>
            <p:cNvSpPr>
              <a:spLocks noChangeArrowheads="1"/>
            </p:cNvSpPr>
            <p:nvPr/>
          </p:nvSpPr>
          <p:spPr bwMode="auto">
            <a:xfrm>
              <a:off x="2155645" y="6858000"/>
              <a:ext cx="46519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800" dirty="0" smtClean="0">
                  <a:solidFill>
                    <a:srgbClr val="000000">
                      <a:lumMod val="85000"/>
                      <a:lumOff val="15000"/>
                    </a:srgbClr>
                  </a:solidFill>
                </a:rPr>
                <a:t>n</a:t>
              </a:r>
              <a:r>
                <a:rPr lang="en-US" sz="2800" baseline="-25000" dirty="0" smtClean="0">
                  <a:solidFill>
                    <a:srgbClr val="000000">
                      <a:lumMod val="85000"/>
                      <a:lumOff val="15000"/>
                    </a:srgbClr>
                  </a:solidFill>
                </a:rPr>
                <a:t>r</a:t>
              </a:r>
              <a:endParaRPr lang="en-US" sz="2800" dirty="0" smtClean="0">
                <a:solidFill>
                  <a:srgbClr val="000000">
                    <a:lumMod val="85000"/>
                    <a:lumOff val="15000"/>
                  </a:srgbClr>
                </a:solidFill>
              </a:endParaRPr>
            </a:p>
          </p:txBody>
        </p:sp>
        <p:sp>
          <p:nvSpPr>
            <p:cNvPr id="27" name="Rectangle 6"/>
            <p:cNvSpPr>
              <a:spLocks noChangeArrowheads="1"/>
            </p:cNvSpPr>
            <p:nvPr/>
          </p:nvSpPr>
          <p:spPr bwMode="auto">
            <a:xfrm>
              <a:off x="2155645" y="7335670"/>
              <a:ext cx="43794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800" dirty="0" err="1" smtClean="0">
                  <a:solidFill>
                    <a:srgbClr val="000000">
                      <a:lumMod val="85000"/>
                      <a:lumOff val="15000"/>
                    </a:srgbClr>
                  </a:solidFill>
                </a:rPr>
                <a:t>n</a:t>
              </a:r>
              <a:r>
                <a:rPr lang="en-US" sz="2800" baseline="-25000" dirty="0" err="1" smtClean="0">
                  <a:solidFill>
                    <a:srgbClr val="000000">
                      <a:lumMod val="85000"/>
                      <a:lumOff val="15000"/>
                    </a:srgbClr>
                  </a:solidFill>
                </a:rPr>
                <a:t>i</a:t>
              </a:r>
              <a:endParaRPr lang="en-US" sz="2800" dirty="0" smtClean="0">
                <a:solidFill>
                  <a:srgbClr val="000000">
                    <a:lumMod val="85000"/>
                    <a:lumOff val="15000"/>
                  </a:srgbClr>
                </a:solidFill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 bwMode="auto">
            <a:xfrm>
              <a:off x="2151172" y="7397086"/>
              <a:ext cx="450376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4063273" y="5650736"/>
            <a:ext cx="4904997" cy="104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r">
              <a:spcBef>
                <a:spcPct val="20000"/>
              </a:spcBef>
            </a:pPr>
            <a:r>
              <a:rPr lang="en-US" sz="2800" b="1" dirty="0" smtClean="0">
                <a:solidFill>
                  <a:srgbClr val="000000"/>
                </a:solidFill>
                <a:latin typeface="Arial"/>
              </a:rPr>
              <a:t>John Bergmann</a:t>
            </a:r>
          </a:p>
          <a:p>
            <a:pPr marL="342900" indent="-342900" algn="r">
              <a:spcBef>
                <a:spcPct val="20000"/>
              </a:spcBef>
            </a:pPr>
            <a:r>
              <a:rPr lang="en-US" sz="2800" b="1" dirty="0" err="1" smtClean="0">
                <a:solidFill>
                  <a:srgbClr val="000000"/>
                </a:solidFill>
                <a:latin typeface="Arial"/>
              </a:rPr>
              <a:t>www.teachnlearnchem.com</a:t>
            </a:r>
            <a:endParaRPr lang="en-US" sz="2800" b="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1881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13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6" grpId="0" animBg="1" autoUpdateAnimBg="0"/>
      <p:bldP spid="113674" grpId="0" autoUpdateAnimBg="0"/>
      <p:bldP spid="113675" grpId="0" autoUpdateAnimBg="0"/>
      <p:bldP spid="3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ChangeArrowheads="1"/>
          </p:cNvSpPr>
          <p:nvPr/>
        </p:nvSpPr>
        <p:spPr bwMode="auto">
          <a:xfrm>
            <a:off x="296767" y="178118"/>
            <a:ext cx="7356437" cy="104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800" u="sng" dirty="0">
                <a:solidFill>
                  <a:srgbClr val="FF0000"/>
                </a:solidFill>
                <a:ea typeface="Times New Roman" panose="02020603050405020304" pitchFamily="18" charset="0"/>
              </a:rPr>
              <a:t>displacement, </a:t>
            </a:r>
            <a:r>
              <a:rPr lang="en-US" sz="2800" u="sng" dirty="0" err="1">
                <a:solidFill>
                  <a:srgbClr val="FF0000"/>
                </a:solidFill>
                <a:latin typeface="Symbol" panose="05050102010706020507" pitchFamily="18" charset="2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en-US" sz="2800" u="sng" dirty="0" err="1">
                <a:solidFill>
                  <a:srgbClr val="FF0000"/>
                </a:solidFill>
                <a:ea typeface="Times New Roman" panose="02020603050405020304" pitchFamily="18" charset="0"/>
              </a:rPr>
              <a:t>d</a:t>
            </a:r>
            <a:r>
              <a:rPr lang="en-US" sz="2800" dirty="0">
                <a:solidFill>
                  <a:srgbClr val="FF0000"/>
                </a:solidFill>
                <a:ea typeface="Times New Roman" panose="02020603050405020304" pitchFamily="18" charset="0"/>
              </a:rPr>
              <a:t>: the </a:t>
            </a:r>
            <a:r>
              <a:rPr lang="en-US" sz="2800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straight-line difference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>
                <a:solidFill>
                  <a:srgbClr val="FF0000"/>
                </a:solidFill>
                <a:ea typeface="Times New Roman" panose="02020603050405020304" pitchFamily="18" charset="0"/>
              </a:rPr>
              <a:t>	</a:t>
            </a:r>
            <a:r>
              <a:rPr lang="en-US" sz="2800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			  between two points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296767" y="1318416"/>
            <a:ext cx="27606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-- typical SI unit: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296767" y="1941649"/>
            <a:ext cx="722492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-- KEY diff. </a:t>
            </a:r>
            <a:r>
              <a:rPr lang="en-US" sz="2800" dirty="0" err="1" smtClean="0">
                <a:solidFill>
                  <a:srgbClr val="FF0000"/>
                </a:solidFill>
                <a:ea typeface="Times New Roman" panose="02020603050405020304" pitchFamily="18" charset="0"/>
              </a:rPr>
              <a:t>btwn</a:t>
            </a:r>
            <a:r>
              <a:rPr lang="en-US" sz="2800" dirty="0">
                <a:solidFill>
                  <a:srgbClr val="FF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distance and displacement: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1074007" y="2555811"/>
            <a:ext cx="4635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**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3057459" y="1318416"/>
            <a:ext cx="54697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meters (m) </a:t>
            </a:r>
            <a:r>
              <a:rPr lang="en-US" sz="2800" dirty="0" smtClean="0">
                <a:solidFill>
                  <a:srgbClr val="000000"/>
                </a:solidFill>
                <a:ea typeface="Times New Roman" panose="02020603050405020304" pitchFamily="18" charset="0"/>
                <a:sym typeface="Wingdings" panose="05000000000000000000" pitchFamily="2" charset="2"/>
              </a:rPr>
              <a:t> PLUS...a direction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1494233" y="2555811"/>
            <a:ext cx="6284093" cy="104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displacement is a </a:t>
            </a:r>
            <a:r>
              <a:rPr lang="en-US" sz="2800" u="sng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vector</a:t>
            </a:r>
            <a:r>
              <a:rPr lang="en-US" sz="28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 and therefore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000000"/>
                </a:solidFill>
              </a:rPr>
              <a:t>must be reported with a direction</a:t>
            </a:r>
            <a:endParaRPr lang="en-US" sz="2800" dirty="0">
              <a:solidFill>
                <a:srgbClr val="000000"/>
              </a:solidFill>
            </a:endParaRPr>
          </a:p>
        </p:txBody>
      </p:sp>
      <p:grpSp>
        <p:nvGrpSpPr>
          <p:cNvPr id="21" name="Group 33"/>
          <p:cNvGrpSpPr>
            <a:grpSpLocks/>
          </p:cNvGrpSpPr>
          <p:nvPr/>
        </p:nvGrpSpPr>
        <p:grpSpPr bwMode="auto">
          <a:xfrm>
            <a:off x="118110" y="3771254"/>
            <a:ext cx="5189538" cy="2482850"/>
            <a:chOff x="486871" y="3840406"/>
            <a:chExt cx="5189539" cy="2482917"/>
          </a:xfrm>
        </p:grpSpPr>
        <p:sp>
          <p:nvSpPr>
            <p:cNvPr id="22" name="Freeform 21"/>
            <p:cNvSpPr/>
            <p:nvPr/>
          </p:nvSpPr>
          <p:spPr>
            <a:xfrm>
              <a:off x="1342534" y="4735783"/>
              <a:ext cx="3384551" cy="1035076"/>
            </a:xfrm>
            <a:custGeom>
              <a:avLst/>
              <a:gdLst>
                <a:gd name="connsiteX0" fmla="*/ 225631 w 3182587"/>
                <a:gd name="connsiteY0" fmla="*/ 1012434 h 1012434"/>
                <a:gd name="connsiteX1" fmla="*/ 190005 w 3182587"/>
                <a:gd name="connsiteY1" fmla="*/ 1000558 h 1012434"/>
                <a:gd name="connsiteX2" fmla="*/ 106878 w 3182587"/>
                <a:gd name="connsiteY2" fmla="*/ 869930 h 1012434"/>
                <a:gd name="connsiteX3" fmla="*/ 71252 w 3182587"/>
                <a:gd name="connsiteY3" fmla="*/ 822428 h 1012434"/>
                <a:gd name="connsiteX4" fmla="*/ 47501 w 3182587"/>
                <a:gd name="connsiteY4" fmla="*/ 727426 h 1012434"/>
                <a:gd name="connsiteX5" fmla="*/ 11875 w 3182587"/>
                <a:gd name="connsiteY5" fmla="*/ 608672 h 1012434"/>
                <a:gd name="connsiteX6" fmla="*/ 0 w 3182587"/>
                <a:gd name="connsiteY6" fmla="*/ 537421 h 1012434"/>
                <a:gd name="connsiteX7" fmla="*/ 11875 w 3182587"/>
                <a:gd name="connsiteY7" fmla="*/ 418667 h 1012434"/>
                <a:gd name="connsiteX8" fmla="*/ 71252 w 3182587"/>
                <a:gd name="connsiteY8" fmla="*/ 311789 h 1012434"/>
                <a:gd name="connsiteX9" fmla="*/ 130628 w 3182587"/>
                <a:gd name="connsiteY9" fmla="*/ 252413 h 1012434"/>
                <a:gd name="connsiteX10" fmla="*/ 178130 w 3182587"/>
                <a:gd name="connsiteY10" fmla="*/ 181161 h 1012434"/>
                <a:gd name="connsiteX11" fmla="*/ 249382 w 3182587"/>
                <a:gd name="connsiteY11" fmla="*/ 133659 h 1012434"/>
                <a:gd name="connsiteX12" fmla="*/ 629392 w 3182587"/>
                <a:gd name="connsiteY12" fmla="*/ 109909 h 1012434"/>
                <a:gd name="connsiteX13" fmla="*/ 724395 w 3182587"/>
                <a:gd name="connsiteY13" fmla="*/ 121784 h 1012434"/>
                <a:gd name="connsiteX14" fmla="*/ 807522 w 3182587"/>
                <a:gd name="connsiteY14" fmla="*/ 169285 h 1012434"/>
                <a:gd name="connsiteX15" fmla="*/ 878774 w 3182587"/>
                <a:gd name="connsiteY15" fmla="*/ 193036 h 1012434"/>
                <a:gd name="connsiteX16" fmla="*/ 950026 w 3182587"/>
                <a:gd name="connsiteY16" fmla="*/ 240537 h 1012434"/>
                <a:gd name="connsiteX17" fmla="*/ 973776 w 3182587"/>
                <a:gd name="connsiteY17" fmla="*/ 276163 h 1012434"/>
                <a:gd name="connsiteX18" fmla="*/ 1045028 w 3182587"/>
                <a:gd name="connsiteY18" fmla="*/ 299914 h 1012434"/>
                <a:gd name="connsiteX19" fmla="*/ 1163782 w 3182587"/>
                <a:gd name="connsiteY19" fmla="*/ 418667 h 1012434"/>
                <a:gd name="connsiteX20" fmla="*/ 1235034 w 3182587"/>
                <a:gd name="connsiteY20" fmla="*/ 478044 h 1012434"/>
                <a:gd name="connsiteX21" fmla="*/ 1270660 w 3182587"/>
                <a:gd name="connsiteY21" fmla="*/ 489919 h 1012434"/>
                <a:gd name="connsiteX22" fmla="*/ 1341912 w 3182587"/>
                <a:gd name="connsiteY22" fmla="*/ 537421 h 1012434"/>
                <a:gd name="connsiteX23" fmla="*/ 1377538 w 3182587"/>
                <a:gd name="connsiteY23" fmla="*/ 561171 h 1012434"/>
                <a:gd name="connsiteX24" fmla="*/ 1401288 w 3182587"/>
                <a:gd name="connsiteY24" fmla="*/ 596797 h 1012434"/>
                <a:gd name="connsiteX25" fmla="*/ 1472540 w 3182587"/>
                <a:gd name="connsiteY25" fmla="*/ 620548 h 1012434"/>
                <a:gd name="connsiteX26" fmla="*/ 1579418 w 3182587"/>
                <a:gd name="connsiteY26" fmla="*/ 691800 h 1012434"/>
                <a:gd name="connsiteX27" fmla="*/ 1615044 w 3182587"/>
                <a:gd name="connsiteY27" fmla="*/ 715550 h 1012434"/>
                <a:gd name="connsiteX28" fmla="*/ 1662545 w 3182587"/>
                <a:gd name="connsiteY28" fmla="*/ 739301 h 1012434"/>
                <a:gd name="connsiteX29" fmla="*/ 1757548 w 3182587"/>
                <a:gd name="connsiteY29" fmla="*/ 786802 h 1012434"/>
                <a:gd name="connsiteX30" fmla="*/ 1840675 w 3182587"/>
                <a:gd name="connsiteY30" fmla="*/ 834304 h 1012434"/>
                <a:gd name="connsiteX31" fmla="*/ 1911927 w 3182587"/>
                <a:gd name="connsiteY31" fmla="*/ 869930 h 1012434"/>
                <a:gd name="connsiteX32" fmla="*/ 2161309 w 3182587"/>
                <a:gd name="connsiteY32" fmla="*/ 846179 h 1012434"/>
                <a:gd name="connsiteX33" fmla="*/ 2196935 w 3182587"/>
                <a:gd name="connsiteY33" fmla="*/ 834304 h 1012434"/>
                <a:gd name="connsiteX34" fmla="*/ 2244436 w 3182587"/>
                <a:gd name="connsiteY34" fmla="*/ 763052 h 1012434"/>
                <a:gd name="connsiteX35" fmla="*/ 2315688 w 3182587"/>
                <a:gd name="connsiteY35" fmla="*/ 715550 h 1012434"/>
                <a:gd name="connsiteX36" fmla="*/ 2351314 w 3182587"/>
                <a:gd name="connsiteY36" fmla="*/ 620548 h 1012434"/>
                <a:gd name="connsiteX37" fmla="*/ 2363189 w 3182587"/>
                <a:gd name="connsiteY37" fmla="*/ 584922 h 1012434"/>
                <a:gd name="connsiteX38" fmla="*/ 2410691 w 3182587"/>
                <a:gd name="connsiteY38" fmla="*/ 513670 h 1012434"/>
                <a:gd name="connsiteX39" fmla="*/ 2446317 w 3182587"/>
                <a:gd name="connsiteY39" fmla="*/ 442418 h 1012434"/>
                <a:gd name="connsiteX40" fmla="*/ 2458192 w 3182587"/>
                <a:gd name="connsiteY40" fmla="*/ 406792 h 1012434"/>
                <a:gd name="connsiteX41" fmla="*/ 2505693 w 3182587"/>
                <a:gd name="connsiteY41" fmla="*/ 335540 h 1012434"/>
                <a:gd name="connsiteX42" fmla="*/ 2529444 w 3182587"/>
                <a:gd name="connsiteY42" fmla="*/ 299914 h 1012434"/>
                <a:gd name="connsiteX43" fmla="*/ 2600696 w 3182587"/>
                <a:gd name="connsiteY43" fmla="*/ 252413 h 1012434"/>
                <a:gd name="connsiteX44" fmla="*/ 2636322 w 3182587"/>
                <a:gd name="connsiteY44" fmla="*/ 240537 h 1012434"/>
                <a:gd name="connsiteX45" fmla="*/ 2719449 w 3182587"/>
                <a:gd name="connsiteY45" fmla="*/ 193036 h 1012434"/>
                <a:gd name="connsiteX46" fmla="*/ 2838202 w 3182587"/>
                <a:gd name="connsiteY46" fmla="*/ 204911 h 1012434"/>
                <a:gd name="connsiteX47" fmla="*/ 2873828 w 3182587"/>
                <a:gd name="connsiteY47" fmla="*/ 228662 h 1012434"/>
                <a:gd name="connsiteX48" fmla="*/ 2909454 w 3182587"/>
                <a:gd name="connsiteY48" fmla="*/ 240537 h 1012434"/>
                <a:gd name="connsiteX49" fmla="*/ 3016332 w 3182587"/>
                <a:gd name="connsiteY49" fmla="*/ 264288 h 1012434"/>
                <a:gd name="connsiteX50" fmla="*/ 3040083 w 3182587"/>
                <a:gd name="connsiteY50" fmla="*/ 299914 h 1012434"/>
                <a:gd name="connsiteX51" fmla="*/ 3063834 w 3182587"/>
                <a:gd name="connsiteY51" fmla="*/ 371166 h 1012434"/>
                <a:gd name="connsiteX52" fmla="*/ 3087584 w 3182587"/>
                <a:gd name="connsiteY52" fmla="*/ 501795 h 1012434"/>
                <a:gd name="connsiteX53" fmla="*/ 3111335 w 3182587"/>
                <a:gd name="connsiteY53" fmla="*/ 537421 h 1012434"/>
                <a:gd name="connsiteX54" fmla="*/ 3123210 w 3182587"/>
                <a:gd name="connsiteY54" fmla="*/ 573046 h 1012434"/>
                <a:gd name="connsiteX55" fmla="*/ 3146961 w 3182587"/>
                <a:gd name="connsiteY55" fmla="*/ 608672 h 1012434"/>
                <a:gd name="connsiteX56" fmla="*/ 3182587 w 3182587"/>
                <a:gd name="connsiteY56" fmla="*/ 679924 h 1012434"/>
                <a:gd name="connsiteX0" fmla="*/ 225631 w 3277590"/>
                <a:gd name="connsiteY0" fmla="*/ 1012434 h 1012434"/>
                <a:gd name="connsiteX1" fmla="*/ 190005 w 3277590"/>
                <a:gd name="connsiteY1" fmla="*/ 1000558 h 1012434"/>
                <a:gd name="connsiteX2" fmla="*/ 106878 w 3277590"/>
                <a:gd name="connsiteY2" fmla="*/ 869930 h 1012434"/>
                <a:gd name="connsiteX3" fmla="*/ 71252 w 3277590"/>
                <a:gd name="connsiteY3" fmla="*/ 822428 h 1012434"/>
                <a:gd name="connsiteX4" fmla="*/ 47501 w 3277590"/>
                <a:gd name="connsiteY4" fmla="*/ 727426 h 1012434"/>
                <a:gd name="connsiteX5" fmla="*/ 11875 w 3277590"/>
                <a:gd name="connsiteY5" fmla="*/ 608672 h 1012434"/>
                <a:gd name="connsiteX6" fmla="*/ 0 w 3277590"/>
                <a:gd name="connsiteY6" fmla="*/ 537421 h 1012434"/>
                <a:gd name="connsiteX7" fmla="*/ 11875 w 3277590"/>
                <a:gd name="connsiteY7" fmla="*/ 418667 h 1012434"/>
                <a:gd name="connsiteX8" fmla="*/ 71252 w 3277590"/>
                <a:gd name="connsiteY8" fmla="*/ 311789 h 1012434"/>
                <a:gd name="connsiteX9" fmla="*/ 130628 w 3277590"/>
                <a:gd name="connsiteY9" fmla="*/ 252413 h 1012434"/>
                <a:gd name="connsiteX10" fmla="*/ 178130 w 3277590"/>
                <a:gd name="connsiteY10" fmla="*/ 181161 h 1012434"/>
                <a:gd name="connsiteX11" fmla="*/ 249382 w 3277590"/>
                <a:gd name="connsiteY11" fmla="*/ 133659 h 1012434"/>
                <a:gd name="connsiteX12" fmla="*/ 629392 w 3277590"/>
                <a:gd name="connsiteY12" fmla="*/ 109909 h 1012434"/>
                <a:gd name="connsiteX13" fmla="*/ 724395 w 3277590"/>
                <a:gd name="connsiteY13" fmla="*/ 121784 h 1012434"/>
                <a:gd name="connsiteX14" fmla="*/ 807522 w 3277590"/>
                <a:gd name="connsiteY14" fmla="*/ 169285 h 1012434"/>
                <a:gd name="connsiteX15" fmla="*/ 878774 w 3277590"/>
                <a:gd name="connsiteY15" fmla="*/ 193036 h 1012434"/>
                <a:gd name="connsiteX16" fmla="*/ 950026 w 3277590"/>
                <a:gd name="connsiteY16" fmla="*/ 240537 h 1012434"/>
                <a:gd name="connsiteX17" fmla="*/ 973776 w 3277590"/>
                <a:gd name="connsiteY17" fmla="*/ 276163 h 1012434"/>
                <a:gd name="connsiteX18" fmla="*/ 1045028 w 3277590"/>
                <a:gd name="connsiteY18" fmla="*/ 299914 h 1012434"/>
                <a:gd name="connsiteX19" fmla="*/ 1163782 w 3277590"/>
                <a:gd name="connsiteY19" fmla="*/ 418667 h 1012434"/>
                <a:gd name="connsiteX20" fmla="*/ 1235034 w 3277590"/>
                <a:gd name="connsiteY20" fmla="*/ 478044 h 1012434"/>
                <a:gd name="connsiteX21" fmla="*/ 1270660 w 3277590"/>
                <a:gd name="connsiteY21" fmla="*/ 489919 h 1012434"/>
                <a:gd name="connsiteX22" fmla="*/ 1341912 w 3277590"/>
                <a:gd name="connsiteY22" fmla="*/ 537421 h 1012434"/>
                <a:gd name="connsiteX23" fmla="*/ 1377538 w 3277590"/>
                <a:gd name="connsiteY23" fmla="*/ 561171 h 1012434"/>
                <a:gd name="connsiteX24" fmla="*/ 1401288 w 3277590"/>
                <a:gd name="connsiteY24" fmla="*/ 596797 h 1012434"/>
                <a:gd name="connsiteX25" fmla="*/ 1472540 w 3277590"/>
                <a:gd name="connsiteY25" fmla="*/ 620548 h 1012434"/>
                <a:gd name="connsiteX26" fmla="*/ 1579418 w 3277590"/>
                <a:gd name="connsiteY26" fmla="*/ 691800 h 1012434"/>
                <a:gd name="connsiteX27" fmla="*/ 1615044 w 3277590"/>
                <a:gd name="connsiteY27" fmla="*/ 715550 h 1012434"/>
                <a:gd name="connsiteX28" fmla="*/ 1662545 w 3277590"/>
                <a:gd name="connsiteY28" fmla="*/ 739301 h 1012434"/>
                <a:gd name="connsiteX29" fmla="*/ 1757548 w 3277590"/>
                <a:gd name="connsiteY29" fmla="*/ 786802 h 1012434"/>
                <a:gd name="connsiteX30" fmla="*/ 1840675 w 3277590"/>
                <a:gd name="connsiteY30" fmla="*/ 834304 h 1012434"/>
                <a:gd name="connsiteX31" fmla="*/ 1911927 w 3277590"/>
                <a:gd name="connsiteY31" fmla="*/ 869930 h 1012434"/>
                <a:gd name="connsiteX32" fmla="*/ 2161309 w 3277590"/>
                <a:gd name="connsiteY32" fmla="*/ 846179 h 1012434"/>
                <a:gd name="connsiteX33" fmla="*/ 2196935 w 3277590"/>
                <a:gd name="connsiteY33" fmla="*/ 834304 h 1012434"/>
                <a:gd name="connsiteX34" fmla="*/ 2244436 w 3277590"/>
                <a:gd name="connsiteY34" fmla="*/ 763052 h 1012434"/>
                <a:gd name="connsiteX35" fmla="*/ 2315688 w 3277590"/>
                <a:gd name="connsiteY35" fmla="*/ 715550 h 1012434"/>
                <a:gd name="connsiteX36" fmla="*/ 2351314 w 3277590"/>
                <a:gd name="connsiteY36" fmla="*/ 620548 h 1012434"/>
                <a:gd name="connsiteX37" fmla="*/ 2363189 w 3277590"/>
                <a:gd name="connsiteY37" fmla="*/ 584922 h 1012434"/>
                <a:gd name="connsiteX38" fmla="*/ 2410691 w 3277590"/>
                <a:gd name="connsiteY38" fmla="*/ 513670 h 1012434"/>
                <a:gd name="connsiteX39" fmla="*/ 2446317 w 3277590"/>
                <a:gd name="connsiteY39" fmla="*/ 442418 h 1012434"/>
                <a:gd name="connsiteX40" fmla="*/ 2458192 w 3277590"/>
                <a:gd name="connsiteY40" fmla="*/ 406792 h 1012434"/>
                <a:gd name="connsiteX41" fmla="*/ 2505693 w 3277590"/>
                <a:gd name="connsiteY41" fmla="*/ 335540 h 1012434"/>
                <a:gd name="connsiteX42" fmla="*/ 2529444 w 3277590"/>
                <a:gd name="connsiteY42" fmla="*/ 299914 h 1012434"/>
                <a:gd name="connsiteX43" fmla="*/ 2600696 w 3277590"/>
                <a:gd name="connsiteY43" fmla="*/ 252413 h 1012434"/>
                <a:gd name="connsiteX44" fmla="*/ 2636322 w 3277590"/>
                <a:gd name="connsiteY44" fmla="*/ 240537 h 1012434"/>
                <a:gd name="connsiteX45" fmla="*/ 2719449 w 3277590"/>
                <a:gd name="connsiteY45" fmla="*/ 193036 h 1012434"/>
                <a:gd name="connsiteX46" fmla="*/ 2838202 w 3277590"/>
                <a:gd name="connsiteY46" fmla="*/ 204911 h 1012434"/>
                <a:gd name="connsiteX47" fmla="*/ 2873828 w 3277590"/>
                <a:gd name="connsiteY47" fmla="*/ 228662 h 1012434"/>
                <a:gd name="connsiteX48" fmla="*/ 2909454 w 3277590"/>
                <a:gd name="connsiteY48" fmla="*/ 240537 h 1012434"/>
                <a:gd name="connsiteX49" fmla="*/ 3016332 w 3277590"/>
                <a:gd name="connsiteY49" fmla="*/ 264288 h 1012434"/>
                <a:gd name="connsiteX50" fmla="*/ 3040083 w 3277590"/>
                <a:gd name="connsiteY50" fmla="*/ 299914 h 1012434"/>
                <a:gd name="connsiteX51" fmla="*/ 3063834 w 3277590"/>
                <a:gd name="connsiteY51" fmla="*/ 371166 h 1012434"/>
                <a:gd name="connsiteX52" fmla="*/ 3087584 w 3277590"/>
                <a:gd name="connsiteY52" fmla="*/ 501795 h 1012434"/>
                <a:gd name="connsiteX53" fmla="*/ 3111335 w 3277590"/>
                <a:gd name="connsiteY53" fmla="*/ 537421 h 1012434"/>
                <a:gd name="connsiteX54" fmla="*/ 3123210 w 3277590"/>
                <a:gd name="connsiteY54" fmla="*/ 573046 h 1012434"/>
                <a:gd name="connsiteX55" fmla="*/ 3146961 w 3277590"/>
                <a:gd name="connsiteY55" fmla="*/ 608672 h 1012434"/>
                <a:gd name="connsiteX56" fmla="*/ 3277590 w 3277590"/>
                <a:gd name="connsiteY56" fmla="*/ 929306 h 1012434"/>
                <a:gd name="connsiteX0" fmla="*/ 225631 w 3384467"/>
                <a:gd name="connsiteY0" fmla="*/ 1012434 h 1036184"/>
                <a:gd name="connsiteX1" fmla="*/ 190005 w 3384467"/>
                <a:gd name="connsiteY1" fmla="*/ 1000558 h 1036184"/>
                <a:gd name="connsiteX2" fmla="*/ 106878 w 3384467"/>
                <a:gd name="connsiteY2" fmla="*/ 869930 h 1036184"/>
                <a:gd name="connsiteX3" fmla="*/ 71252 w 3384467"/>
                <a:gd name="connsiteY3" fmla="*/ 822428 h 1036184"/>
                <a:gd name="connsiteX4" fmla="*/ 47501 w 3384467"/>
                <a:gd name="connsiteY4" fmla="*/ 727426 h 1036184"/>
                <a:gd name="connsiteX5" fmla="*/ 11875 w 3384467"/>
                <a:gd name="connsiteY5" fmla="*/ 608672 h 1036184"/>
                <a:gd name="connsiteX6" fmla="*/ 0 w 3384467"/>
                <a:gd name="connsiteY6" fmla="*/ 537421 h 1036184"/>
                <a:gd name="connsiteX7" fmla="*/ 11875 w 3384467"/>
                <a:gd name="connsiteY7" fmla="*/ 418667 h 1036184"/>
                <a:gd name="connsiteX8" fmla="*/ 71252 w 3384467"/>
                <a:gd name="connsiteY8" fmla="*/ 311789 h 1036184"/>
                <a:gd name="connsiteX9" fmla="*/ 130628 w 3384467"/>
                <a:gd name="connsiteY9" fmla="*/ 252413 h 1036184"/>
                <a:gd name="connsiteX10" fmla="*/ 178130 w 3384467"/>
                <a:gd name="connsiteY10" fmla="*/ 181161 h 1036184"/>
                <a:gd name="connsiteX11" fmla="*/ 249382 w 3384467"/>
                <a:gd name="connsiteY11" fmla="*/ 133659 h 1036184"/>
                <a:gd name="connsiteX12" fmla="*/ 629392 w 3384467"/>
                <a:gd name="connsiteY12" fmla="*/ 109909 h 1036184"/>
                <a:gd name="connsiteX13" fmla="*/ 724395 w 3384467"/>
                <a:gd name="connsiteY13" fmla="*/ 121784 h 1036184"/>
                <a:gd name="connsiteX14" fmla="*/ 807522 w 3384467"/>
                <a:gd name="connsiteY14" fmla="*/ 169285 h 1036184"/>
                <a:gd name="connsiteX15" fmla="*/ 878774 w 3384467"/>
                <a:gd name="connsiteY15" fmla="*/ 193036 h 1036184"/>
                <a:gd name="connsiteX16" fmla="*/ 950026 w 3384467"/>
                <a:gd name="connsiteY16" fmla="*/ 240537 h 1036184"/>
                <a:gd name="connsiteX17" fmla="*/ 973776 w 3384467"/>
                <a:gd name="connsiteY17" fmla="*/ 276163 h 1036184"/>
                <a:gd name="connsiteX18" fmla="*/ 1045028 w 3384467"/>
                <a:gd name="connsiteY18" fmla="*/ 299914 h 1036184"/>
                <a:gd name="connsiteX19" fmla="*/ 1163782 w 3384467"/>
                <a:gd name="connsiteY19" fmla="*/ 418667 h 1036184"/>
                <a:gd name="connsiteX20" fmla="*/ 1235034 w 3384467"/>
                <a:gd name="connsiteY20" fmla="*/ 478044 h 1036184"/>
                <a:gd name="connsiteX21" fmla="*/ 1270660 w 3384467"/>
                <a:gd name="connsiteY21" fmla="*/ 489919 h 1036184"/>
                <a:gd name="connsiteX22" fmla="*/ 1341912 w 3384467"/>
                <a:gd name="connsiteY22" fmla="*/ 537421 h 1036184"/>
                <a:gd name="connsiteX23" fmla="*/ 1377538 w 3384467"/>
                <a:gd name="connsiteY23" fmla="*/ 561171 h 1036184"/>
                <a:gd name="connsiteX24" fmla="*/ 1401288 w 3384467"/>
                <a:gd name="connsiteY24" fmla="*/ 596797 h 1036184"/>
                <a:gd name="connsiteX25" fmla="*/ 1472540 w 3384467"/>
                <a:gd name="connsiteY25" fmla="*/ 620548 h 1036184"/>
                <a:gd name="connsiteX26" fmla="*/ 1579418 w 3384467"/>
                <a:gd name="connsiteY26" fmla="*/ 691800 h 1036184"/>
                <a:gd name="connsiteX27" fmla="*/ 1615044 w 3384467"/>
                <a:gd name="connsiteY27" fmla="*/ 715550 h 1036184"/>
                <a:gd name="connsiteX28" fmla="*/ 1662545 w 3384467"/>
                <a:gd name="connsiteY28" fmla="*/ 739301 h 1036184"/>
                <a:gd name="connsiteX29" fmla="*/ 1757548 w 3384467"/>
                <a:gd name="connsiteY29" fmla="*/ 786802 h 1036184"/>
                <a:gd name="connsiteX30" fmla="*/ 1840675 w 3384467"/>
                <a:gd name="connsiteY30" fmla="*/ 834304 h 1036184"/>
                <a:gd name="connsiteX31" fmla="*/ 1911927 w 3384467"/>
                <a:gd name="connsiteY31" fmla="*/ 869930 h 1036184"/>
                <a:gd name="connsiteX32" fmla="*/ 2161309 w 3384467"/>
                <a:gd name="connsiteY32" fmla="*/ 846179 h 1036184"/>
                <a:gd name="connsiteX33" fmla="*/ 2196935 w 3384467"/>
                <a:gd name="connsiteY33" fmla="*/ 834304 h 1036184"/>
                <a:gd name="connsiteX34" fmla="*/ 2244436 w 3384467"/>
                <a:gd name="connsiteY34" fmla="*/ 763052 h 1036184"/>
                <a:gd name="connsiteX35" fmla="*/ 2315688 w 3384467"/>
                <a:gd name="connsiteY35" fmla="*/ 715550 h 1036184"/>
                <a:gd name="connsiteX36" fmla="*/ 2351314 w 3384467"/>
                <a:gd name="connsiteY36" fmla="*/ 620548 h 1036184"/>
                <a:gd name="connsiteX37" fmla="*/ 2363189 w 3384467"/>
                <a:gd name="connsiteY37" fmla="*/ 584922 h 1036184"/>
                <a:gd name="connsiteX38" fmla="*/ 2410691 w 3384467"/>
                <a:gd name="connsiteY38" fmla="*/ 513670 h 1036184"/>
                <a:gd name="connsiteX39" fmla="*/ 2446317 w 3384467"/>
                <a:gd name="connsiteY39" fmla="*/ 442418 h 1036184"/>
                <a:gd name="connsiteX40" fmla="*/ 2458192 w 3384467"/>
                <a:gd name="connsiteY40" fmla="*/ 406792 h 1036184"/>
                <a:gd name="connsiteX41" fmla="*/ 2505693 w 3384467"/>
                <a:gd name="connsiteY41" fmla="*/ 335540 h 1036184"/>
                <a:gd name="connsiteX42" fmla="*/ 2529444 w 3384467"/>
                <a:gd name="connsiteY42" fmla="*/ 299914 h 1036184"/>
                <a:gd name="connsiteX43" fmla="*/ 2600696 w 3384467"/>
                <a:gd name="connsiteY43" fmla="*/ 252413 h 1036184"/>
                <a:gd name="connsiteX44" fmla="*/ 2636322 w 3384467"/>
                <a:gd name="connsiteY44" fmla="*/ 240537 h 1036184"/>
                <a:gd name="connsiteX45" fmla="*/ 2719449 w 3384467"/>
                <a:gd name="connsiteY45" fmla="*/ 193036 h 1036184"/>
                <a:gd name="connsiteX46" fmla="*/ 2838202 w 3384467"/>
                <a:gd name="connsiteY46" fmla="*/ 204911 h 1036184"/>
                <a:gd name="connsiteX47" fmla="*/ 2873828 w 3384467"/>
                <a:gd name="connsiteY47" fmla="*/ 228662 h 1036184"/>
                <a:gd name="connsiteX48" fmla="*/ 2909454 w 3384467"/>
                <a:gd name="connsiteY48" fmla="*/ 240537 h 1036184"/>
                <a:gd name="connsiteX49" fmla="*/ 3016332 w 3384467"/>
                <a:gd name="connsiteY49" fmla="*/ 264288 h 1036184"/>
                <a:gd name="connsiteX50" fmla="*/ 3040083 w 3384467"/>
                <a:gd name="connsiteY50" fmla="*/ 299914 h 1036184"/>
                <a:gd name="connsiteX51" fmla="*/ 3063834 w 3384467"/>
                <a:gd name="connsiteY51" fmla="*/ 371166 h 1036184"/>
                <a:gd name="connsiteX52" fmla="*/ 3087584 w 3384467"/>
                <a:gd name="connsiteY52" fmla="*/ 501795 h 1036184"/>
                <a:gd name="connsiteX53" fmla="*/ 3111335 w 3384467"/>
                <a:gd name="connsiteY53" fmla="*/ 537421 h 1036184"/>
                <a:gd name="connsiteX54" fmla="*/ 3123210 w 3384467"/>
                <a:gd name="connsiteY54" fmla="*/ 573046 h 1036184"/>
                <a:gd name="connsiteX55" fmla="*/ 3146961 w 3384467"/>
                <a:gd name="connsiteY55" fmla="*/ 608672 h 1036184"/>
                <a:gd name="connsiteX56" fmla="*/ 3384467 w 3384467"/>
                <a:gd name="connsiteY56" fmla="*/ 1036184 h 1036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3384467" h="1036184">
                  <a:moveTo>
                    <a:pt x="225631" y="1012434"/>
                  </a:moveTo>
                  <a:cubicBezTo>
                    <a:pt x="213756" y="1008475"/>
                    <a:pt x="198019" y="1010174"/>
                    <a:pt x="190005" y="1000558"/>
                  </a:cubicBezTo>
                  <a:cubicBezTo>
                    <a:pt x="156964" y="960909"/>
                    <a:pt x="135507" y="912873"/>
                    <a:pt x="106878" y="869930"/>
                  </a:cubicBezTo>
                  <a:cubicBezTo>
                    <a:pt x="95899" y="853462"/>
                    <a:pt x="83127" y="838262"/>
                    <a:pt x="71252" y="822428"/>
                  </a:cubicBezTo>
                  <a:cubicBezTo>
                    <a:pt x="63335" y="790761"/>
                    <a:pt x="57823" y="758393"/>
                    <a:pt x="47501" y="727426"/>
                  </a:cubicBezTo>
                  <a:cubicBezTo>
                    <a:pt x="32351" y="681978"/>
                    <a:pt x="20850" y="653546"/>
                    <a:pt x="11875" y="608672"/>
                  </a:cubicBezTo>
                  <a:cubicBezTo>
                    <a:pt x="7153" y="585062"/>
                    <a:pt x="3958" y="561171"/>
                    <a:pt x="0" y="537421"/>
                  </a:cubicBezTo>
                  <a:cubicBezTo>
                    <a:pt x="3958" y="497836"/>
                    <a:pt x="5826" y="457987"/>
                    <a:pt x="11875" y="418667"/>
                  </a:cubicBezTo>
                  <a:cubicBezTo>
                    <a:pt x="18146" y="377907"/>
                    <a:pt x="50170" y="343412"/>
                    <a:pt x="71252" y="311789"/>
                  </a:cubicBezTo>
                  <a:cubicBezTo>
                    <a:pt x="102920" y="264287"/>
                    <a:pt x="83125" y="284081"/>
                    <a:pt x="130628" y="252413"/>
                  </a:cubicBezTo>
                  <a:cubicBezTo>
                    <a:pt x="146462" y="228662"/>
                    <a:pt x="154379" y="196995"/>
                    <a:pt x="178130" y="181161"/>
                  </a:cubicBezTo>
                  <a:lnTo>
                    <a:pt x="249382" y="133659"/>
                  </a:lnTo>
                  <a:cubicBezTo>
                    <a:pt x="338488" y="0"/>
                    <a:pt x="263473" y="90651"/>
                    <a:pt x="629392" y="109909"/>
                  </a:cubicBezTo>
                  <a:cubicBezTo>
                    <a:pt x="661262" y="111586"/>
                    <a:pt x="692727" y="117826"/>
                    <a:pt x="724395" y="121784"/>
                  </a:cubicBezTo>
                  <a:cubicBezTo>
                    <a:pt x="854859" y="154399"/>
                    <a:pt x="691752" y="104968"/>
                    <a:pt x="807522" y="169285"/>
                  </a:cubicBezTo>
                  <a:cubicBezTo>
                    <a:pt x="829407" y="181443"/>
                    <a:pt x="878774" y="193036"/>
                    <a:pt x="878774" y="193036"/>
                  </a:cubicBezTo>
                  <a:cubicBezTo>
                    <a:pt x="938403" y="282479"/>
                    <a:pt x="858003" y="179188"/>
                    <a:pt x="950026" y="240537"/>
                  </a:cubicBezTo>
                  <a:cubicBezTo>
                    <a:pt x="961901" y="248454"/>
                    <a:pt x="961673" y="268599"/>
                    <a:pt x="973776" y="276163"/>
                  </a:cubicBezTo>
                  <a:cubicBezTo>
                    <a:pt x="995006" y="289432"/>
                    <a:pt x="1045028" y="299914"/>
                    <a:pt x="1045028" y="299914"/>
                  </a:cubicBezTo>
                  <a:cubicBezTo>
                    <a:pt x="1171703" y="489924"/>
                    <a:pt x="1005440" y="260325"/>
                    <a:pt x="1163782" y="418667"/>
                  </a:cubicBezTo>
                  <a:cubicBezTo>
                    <a:pt x="1190045" y="444930"/>
                    <a:pt x="1201969" y="461511"/>
                    <a:pt x="1235034" y="478044"/>
                  </a:cubicBezTo>
                  <a:cubicBezTo>
                    <a:pt x="1246230" y="483642"/>
                    <a:pt x="1258785" y="485961"/>
                    <a:pt x="1270660" y="489919"/>
                  </a:cubicBezTo>
                  <a:lnTo>
                    <a:pt x="1341912" y="537421"/>
                  </a:lnTo>
                  <a:lnTo>
                    <a:pt x="1377538" y="561171"/>
                  </a:lnTo>
                  <a:cubicBezTo>
                    <a:pt x="1385455" y="573046"/>
                    <a:pt x="1389185" y="589233"/>
                    <a:pt x="1401288" y="596797"/>
                  </a:cubicBezTo>
                  <a:cubicBezTo>
                    <a:pt x="1422518" y="610066"/>
                    <a:pt x="1472540" y="620548"/>
                    <a:pt x="1472540" y="620548"/>
                  </a:cubicBezTo>
                  <a:cubicBezTo>
                    <a:pt x="1551595" y="679840"/>
                    <a:pt x="1487805" y="634543"/>
                    <a:pt x="1579418" y="691800"/>
                  </a:cubicBezTo>
                  <a:cubicBezTo>
                    <a:pt x="1591521" y="699364"/>
                    <a:pt x="1602652" y="708469"/>
                    <a:pt x="1615044" y="715550"/>
                  </a:cubicBezTo>
                  <a:cubicBezTo>
                    <a:pt x="1630414" y="724333"/>
                    <a:pt x="1648140" y="729011"/>
                    <a:pt x="1662545" y="739301"/>
                  </a:cubicBezTo>
                  <a:cubicBezTo>
                    <a:pt x="1740163" y="794743"/>
                    <a:pt x="1648387" y="764971"/>
                    <a:pt x="1757548" y="786802"/>
                  </a:cubicBezTo>
                  <a:cubicBezTo>
                    <a:pt x="1872400" y="872942"/>
                    <a:pt x="1750009" y="788971"/>
                    <a:pt x="1840675" y="834304"/>
                  </a:cubicBezTo>
                  <a:cubicBezTo>
                    <a:pt x="1932758" y="880346"/>
                    <a:pt x="1822380" y="840079"/>
                    <a:pt x="1911927" y="869930"/>
                  </a:cubicBezTo>
                  <a:cubicBezTo>
                    <a:pt x="2020122" y="863167"/>
                    <a:pt x="2072134" y="868472"/>
                    <a:pt x="2161309" y="846179"/>
                  </a:cubicBezTo>
                  <a:cubicBezTo>
                    <a:pt x="2173453" y="843143"/>
                    <a:pt x="2185060" y="838262"/>
                    <a:pt x="2196935" y="834304"/>
                  </a:cubicBezTo>
                  <a:cubicBezTo>
                    <a:pt x="2212769" y="810553"/>
                    <a:pt x="2220685" y="778886"/>
                    <a:pt x="2244436" y="763052"/>
                  </a:cubicBezTo>
                  <a:lnTo>
                    <a:pt x="2315688" y="715550"/>
                  </a:lnTo>
                  <a:cubicBezTo>
                    <a:pt x="2338599" y="600993"/>
                    <a:pt x="2310542" y="702092"/>
                    <a:pt x="2351314" y="620548"/>
                  </a:cubicBezTo>
                  <a:cubicBezTo>
                    <a:pt x="2356912" y="609352"/>
                    <a:pt x="2357110" y="595864"/>
                    <a:pt x="2363189" y="584922"/>
                  </a:cubicBezTo>
                  <a:cubicBezTo>
                    <a:pt x="2377052" y="559969"/>
                    <a:pt x="2410691" y="513670"/>
                    <a:pt x="2410691" y="513670"/>
                  </a:cubicBezTo>
                  <a:cubicBezTo>
                    <a:pt x="2440539" y="424123"/>
                    <a:pt x="2400276" y="534501"/>
                    <a:pt x="2446317" y="442418"/>
                  </a:cubicBezTo>
                  <a:cubicBezTo>
                    <a:pt x="2451915" y="431222"/>
                    <a:pt x="2452113" y="417734"/>
                    <a:pt x="2458192" y="406792"/>
                  </a:cubicBezTo>
                  <a:cubicBezTo>
                    <a:pt x="2472054" y="381839"/>
                    <a:pt x="2489859" y="359291"/>
                    <a:pt x="2505693" y="335540"/>
                  </a:cubicBezTo>
                  <a:cubicBezTo>
                    <a:pt x="2513610" y="323665"/>
                    <a:pt x="2517569" y="307831"/>
                    <a:pt x="2529444" y="299914"/>
                  </a:cubicBezTo>
                  <a:cubicBezTo>
                    <a:pt x="2553195" y="284080"/>
                    <a:pt x="2573616" y="261440"/>
                    <a:pt x="2600696" y="252413"/>
                  </a:cubicBezTo>
                  <a:cubicBezTo>
                    <a:pt x="2612571" y="248454"/>
                    <a:pt x="2624816" y="245468"/>
                    <a:pt x="2636322" y="240537"/>
                  </a:cubicBezTo>
                  <a:cubicBezTo>
                    <a:pt x="2678512" y="222455"/>
                    <a:pt x="2683668" y="216891"/>
                    <a:pt x="2719449" y="193036"/>
                  </a:cubicBezTo>
                  <a:cubicBezTo>
                    <a:pt x="2759033" y="196994"/>
                    <a:pt x="2799439" y="195966"/>
                    <a:pt x="2838202" y="204911"/>
                  </a:cubicBezTo>
                  <a:cubicBezTo>
                    <a:pt x="2852109" y="208120"/>
                    <a:pt x="2861062" y="222279"/>
                    <a:pt x="2873828" y="228662"/>
                  </a:cubicBezTo>
                  <a:cubicBezTo>
                    <a:pt x="2885024" y="234260"/>
                    <a:pt x="2897234" y="237822"/>
                    <a:pt x="2909454" y="240537"/>
                  </a:cubicBezTo>
                  <a:cubicBezTo>
                    <a:pt x="3034853" y="268404"/>
                    <a:pt x="2936133" y="237556"/>
                    <a:pt x="3016332" y="264288"/>
                  </a:cubicBezTo>
                  <a:cubicBezTo>
                    <a:pt x="3024249" y="276163"/>
                    <a:pt x="3034286" y="286872"/>
                    <a:pt x="3040083" y="299914"/>
                  </a:cubicBezTo>
                  <a:cubicBezTo>
                    <a:pt x="3050251" y="322792"/>
                    <a:pt x="3063834" y="371166"/>
                    <a:pt x="3063834" y="371166"/>
                  </a:cubicBezTo>
                  <a:cubicBezTo>
                    <a:pt x="3067927" y="403911"/>
                    <a:pt x="3069278" y="465184"/>
                    <a:pt x="3087584" y="501795"/>
                  </a:cubicBezTo>
                  <a:cubicBezTo>
                    <a:pt x="3093967" y="514561"/>
                    <a:pt x="3103418" y="525546"/>
                    <a:pt x="3111335" y="537421"/>
                  </a:cubicBezTo>
                  <a:cubicBezTo>
                    <a:pt x="3115293" y="549296"/>
                    <a:pt x="3117612" y="561850"/>
                    <a:pt x="3123210" y="573046"/>
                  </a:cubicBezTo>
                  <a:cubicBezTo>
                    <a:pt x="3129593" y="585812"/>
                    <a:pt x="3141339" y="595554"/>
                    <a:pt x="3146961" y="608672"/>
                  </a:cubicBezTo>
                  <a:cubicBezTo>
                    <a:pt x="3179790" y="685274"/>
                    <a:pt x="3336663" y="988382"/>
                    <a:pt x="3384467" y="1036184"/>
                  </a:cubicBezTo>
                </a:path>
              </a:pathLst>
            </a:cu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23" name="Group 29"/>
            <p:cNvGrpSpPr>
              <a:grpSpLocks/>
            </p:cNvGrpSpPr>
            <p:nvPr/>
          </p:nvGrpSpPr>
          <p:grpSpPr bwMode="auto">
            <a:xfrm>
              <a:off x="486871" y="4775470"/>
              <a:ext cx="724395" cy="842353"/>
              <a:chOff x="866899" y="4668592"/>
              <a:chExt cx="724395" cy="842353"/>
            </a:xfrm>
          </p:grpSpPr>
          <p:sp>
            <p:nvSpPr>
              <p:cNvPr id="27" name="Rectangle 3"/>
              <p:cNvSpPr>
                <a:spLocks noChangeArrowheads="1"/>
              </p:cNvSpPr>
              <p:nvPr/>
            </p:nvSpPr>
            <p:spPr bwMode="auto">
              <a:xfrm>
                <a:off x="866899" y="4799322"/>
                <a:ext cx="724395" cy="609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n-US" sz="4800">
                    <a:solidFill>
                      <a:srgbClr val="000000"/>
                    </a:solidFill>
                  </a:rPr>
                  <a:t>N</a:t>
                </a:r>
              </a:p>
            </p:txBody>
          </p:sp>
          <p:cxnSp>
            <p:nvCxnSpPr>
              <p:cNvPr id="28" name="Straight Arrow Connector 27"/>
              <p:cNvCxnSpPr/>
              <p:nvPr/>
            </p:nvCxnSpPr>
            <p:spPr>
              <a:xfrm rot="5400000" flipH="1" flipV="1">
                <a:off x="766876" y="5089292"/>
                <a:ext cx="842983" cy="158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Rectangle 3"/>
            <p:cNvSpPr>
              <a:spLocks noChangeArrowheads="1"/>
            </p:cNvSpPr>
            <p:nvPr/>
          </p:nvSpPr>
          <p:spPr bwMode="auto">
            <a:xfrm>
              <a:off x="906472" y="5713723"/>
              <a:ext cx="1432972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sz="2800">
                  <a:solidFill>
                    <a:srgbClr val="000000"/>
                  </a:solidFill>
                </a:rPr>
                <a:t>START</a:t>
              </a:r>
            </a:p>
          </p:txBody>
        </p:sp>
        <p:sp>
          <p:nvSpPr>
            <p:cNvPr id="25" name="Rectangle 3"/>
            <p:cNvSpPr>
              <a:spLocks noChangeArrowheads="1"/>
            </p:cNvSpPr>
            <p:nvPr/>
          </p:nvSpPr>
          <p:spPr bwMode="auto">
            <a:xfrm>
              <a:off x="4124685" y="5713723"/>
              <a:ext cx="1551725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sz="2800">
                  <a:solidFill>
                    <a:srgbClr val="000000"/>
                  </a:solidFill>
                </a:rPr>
                <a:t>FINISH</a:t>
              </a:r>
            </a:p>
          </p:txBody>
        </p:sp>
        <p:sp>
          <p:nvSpPr>
            <p:cNvPr id="26" name="Rectangle 3"/>
            <p:cNvSpPr>
              <a:spLocks noChangeArrowheads="1"/>
            </p:cNvSpPr>
            <p:nvPr/>
          </p:nvSpPr>
          <p:spPr bwMode="auto">
            <a:xfrm>
              <a:off x="1086580" y="3840406"/>
              <a:ext cx="3998019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sz="2800" b="1" dirty="0">
                  <a:solidFill>
                    <a:srgbClr val="0070C0"/>
                  </a:solidFill>
                </a:rPr>
                <a:t>Map for a bicycle race</a:t>
              </a:r>
            </a:p>
          </p:txBody>
        </p:sp>
      </p:grpSp>
      <p:grpSp>
        <p:nvGrpSpPr>
          <p:cNvPr id="29" name="Group 37"/>
          <p:cNvGrpSpPr>
            <a:grpSpLocks/>
          </p:cNvGrpSpPr>
          <p:nvPr/>
        </p:nvGrpSpPr>
        <p:grpSpPr bwMode="auto">
          <a:xfrm>
            <a:off x="1162685" y="5690548"/>
            <a:ext cx="3217863" cy="556884"/>
            <a:chOff x="1531917" y="6080167"/>
            <a:chExt cx="3218213" cy="555992"/>
          </a:xfrm>
        </p:grpSpPr>
        <p:sp>
          <p:nvSpPr>
            <p:cNvPr id="30" name="Rectangle 7"/>
            <p:cNvSpPr>
              <a:spLocks noChangeArrowheads="1"/>
            </p:cNvSpPr>
            <p:nvPr/>
          </p:nvSpPr>
          <p:spPr bwMode="auto">
            <a:xfrm>
              <a:off x="2379734" y="6113777"/>
              <a:ext cx="1524942" cy="522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2800" dirty="0" smtClean="0">
                  <a:solidFill>
                    <a:srgbClr val="0066FF"/>
                  </a:solidFill>
                </a:rPr>
                <a:t>22 </a:t>
              </a:r>
              <a:r>
                <a:rPr lang="en-US" sz="2800" dirty="0">
                  <a:solidFill>
                    <a:srgbClr val="0066FF"/>
                  </a:solidFill>
                </a:rPr>
                <a:t>miles</a:t>
              </a:r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1531917" y="6080167"/>
              <a:ext cx="3218213" cy="0"/>
            </a:xfrm>
            <a:prstGeom prst="line">
              <a:avLst/>
            </a:prstGeom>
            <a:ln w="76200">
              <a:solidFill>
                <a:srgbClr val="0066FF"/>
              </a:solidFill>
              <a:prstDash val="sysDash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52"/>
          <p:cNvGrpSpPr>
            <a:grpSpLocks/>
          </p:cNvGrpSpPr>
          <p:nvPr/>
        </p:nvGrpSpPr>
        <p:grpSpPr bwMode="auto">
          <a:xfrm>
            <a:off x="1000678" y="4263436"/>
            <a:ext cx="3130632" cy="1271542"/>
            <a:chOff x="1262725" y="4640771"/>
            <a:chExt cx="3131967" cy="1271318"/>
          </a:xfrm>
        </p:grpSpPr>
        <p:sp>
          <p:nvSpPr>
            <p:cNvPr id="33" name="Rectangle 7"/>
            <p:cNvSpPr>
              <a:spLocks noChangeArrowheads="1"/>
            </p:cNvSpPr>
            <p:nvPr/>
          </p:nvSpPr>
          <p:spPr bwMode="auto">
            <a:xfrm rot="21123061">
              <a:off x="1262725" y="4640771"/>
              <a:ext cx="385206" cy="523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</a:rPr>
                <a:t>5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  <p:sp>
          <p:nvSpPr>
            <p:cNvPr id="34" name="Rectangle 7"/>
            <p:cNvSpPr>
              <a:spLocks noChangeArrowheads="1"/>
            </p:cNvSpPr>
            <p:nvPr/>
          </p:nvSpPr>
          <p:spPr bwMode="auto">
            <a:xfrm rot="725095">
              <a:off x="1702110" y="4664520"/>
              <a:ext cx="385206" cy="523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</a:rPr>
                <a:t>2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  <p:sp>
          <p:nvSpPr>
            <p:cNvPr id="35" name="Rectangle 7"/>
            <p:cNvSpPr>
              <a:spLocks noChangeArrowheads="1"/>
            </p:cNvSpPr>
            <p:nvPr/>
          </p:nvSpPr>
          <p:spPr bwMode="auto">
            <a:xfrm rot="2650468">
              <a:off x="2307831" y="5020735"/>
              <a:ext cx="48442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</a:rPr>
                <a:t>m</a:t>
              </a:r>
            </a:p>
          </p:txBody>
        </p:sp>
        <p:sp>
          <p:nvSpPr>
            <p:cNvPr id="36" name="Rectangle 7"/>
            <p:cNvSpPr>
              <a:spLocks noChangeArrowheads="1"/>
            </p:cNvSpPr>
            <p:nvPr/>
          </p:nvSpPr>
          <p:spPr bwMode="auto">
            <a:xfrm rot="1962707">
              <a:off x="2797647" y="5293870"/>
              <a:ext cx="26481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</a:rPr>
                <a:t>i</a:t>
              </a:r>
            </a:p>
          </p:txBody>
        </p:sp>
        <p:sp>
          <p:nvSpPr>
            <p:cNvPr id="37" name="Rectangle 7"/>
            <p:cNvSpPr>
              <a:spLocks noChangeArrowheads="1"/>
            </p:cNvSpPr>
            <p:nvPr/>
          </p:nvSpPr>
          <p:spPr bwMode="auto">
            <a:xfrm rot="168483">
              <a:off x="3189533" y="5388869"/>
              <a:ext cx="26481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</a:rPr>
                <a:t>l</a:t>
              </a:r>
            </a:p>
          </p:txBody>
        </p:sp>
        <p:sp>
          <p:nvSpPr>
            <p:cNvPr id="38" name="Rectangle 7"/>
            <p:cNvSpPr>
              <a:spLocks noChangeArrowheads="1"/>
            </p:cNvSpPr>
            <p:nvPr/>
          </p:nvSpPr>
          <p:spPr bwMode="auto">
            <a:xfrm rot="-2414160">
              <a:off x="3438176" y="4937609"/>
              <a:ext cx="38504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</a:rPr>
                <a:t>e</a:t>
              </a:r>
            </a:p>
          </p:txBody>
        </p:sp>
        <p:sp>
          <p:nvSpPr>
            <p:cNvPr id="39" name="Rectangle 7"/>
            <p:cNvSpPr>
              <a:spLocks noChangeArrowheads="1"/>
            </p:cNvSpPr>
            <p:nvPr/>
          </p:nvSpPr>
          <p:spPr bwMode="auto">
            <a:xfrm rot="862513">
              <a:off x="4030490" y="4783230"/>
              <a:ext cx="36420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</a:rPr>
                <a:t>s</a:t>
              </a:r>
            </a:p>
          </p:txBody>
        </p:sp>
      </p:grpSp>
      <p:pic>
        <p:nvPicPr>
          <p:cNvPr id="40" name="Picture 2" descr="http://readingclassic.com/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3048" y="4047808"/>
            <a:ext cx="360045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198925" y="6218540"/>
            <a:ext cx="5131533" cy="52322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800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displacement = 22 miles east</a:t>
            </a:r>
            <a:endParaRPr lang="en-US" sz="2800" b="1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4957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41" grpId="0" animBg="1"/>
    </p:bldLst>
  </p:timing>
  <p:extLst mod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ChangeArrowheads="1"/>
          </p:cNvSpPr>
          <p:nvPr/>
        </p:nvSpPr>
        <p:spPr bwMode="auto">
          <a:xfrm>
            <a:off x="296767" y="178118"/>
            <a:ext cx="54543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800" u="sng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velocity, v</a:t>
            </a:r>
            <a:r>
              <a:rPr lang="en-US" sz="2800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: displacement per time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4637194" y="773035"/>
            <a:ext cx="27606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-- typical SI unit: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296767" y="1958290"/>
            <a:ext cx="59441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-- KEY diff. </a:t>
            </a:r>
            <a:r>
              <a:rPr lang="en-US" sz="2800" dirty="0" err="1" smtClean="0">
                <a:solidFill>
                  <a:srgbClr val="FF0000"/>
                </a:solidFill>
                <a:ea typeface="Times New Roman" panose="02020603050405020304" pitchFamily="18" charset="0"/>
              </a:rPr>
              <a:t>btwn</a:t>
            </a:r>
            <a:r>
              <a:rPr lang="en-US" sz="2800" dirty="0">
                <a:solidFill>
                  <a:srgbClr val="FF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speed and velocity: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1067811" y="2572920"/>
            <a:ext cx="4635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**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4652117" y="1274488"/>
            <a:ext cx="43300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m/s </a:t>
            </a:r>
            <a:r>
              <a:rPr lang="en-US" sz="2800" dirty="0" smtClean="0">
                <a:solidFill>
                  <a:srgbClr val="000000"/>
                </a:solidFill>
                <a:ea typeface="Times New Roman" panose="02020603050405020304" pitchFamily="18" charset="0"/>
                <a:sym typeface="Wingdings" panose="05000000000000000000" pitchFamily="2" charset="2"/>
              </a:rPr>
              <a:t> PLUS...a direction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1494233" y="2572452"/>
            <a:ext cx="5404043" cy="104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velocity is a </a:t>
            </a:r>
            <a:r>
              <a:rPr lang="en-US" sz="2800" u="sng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vector</a:t>
            </a:r>
            <a:r>
              <a:rPr lang="en-US" sz="28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 and therefore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000000"/>
                </a:solidFill>
              </a:rPr>
              <a:t>must be reported with a direction</a:t>
            </a:r>
            <a:endParaRPr lang="en-US" sz="2800" dirty="0">
              <a:solidFill>
                <a:srgbClr val="000000"/>
              </a:solidFill>
            </a:endParaRPr>
          </a:p>
        </p:txBody>
      </p:sp>
      <p:grpSp>
        <p:nvGrpSpPr>
          <p:cNvPr id="21" name="Group 33"/>
          <p:cNvGrpSpPr>
            <a:grpSpLocks/>
          </p:cNvGrpSpPr>
          <p:nvPr/>
        </p:nvGrpSpPr>
        <p:grpSpPr bwMode="auto">
          <a:xfrm>
            <a:off x="92979" y="3871896"/>
            <a:ext cx="5214669" cy="2482850"/>
            <a:chOff x="461740" y="3840406"/>
            <a:chExt cx="5214670" cy="2482917"/>
          </a:xfrm>
        </p:grpSpPr>
        <p:sp>
          <p:nvSpPr>
            <p:cNvPr id="22" name="Freeform 21"/>
            <p:cNvSpPr/>
            <p:nvPr/>
          </p:nvSpPr>
          <p:spPr>
            <a:xfrm>
              <a:off x="1342534" y="4735783"/>
              <a:ext cx="3384551" cy="1035076"/>
            </a:xfrm>
            <a:custGeom>
              <a:avLst/>
              <a:gdLst>
                <a:gd name="connsiteX0" fmla="*/ 225631 w 3182587"/>
                <a:gd name="connsiteY0" fmla="*/ 1012434 h 1012434"/>
                <a:gd name="connsiteX1" fmla="*/ 190005 w 3182587"/>
                <a:gd name="connsiteY1" fmla="*/ 1000558 h 1012434"/>
                <a:gd name="connsiteX2" fmla="*/ 106878 w 3182587"/>
                <a:gd name="connsiteY2" fmla="*/ 869930 h 1012434"/>
                <a:gd name="connsiteX3" fmla="*/ 71252 w 3182587"/>
                <a:gd name="connsiteY3" fmla="*/ 822428 h 1012434"/>
                <a:gd name="connsiteX4" fmla="*/ 47501 w 3182587"/>
                <a:gd name="connsiteY4" fmla="*/ 727426 h 1012434"/>
                <a:gd name="connsiteX5" fmla="*/ 11875 w 3182587"/>
                <a:gd name="connsiteY5" fmla="*/ 608672 h 1012434"/>
                <a:gd name="connsiteX6" fmla="*/ 0 w 3182587"/>
                <a:gd name="connsiteY6" fmla="*/ 537421 h 1012434"/>
                <a:gd name="connsiteX7" fmla="*/ 11875 w 3182587"/>
                <a:gd name="connsiteY7" fmla="*/ 418667 h 1012434"/>
                <a:gd name="connsiteX8" fmla="*/ 71252 w 3182587"/>
                <a:gd name="connsiteY8" fmla="*/ 311789 h 1012434"/>
                <a:gd name="connsiteX9" fmla="*/ 130628 w 3182587"/>
                <a:gd name="connsiteY9" fmla="*/ 252413 h 1012434"/>
                <a:gd name="connsiteX10" fmla="*/ 178130 w 3182587"/>
                <a:gd name="connsiteY10" fmla="*/ 181161 h 1012434"/>
                <a:gd name="connsiteX11" fmla="*/ 249382 w 3182587"/>
                <a:gd name="connsiteY11" fmla="*/ 133659 h 1012434"/>
                <a:gd name="connsiteX12" fmla="*/ 629392 w 3182587"/>
                <a:gd name="connsiteY12" fmla="*/ 109909 h 1012434"/>
                <a:gd name="connsiteX13" fmla="*/ 724395 w 3182587"/>
                <a:gd name="connsiteY13" fmla="*/ 121784 h 1012434"/>
                <a:gd name="connsiteX14" fmla="*/ 807522 w 3182587"/>
                <a:gd name="connsiteY14" fmla="*/ 169285 h 1012434"/>
                <a:gd name="connsiteX15" fmla="*/ 878774 w 3182587"/>
                <a:gd name="connsiteY15" fmla="*/ 193036 h 1012434"/>
                <a:gd name="connsiteX16" fmla="*/ 950026 w 3182587"/>
                <a:gd name="connsiteY16" fmla="*/ 240537 h 1012434"/>
                <a:gd name="connsiteX17" fmla="*/ 973776 w 3182587"/>
                <a:gd name="connsiteY17" fmla="*/ 276163 h 1012434"/>
                <a:gd name="connsiteX18" fmla="*/ 1045028 w 3182587"/>
                <a:gd name="connsiteY18" fmla="*/ 299914 h 1012434"/>
                <a:gd name="connsiteX19" fmla="*/ 1163782 w 3182587"/>
                <a:gd name="connsiteY19" fmla="*/ 418667 h 1012434"/>
                <a:gd name="connsiteX20" fmla="*/ 1235034 w 3182587"/>
                <a:gd name="connsiteY20" fmla="*/ 478044 h 1012434"/>
                <a:gd name="connsiteX21" fmla="*/ 1270660 w 3182587"/>
                <a:gd name="connsiteY21" fmla="*/ 489919 h 1012434"/>
                <a:gd name="connsiteX22" fmla="*/ 1341912 w 3182587"/>
                <a:gd name="connsiteY22" fmla="*/ 537421 h 1012434"/>
                <a:gd name="connsiteX23" fmla="*/ 1377538 w 3182587"/>
                <a:gd name="connsiteY23" fmla="*/ 561171 h 1012434"/>
                <a:gd name="connsiteX24" fmla="*/ 1401288 w 3182587"/>
                <a:gd name="connsiteY24" fmla="*/ 596797 h 1012434"/>
                <a:gd name="connsiteX25" fmla="*/ 1472540 w 3182587"/>
                <a:gd name="connsiteY25" fmla="*/ 620548 h 1012434"/>
                <a:gd name="connsiteX26" fmla="*/ 1579418 w 3182587"/>
                <a:gd name="connsiteY26" fmla="*/ 691800 h 1012434"/>
                <a:gd name="connsiteX27" fmla="*/ 1615044 w 3182587"/>
                <a:gd name="connsiteY27" fmla="*/ 715550 h 1012434"/>
                <a:gd name="connsiteX28" fmla="*/ 1662545 w 3182587"/>
                <a:gd name="connsiteY28" fmla="*/ 739301 h 1012434"/>
                <a:gd name="connsiteX29" fmla="*/ 1757548 w 3182587"/>
                <a:gd name="connsiteY29" fmla="*/ 786802 h 1012434"/>
                <a:gd name="connsiteX30" fmla="*/ 1840675 w 3182587"/>
                <a:gd name="connsiteY30" fmla="*/ 834304 h 1012434"/>
                <a:gd name="connsiteX31" fmla="*/ 1911927 w 3182587"/>
                <a:gd name="connsiteY31" fmla="*/ 869930 h 1012434"/>
                <a:gd name="connsiteX32" fmla="*/ 2161309 w 3182587"/>
                <a:gd name="connsiteY32" fmla="*/ 846179 h 1012434"/>
                <a:gd name="connsiteX33" fmla="*/ 2196935 w 3182587"/>
                <a:gd name="connsiteY33" fmla="*/ 834304 h 1012434"/>
                <a:gd name="connsiteX34" fmla="*/ 2244436 w 3182587"/>
                <a:gd name="connsiteY34" fmla="*/ 763052 h 1012434"/>
                <a:gd name="connsiteX35" fmla="*/ 2315688 w 3182587"/>
                <a:gd name="connsiteY35" fmla="*/ 715550 h 1012434"/>
                <a:gd name="connsiteX36" fmla="*/ 2351314 w 3182587"/>
                <a:gd name="connsiteY36" fmla="*/ 620548 h 1012434"/>
                <a:gd name="connsiteX37" fmla="*/ 2363189 w 3182587"/>
                <a:gd name="connsiteY37" fmla="*/ 584922 h 1012434"/>
                <a:gd name="connsiteX38" fmla="*/ 2410691 w 3182587"/>
                <a:gd name="connsiteY38" fmla="*/ 513670 h 1012434"/>
                <a:gd name="connsiteX39" fmla="*/ 2446317 w 3182587"/>
                <a:gd name="connsiteY39" fmla="*/ 442418 h 1012434"/>
                <a:gd name="connsiteX40" fmla="*/ 2458192 w 3182587"/>
                <a:gd name="connsiteY40" fmla="*/ 406792 h 1012434"/>
                <a:gd name="connsiteX41" fmla="*/ 2505693 w 3182587"/>
                <a:gd name="connsiteY41" fmla="*/ 335540 h 1012434"/>
                <a:gd name="connsiteX42" fmla="*/ 2529444 w 3182587"/>
                <a:gd name="connsiteY42" fmla="*/ 299914 h 1012434"/>
                <a:gd name="connsiteX43" fmla="*/ 2600696 w 3182587"/>
                <a:gd name="connsiteY43" fmla="*/ 252413 h 1012434"/>
                <a:gd name="connsiteX44" fmla="*/ 2636322 w 3182587"/>
                <a:gd name="connsiteY44" fmla="*/ 240537 h 1012434"/>
                <a:gd name="connsiteX45" fmla="*/ 2719449 w 3182587"/>
                <a:gd name="connsiteY45" fmla="*/ 193036 h 1012434"/>
                <a:gd name="connsiteX46" fmla="*/ 2838202 w 3182587"/>
                <a:gd name="connsiteY46" fmla="*/ 204911 h 1012434"/>
                <a:gd name="connsiteX47" fmla="*/ 2873828 w 3182587"/>
                <a:gd name="connsiteY47" fmla="*/ 228662 h 1012434"/>
                <a:gd name="connsiteX48" fmla="*/ 2909454 w 3182587"/>
                <a:gd name="connsiteY48" fmla="*/ 240537 h 1012434"/>
                <a:gd name="connsiteX49" fmla="*/ 3016332 w 3182587"/>
                <a:gd name="connsiteY49" fmla="*/ 264288 h 1012434"/>
                <a:gd name="connsiteX50" fmla="*/ 3040083 w 3182587"/>
                <a:gd name="connsiteY50" fmla="*/ 299914 h 1012434"/>
                <a:gd name="connsiteX51" fmla="*/ 3063834 w 3182587"/>
                <a:gd name="connsiteY51" fmla="*/ 371166 h 1012434"/>
                <a:gd name="connsiteX52" fmla="*/ 3087584 w 3182587"/>
                <a:gd name="connsiteY52" fmla="*/ 501795 h 1012434"/>
                <a:gd name="connsiteX53" fmla="*/ 3111335 w 3182587"/>
                <a:gd name="connsiteY53" fmla="*/ 537421 h 1012434"/>
                <a:gd name="connsiteX54" fmla="*/ 3123210 w 3182587"/>
                <a:gd name="connsiteY54" fmla="*/ 573046 h 1012434"/>
                <a:gd name="connsiteX55" fmla="*/ 3146961 w 3182587"/>
                <a:gd name="connsiteY55" fmla="*/ 608672 h 1012434"/>
                <a:gd name="connsiteX56" fmla="*/ 3182587 w 3182587"/>
                <a:gd name="connsiteY56" fmla="*/ 679924 h 1012434"/>
                <a:gd name="connsiteX0" fmla="*/ 225631 w 3277590"/>
                <a:gd name="connsiteY0" fmla="*/ 1012434 h 1012434"/>
                <a:gd name="connsiteX1" fmla="*/ 190005 w 3277590"/>
                <a:gd name="connsiteY1" fmla="*/ 1000558 h 1012434"/>
                <a:gd name="connsiteX2" fmla="*/ 106878 w 3277590"/>
                <a:gd name="connsiteY2" fmla="*/ 869930 h 1012434"/>
                <a:gd name="connsiteX3" fmla="*/ 71252 w 3277590"/>
                <a:gd name="connsiteY3" fmla="*/ 822428 h 1012434"/>
                <a:gd name="connsiteX4" fmla="*/ 47501 w 3277590"/>
                <a:gd name="connsiteY4" fmla="*/ 727426 h 1012434"/>
                <a:gd name="connsiteX5" fmla="*/ 11875 w 3277590"/>
                <a:gd name="connsiteY5" fmla="*/ 608672 h 1012434"/>
                <a:gd name="connsiteX6" fmla="*/ 0 w 3277590"/>
                <a:gd name="connsiteY6" fmla="*/ 537421 h 1012434"/>
                <a:gd name="connsiteX7" fmla="*/ 11875 w 3277590"/>
                <a:gd name="connsiteY7" fmla="*/ 418667 h 1012434"/>
                <a:gd name="connsiteX8" fmla="*/ 71252 w 3277590"/>
                <a:gd name="connsiteY8" fmla="*/ 311789 h 1012434"/>
                <a:gd name="connsiteX9" fmla="*/ 130628 w 3277590"/>
                <a:gd name="connsiteY9" fmla="*/ 252413 h 1012434"/>
                <a:gd name="connsiteX10" fmla="*/ 178130 w 3277590"/>
                <a:gd name="connsiteY10" fmla="*/ 181161 h 1012434"/>
                <a:gd name="connsiteX11" fmla="*/ 249382 w 3277590"/>
                <a:gd name="connsiteY11" fmla="*/ 133659 h 1012434"/>
                <a:gd name="connsiteX12" fmla="*/ 629392 w 3277590"/>
                <a:gd name="connsiteY12" fmla="*/ 109909 h 1012434"/>
                <a:gd name="connsiteX13" fmla="*/ 724395 w 3277590"/>
                <a:gd name="connsiteY13" fmla="*/ 121784 h 1012434"/>
                <a:gd name="connsiteX14" fmla="*/ 807522 w 3277590"/>
                <a:gd name="connsiteY14" fmla="*/ 169285 h 1012434"/>
                <a:gd name="connsiteX15" fmla="*/ 878774 w 3277590"/>
                <a:gd name="connsiteY15" fmla="*/ 193036 h 1012434"/>
                <a:gd name="connsiteX16" fmla="*/ 950026 w 3277590"/>
                <a:gd name="connsiteY16" fmla="*/ 240537 h 1012434"/>
                <a:gd name="connsiteX17" fmla="*/ 973776 w 3277590"/>
                <a:gd name="connsiteY17" fmla="*/ 276163 h 1012434"/>
                <a:gd name="connsiteX18" fmla="*/ 1045028 w 3277590"/>
                <a:gd name="connsiteY18" fmla="*/ 299914 h 1012434"/>
                <a:gd name="connsiteX19" fmla="*/ 1163782 w 3277590"/>
                <a:gd name="connsiteY19" fmla="*/ 418667 h 1012434"/>
                <a:gd name="connsiteX20" fmla="*/ 1235034 w 3277590"/>
                <a:gd name="connsiteY20" fmla="*/ 478044 h 1012434"/>
                <a:gd name="connsiteX21" fmla="*/ 1270660 w 3277590"/>
                <a:gd name="connsiteY21" fmla="*/ 489919 h 1012434"/>
                <a:gd name="connsiteX22" fmla="*/ 1341912 w 3277590"/>
                <a:gd name="connsiteY22" fmla="*/ 537421 h 1012434"/>
                <a:gd name="connsiteX23" fmla="*/ 1377538 w 3277590"/>
                <a:gd name="connsiteY23" fmla="*/ 561171 h 1012434"/>
                <a:gd name="connsiteX24" fmla="*/ 1401288 w 3277590"/>
                <a:gd name="connsiteY24" fmla="*/ 596797 h 1012434"/>
                <a:gd name="connsiteX25" fmla="*/ 1472540 w 3277590"/>
                <a:gd name="connsiteY25" fmla="*/ 620548 h 1012434"/>
                <a:gd name="connsiteX26" fmla="*/ 1579418 w 3277590"/>
                <a:gd name="connsiteY26" fmla="*/ 691800 h 1012434"/>
                <a:gd name="connsiteX27" fmla="*/ 1615044 w 3277590"/>
                <a:gd name="connsiteY27" fmla="*/ 715550 h 1012434"/>
                <a:gd name="connsiteX28" fmla="*/ 1662545 w 3277590"/>
                <a:gd name="connsiteY28" fmla="*/ 739301 h 1012434"/>
                <a:gd name="connsiteX29" fmla="*/ 1757548 w 3277590"/>
                <a:gd name="connsiteY29" fmla="*/ 786802 h 1012434"/>
                <a:gd name="connsiteX30" fmla="*/ 1840675 w 3277590"/>
                <a:gd name="connsiteY30" fmla="*/ 834304 h 1012434"/>
                <a:gd name="connsiteX31" fmla="*/ 1911927 w 3277590"/>
                <a:gd name="connsiteY31" fmla="*/ 869930 h 1012434"/>
                <a:gd name="connsiteX32" fmla="*/ 2161309 w 3277590"/>
                <a:gd name="connsiteY32" fmla="*/ 846179 h 1012434"/>
                <a:gd name="connsiteX33" fmla="*/ 2196935 w 3277590"/>
                <a:gd name="connsiteY33" fmla="*/ 834304 h 1012434"/>
                <a:gd name="connsiteX34" fmla="*/ 2244436 w 3277590"/>
                <a:gd name="connsiteY34" fmla="*/ 763052 h 1012434"/>
                <a:gd name="connsiteX35" fmla="*/ 2315688 w 3277590"/>
                <a:gd name="connsiteY35" fmla="*/ 715550 h 1012434"/>
                <a:gd name="connsiteX36" fmla="*/ 2351314 w 3277590"/>
                <a:gd name="connsiteY36" fmla="*/ 620548 h 1012434"/>
                <a:gd name="connsiteX37" fmla="*/ 2363189 w 3277590"/>
                <a:gd name="connsiteY37" fmla="*/ 584922 h 1012434"/>
                <a:gd name="connsiteX38" fmla="*/ 2410691 w 3277590"/>
                <a:gd name="connsiteY38" fmla="*/ 513670 h 1012434"/>
                <a:gd name="connsiteX39" fmla="*/ 2446317 w 3277590"/>
                <a:gd name="connsiteY39" fmla="*/ 442418 h 1012434"/>
                <a:gd name="connsiteX40" fmla="*/ 2458192 w 3277590"/>
                <a:gd name="connsiteY40" fmla="*/ 406792 h 1012434"/>
                <a:gd name="connsiteX41" fmla="*/ 2505693 w 3277590"/>
                <a:gd name="connsiteY41" fmla="*/ 335540 h 1012434"/>
                <a:gd name="connsiteX42" fmla="*/ 2529444 w 3277590"/>
                <a:gd name="connsiteY42" fmla="*/ 299914 h 1012434"/>
                <a:gd name="connsiteX43" fmla="*/ 2600696 w 3277590"/>
                <a:gd name="connsiteY43" fmla="*/ 252413 h 1012434"/>
                <a:gd name="connsiteX44" fmla="*/ 2636322 w 3277590"/>
                <a:gd name="connsiteY44" fmla="*/ 240537 h 1012434"/>
                <a:gd name="connsiteX45" fmla="*/ 2719449 w 3277590"/>
                <a:gd name="connsiteY45" fmla="*/ 193036 h 1012434"/>
                <a:gd name="connsiteX46" fmla="*/ 2838202 w 3277590"/>
                <a:gd name="connsiteY46" fmla="*/ 204911 h 1012434"/>
                <a:gd name="connsiteX47" fmla="*/ 2873828 w 3277590"/>
                <a:gd name="connsiteY47" fmla="*/ 228662 h 1012434"/>
                <a:gd name="connsiteX48" fmla="*/ 2909454 w 3277590"/>
                <a:gd name="connsiteY48" fmla="*/ 240537 h 1012434"/>
                <a:gd name="connsiteX49" fmla="*/ 3016332 w 3277590"/>
                <a:gd name="connsiteY49" fmla="*/ 264288 h 1012434"/>
                <a:gd name="connsiteX50" fmla="*/ 3040083 w 3277590"/>
                <a:gd name="connsiteY50" fmla="*/ 299914 h 1012434"/>
                <a:gd name="connsiteX51" fmla="*/ 3063834 w 3277590"/>
                <a:gd name="connsiteY51" fmla="*/ 371166 h 1012434"/>
                <a:gd name="connsiteX52" fmla="*/ 3087584 w 3277590"/>
                <a:gd name="connsiteY52" fmla="*/ 501795 h 1012434"/>
                <a:gd name="connsiteX53" fmla="*/ 3111335 w 3277590"/>
                <a:gd name="connsiteY53" fmla="*/ 537421 h 1012434"/>
                <a:gd name="connsiteX54" fmla="*/ 3123210 w 3277590"/>
                <a:gd name="connsiteY54" fmla="*/ 573046 h 1012434"/>
                <a:gd name="connsiteX55" fmla="*/ 3146961 w 3277590"/>
                <a:gd name="connsiteY55" fmla="*/ 608672 h 1012434"/>
                <a:gd name="connsiteX56" fmla="*/ 3277590 w 3277590"/>
                <a:gd name="connsiteY56" fmla="*/ 929306 h 1012434"/>
                <a:gd name="connsiteX0" fmla="*/ 225631 w 3384467"/>
                <a:gd name="connsiteY0" fmla="*/ 1012434 h 1036184"/>
                <a:gd name="connsiteX1" fmla="*/ 190005 w 3384467"/>
                <a:gd name="connsiteY1" fmla="*/ 1000558 h 1036184"/>
                <a:gd name="connsiteX2" fmla="*/ 106878 w 3384467"/>
                <a:gd name="connsiteY2" fmla="*/ 869930 h 1036184"/>
                <a:gd name="connsiteX3" fmla="*/ 71252 w 3384467"/>
                <a:gd name="connsiteY3" fmla="*/ 822428 h 1036184"/>
                <a:gd name="connsiteX4" fmla="*/ 47501 w 3384467"/>
                <a:gd name="connsiteY4" fmla="*/ 727426 h 1036184"/>
                <a:gd name="connsiteX5" fmla="*/ 11875 w 3384467"/>
                <a:gd name="connsiteY5" fmla="*/ 608672 h 1036184"/>
                <a:gd name="connsiteX6" fmla="*/ 0 w 3384467"/>
                <a:gd name="connsiteY6" fmla="*/ 537421 h 1036184"/>
                <a:gd name="connsiteX7" fmla="*/ 11875 w 3384467"/>
                <a:gd name="connsiteY7" fmla="*/ 418667 h 1036184"/>
                <a:gd name="connsiteX8" fmla="*/ 71252 w 3384467"/>
                <a:gd name="connsiteY8" fmla="*/ 311789 h 1036184"/>
                <a:gd name="connsiteX9" fmla="*/ 130628 w 3384467"/>
                <a:gd name="connsiteY9" fmla="*/ 252413 h 1036184"/>
                <a:gd name="connsiteX10" fmla="*/ 178130 w 3384467"/>
                <a:gd name="connsiteY10" fmla="*/ 181161 h 1036184"/>
                <a:gd name="connsiteX11" fmla="*/ 249382 w 3384467"/>
                <a:gd name="connsiteY11" fmla="*/ 133659 h 1036184"/>
                <a:gd name="connsiteX12" fmla="*/ 629392 w 3384467"/>
                <a:gd name="connsiteY12" fmla="*/ 109909 h 1036184"/>
                <a:gd name="connsiteX13" fmla="*/ 724395 w 3384467"/>
                <a:gd name="connsiteY13" fmla="*/ 121784 h 1036184"/>
                <a:gd name="connsiteX14" fmla="*/ 807522 w 3384467"/>
                <a:gd name="connsiteY14" fmla="*/ 169285 h 1036184"/>
                <a:gd name="connsiteX15" fmla="*/ 878774 w 3384467"/>
                <a:gd name="connsiteY15" fmla="*/ 193036 h 1036184"/>
                <a:gd name="connsiteX16" fmla="*/ 950026 w 3384467"/>
                <a:gd name="connsiteY16" fmla="*/ 240537 h 1036184"/>
                <a:gd name="connsiteX17" fmla="*/ 973776 w 3384467"/>
                <a:gd name="connsiteY17" fmla="*/ 276163 h 1036184"/>
                <a:gd name="connsiteX18" fmla="*/ 1045028 w 3384467"/>
                <a:gd name="connsiteY18" fmla="*/ 299914 h 1036184"/>
                <a:gd name="connsiteX19" fmla="*/ 1163782 w 3384467"/>
                <a:gd name="connsiteY19" fmla="*/ 418667 h 1036184"/>
                <a:gd name="connsiteX20" fmla="*/ 1235034 w 3384467"/>
                <a:gd name="connsiteY20" fmla="*/ 478044 h 1036184"/>
                <a:gd name="connsiteX21" fmla="*/ 1270660 w 3384467"/>
                <a:gd name="connsiteY21" fmla="*/ 489919 h 1036184"/>
                <a:gd name="connsiteX22" fmla="*/ 1341912 w 3384467"/>
                <a:gd name="connsiteY22" fmla="*/ 537421 h 1036184"/>
                <a:gd name="connsiteX23" fmla="*/ 1377538 w 3384467"/>
                <a:gd name="connsiteY23" fmla="*/ 561171 h 1036184"/>
                <a:gd name="connsiteX24" fmla="*/ 1401288 w 3384467"/>
                <a:gd name="connsiteY24" fmla="*/ 596797 h 1036184"/>
                <a:gd name="connsiteX25" fmla="*/ 1472540 w 3384467"/>
                <a:gd name="connsiteY25" fmla="*/ 620548 h 1036184"/>
                <a:gd name="connsiteX26" fmla="*/ 1579418 w 3384467"/>
                <a:gd name="connsiteY26" fmla="*/ 691800 h 1036184"/>
                <a:gd name="connsiteX27" fmla="*/ 1615044 w 3384467"/>
                <a:gd name="connsiteY27" fmla="*/ 715550 h 1036184"/>
                <a:gd name="connsiteX28" fmla="*/ 1662545 w 3384467"/>
                <a:gd name="connsiteY28" fmla="*/ 739301 h 1036184"/>
                <a:gd name="connsiteX29" fmla="*/ 1757548 w 3384467"/>
                <a:gd name="connsiteY29" fmla="*/ 786802 h 1036184"/>
                <a:gd name="connsiteX30" fmla="*/ 1840675 w 3384467"/>
                <a:gd name="connsiteY30" fmla="*/ 834304 h 1036184"/>
                <a:gd name="connsiteX31" fmla="*/ 1911927 w 3384467"/>
                <a:gd name="connsiteY31" fmla="*/ 869930 h 1036184"/>
                <a:gd name="connsiteX32" fmla="*/ 2161309 w 3384467"/>
                <a:gd name="connsiteY32" fmla="*/ 846179 h 1036184"/>
                <a:gd name="connsiteX33" fmla="*/ 2196935 w 3384467"/>
                <a:gd name="connsiteY33" fmla="*/ 834304 h 1036184"/>
                <a:gd name="connsiteX34" fmla="*/ 2244436 w 3384467"/>
                <a:gd name="connsiteY34" fmla="*/ 763052 h 1036184"/>
                <a:gd name="connsiteX35" fmla="*/ 2315688 w 3384467"/>
                <a:gd name="connsiteY35" fmla="*/ 715550 h 1036184"/>
                <a:gd name="connsiteX36" fmla="*/ 2351314 w 3384467"/>
                <a:gd name="connsiteY36" fmla="*/ 620548 h 1036184"/>
                <a:gd name="connsiteX37" fmla="*/ 2363189 w 3384467"/>
                <a:gd name="connsiteY37" fmla="*/ 584922 h 1036184"/>
                <a:gd name="connsiteX38" fmla="*/ 2410691 w 3384467"/>
                <a:gd name="connsiteY38" fmla="*/ 513670 h 1036184"/>
                <a:gd name="connsiteX39" fmla="*/ 2446317 w 3384467"/>
                <a:gd name="connsiteY39" fmla="*/ 442418 h 1036184"/>
                <a:gd name="connsiteX40" fmla="*/ 2458192 w 3384467"/>
                <a:gd name="connsiteY40" fmla="*/ 406792 h 1036184"/>
                <a:gd name="connsiteX41" fmla="*/ 2505693 w 3384467"/>
                <a:gd name="connsiteY41" fmla="*/ 335540 h 1036184"/>
                <a:gd name="connsiteX42" fmla="*/ 2529444 w 3384467"/>
                <a:gd name="connsiteY42" fmla="*/ 299914 h 1036184"/>
                <a:gd name="connsiteX43" fmla="*/ 2600696 w 3384467"/>
                <a:gd name="connsiteY43" fmla="*/ 252413 h 1036184"/>
                <a:gd name="connsiteX44" fmla="*/ 2636322 w 3384467"/>
                <a:gd name="connsiteY44" fmla="*/ 240537 h 1036184"/>
                <a:gd name="connsiteX45" fmla="*/ 2719449 w 3384467"/>
                <a:gd name="connsiteY45" fmla="*/ 193036 h 1036184"/>
                <a:gd name="connsiteX46" fmla="*/ 2838202 w 3384467"/>
                <a:gd name="connsiteY46" fmla="*/ 204911 h 1036184"/>
                <a:gd name="connsiteX47" fmla="*/ 2873828 w 3384467"/>
                <a:gd name="connsiteY47" fmla="*/ 228662 h 1036184"/>
                <a:gd name="connsiteX48" fmla="*/ 2909454 w 3384467"/>
                <a:gd name="connsiteY48" fmla="*/ 240537 h 1036184"/>
                <a:gd name="connsiteX49" fmla="*/ 3016332 w 3384467"/>
                <a:gd name="connsiteY49" fmla="*/ 264288 h 1036184"/>
                <a:gd name="connsiteX50" fmla="*/ 3040083 w 3384467"/>
                <a:gd name="connsiteY50" fmla="*/ 299914 h 1036184"/>
                <a:gd name="connsiteX51" fmla="*/ 3063834 w 3384467"/>
                <a:gd name="connsiteY51" fmla="*/ 371166 h 1036184"/>
                <a:gd name="connsiteX52" fmla="*/ 3087584 w 3384467"/>
                <a:gd name="connsiteY52" fmla="*/ 501795 h 1036184"/>
                <a:gd name="connsiteX53" fmla="*/ 3111335 w 3384467"/>
                <a:gd name="connsiteY53" fmla="*/ 537421 h 1036184"/>
                <a:gd name="connsiteX54" fmla="*/ 3123210 w 3384467"/>
                <a:gd name="connsiteY54" fmla="*/ 573046 h 1036184"/>
                <a:gd name="connsiteX55" fmla="*/ 3146961 w 3384467"/>
                <a:gd name="connsiteY55" fmla="*/ 608672 h 1036184"/>
                <a:gd name="connsiteX56" fmla="*/ 3384467 w 3384467"/>
                <a:gd name="connsiteY56" fmla="*/ 1036184 h 1036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3384467" h="1036184">
                  <a:moveTo>
                    <a:pt x="225631" y="1012434"/>
                  </a:moveTo>
                  <a:cubicBezTo>
                    <a:pt x="213756" y="1008475"/>
                    <a:pt x="198019" y="1010174"/>
                    <a:pt x="190005" y="1000558"/>
                  </a:cubicBezTo>
                  <a:cubicBezTo>
                    <a:pt x="156964" y="960909"/>
                    <a:pt x="135507" y="912873"/>
                    <a:pt x="106878" y="869930"/>
                  </a:cubicBezTo>
                  <a:cubicBezTo>
                    <a:pt x="95899" y="853462"/>
                    <a:pt x="83127" y="838262"/>
                    <a:pt x="71252" y="822428"/>
                  </a:cubicBezTo>
                  <a:cubicBezTo>
                    <a:pt x="63335" y="790761"/>
                    <a:pt x="57823" y="758393"/>
                    <a:pt x="47501" y="727426"/>
                  </a:cubicBezTo>
                  <a:cubicBezTo>
                    <a:pt x="32351" y="681978"/>
                    <a:pt x="20850" y="653546"/>
                    <a:pt x="11875" y="608672"/>
                  </a:cubicBezTo>
                  <a:cubicBezTo>
                    <a:pt x="7153" y="585062"/>
                    <a:pt x="3958" y="561171"/>
                    <a:pt x="0" y="537421"/>
                  </a:cubicBezTo>
                  <a:cubicBezTo>
                    <a:pt x="3958" y="497836"/>
                    <a:pt x="5826" y="457987"/>
                    <a:pt x="11875" y="418667"/>
                  </a:cubicBezTo>
                  <a:cubicBezTo>
                    <a:pt x="18146" y="377907"/>
                    <a:pt x="50170" y="343412"/>
                    <a:pt x="71252" y="311789"/>
                  </a:cubicBezTo>
                  <a:cubicBezTo>
                    <a:pt x="102920" y="264287"/>
                    <a:pt x="83125" y="284081"/>
                    <a:pt x="130628" y="252413"/>
                  </a:cubicBezTo>
                  <a:cubicBezTo>
                    <a:pt x="146462" y="228662"/>
                    <a:pt x="154379" y="196995"/>
                    <a:pt x="178130" y="181161"/>
                  </a:cubicBezTo>
                  <a:lnTo>
                    <a:pt x="249382" y="133659"/>
                  </a:lnTo>
                  <a:cubicBezTo>
                    <a:pt x="338488" y="0"/>
                    <a:pt x="263473" y="90651"/>
                    <a:pt x="629392" y="109909"/>
                  </a:cubicBezTo>
                  <a:cubicBezTo>
                    <a:pt x="661262" y="111586"/>
                    <a:pt x="692727" y="117826"/>
                    <a:pt x="724395" y="121784"/>
                  </a:cubicBezTo>
                  <a:cubicBezTo>
                    <a:pt x="854859" y="154399"/>
                    <a:pt x="691752" y="104968"/>
                    <a:pt x="807522" y="169285"/>
                  </a:cubicBezTo>
                  <a:cubicBezTo>
                    <a:pt x="829407" y="181443"/>
                    <a:pt x="878774" y="193036"/>
                    <a:pt x="878774" y="193036"/>
                  </a:cubicBezTo>
                  <a:cubicBezTo>
                    <a:pt x="938403" y="282479"/>
                    <a:pt x="858003" y="179188"/>
                    <a:pt x="950026" y="240537"/>
                  </a:cubicBezTo>
                  <a:cubicBezTo>
                    <a:pt x="961901" y="248454"/>
                    <a:pt x="961673" y="268599"/>
                    <a:pt x="973776" y="276163"/>
                  </a:cubicBezTo>
                  <a:cubicBezTo>
                    <a:pt x="995006" y="289432"/>
                    <a:pt x="1045028" y="299914"/>
                    <a:pt x="1045028" y="299914"/>
                  </a:cubicBezTo>
                  <a:cubicBezTo>
                    <a:pt x="1171703" y="489924"/>
                    <a:pt x="1005440" y="260325"/>
                    <a:pt x="1163782" y="418667"/>
                  </a:cubicBezTo>
                  <a:cubicBezTo>
                    <a:pt x="1190045" y="444930"/>
                    <a:pt x="1201969" y="461511"/>
                    <a:pt x="1235034" y="478044"/>
                  </a:cubicBezTo>
                  <a:cubicBezTo>
                    <a:pt x="1246230" y="483642"/>
                    <a:pt x="1258785" y="485961"/>
                    <a:pt x="1270660" y="489919"/>
                  </a:cubicBezTo>
                  <a:lnTo>
                    <a:pt x="1341912" y="537421"/>
                  </a:lnTo>
                  <a:lnTo>
                    <a:pt x="1377538" y="561171"/>
                  </a:lnTo>
                  <a:cubicBezTo>
                    <a:pt x="1385455" y="573046"/>
                    <a:pt x="1389185" y="589233"/>
                    <a:pt x="1401288" y="596797"/>
                  </a:cubicBezTo>
                  <a:cubicBezTo>
                    <a:pt x="1422518" y="610066"/>
                    <a:pt x="1472540" y="620548"/>
                    <a:pt x="1472540" y="620548"/>
                  </a:cubicBezTo>
                  <a:cubicBezTo>
                    <a:pt x="1551595" y="679840"/>
                    <a:pt x="1487805" y="634543"/>
                    <a:pt x="1579418" y="691800"/>
                  </a:cubicBezTo>
                  <a:cubicBezTo>
                    <a:pt x="1591521" y="699364"/>
                    <a:pt x="1602652" y="708469"/>
                    <a:pt x="1615044" y="715550"/>
                  </a:cubicBezTo>
                  <a:cubicBezTo>
                    <a:pt x="1630414" y="724333"/>
                    <a:pt x="1648140" y="729011"/>
                    <a:pt x="1662545" y="739301"/>
                  </a:cubicBezTo>
                  <a:cubicBezTo>
                    <a:pt x="1740163" y="794743"/>
                    <a:pt x="1648387" y="764971"/>
                    <a:pt x="1757548" y="786802"/>
                  </a:cubicBezTo>
                  <a:cubicBezTo>
                    <a:pt x="1872400" y="872942"/>
                    <a:pt x="1750009" y="788971"/>
                    <a:pt x="1840675" y="834304"/>
                  </a:cubicBezTo>
                  <a:cubicBezTo>
                    <a:pt x="1932758" y="880346"/>
                    <a:pt x="1822380" y="840079"/>
                    <a:pt x="1911927" y="869930"/>
                  </a:cubicBezTo>
                  <a:cubicBezTo>
                    <a:pt x="2020122" y="863167"/>
                    <a:pt x="2072134" y="868472"/>
                    <a:pt x="2161309" y="846179"/>
                  </a:cubicBezTo>
                  <a:cubicBezTo>
                    <a:pt x="2173453" y="843143"/>
                    <a:pt x="2185060" y="838262"/>
                    <a:pt x="2196935" y="834304"/>
                  </a:cubicBezTo>
                  <a:cubicBezTo>
                    <a:pt x="2212769" y="810553"/>
                    <a:pt x="2220685" y="778886"/>
                    <a:pt x="2244436" y="763052"/>
                  </a:cubicBezTo>
                  <a:lnTo>
                    <a:pt x="2315688" y="715550"/>
                  </a:lnTo>
                  <a:cubicBezTo>
                    <a:pt x="2338599" y="600993"/>
                    <a:pt x="2310542" y="702092"/>
                    <a:pt x="2351314" y="620548"/>
                  </a:cubicBezTo>
                  <a:cubicBezTo>
                    <a:pt x="2356912" y="609352"/>
                    <a:pt x="2357110" y="595864"/>
                    <a:pt x="2363189" y="584922"/>
                  </a:cubicBezTo>
                  <a:cubicBezTo>
                    <a:pt x="2377052" y="559969"/>
                    <a:pt x="2410691" y="513670"/>
                    <a:pt x="2410691" y="513670"/>
                  </a:cubicBezTo>
                  <a:cubicBezTo>
                    <a:pt x="2440539" y="424123"/>
                    <a:pt x="2400276" y="534501"/>
                    <a:pt x="2446317" y="442418"/>
                  </a:cubicBezTo>
                  <a:cubicBezTo>
                    <a:pt x="2451915" y="431222"/>
                    <a:pt x="2452113" y="417734"/>
                    <a:pt x="2458192" y="406792"/>
                  </a:cubicBezTo>
                  <a:cubicBezTo>
                    <a:pt x="2472054" y="381839"/>
                    <a:pt x="2489859" y="359291"/>
                    <a:pt x="2505693" y="335540"/>
                  </a:cubicBezTo>
                  <a:cubicBezTo>
                    <a:pt x="2513610" y="323665"/>
                    <a:pt x="2517569" y="307831"/>
                    <a:pt x="2529444" y="299914"/>
                  </a:cubicBezTo>
                  <a:cubicBezTo>
                    <a:pt x="2553195" y="284080"/>
                    <a:pt x="2573616" y="261440"/>
                    <a:pt x="2600696" y="252413"/>
                  </a:cubicBezTo>
                  <a:cubicBezTo>
                    <a:pt x="2612571" y="248454"/>
                    <a:pt x="2624816" y="245468"/>
                    <a:pt x="2636322" y="240537"/>
                  </a:cubicBezTo>
                  <a:cubicBezTo>
                    <a:pt x="2678512" y="222455"/>
                    <a:pt x="2683668" y="216891"/>
                    <a:pt x="2719449" y="193036"/>
                  </a:cubicBezTo>
                  <a:cubicBezTo>
                    <a:pt x="2759033" y="196994"/>
                    <a:pt x="2799439" y="195966"/>
                    <a:pt x="2838202" y="204911"/>
                  </a:cubicBezTo>
                  <a:cubicBezTo>
                    <a:pt x="2852109" y="208120"/>
                    <a:pt x="2861062" y="222279"/>
                    <a:pt x="2873828" y="228662"/>
                  </a:cubicBezTo>
                  <a:cubicBezTo>
                    <a:pt x="2885024" y="234260"/>
                    <a:pt x="2897234" y="237822"/>
                    <a:pt x="2909454" y="240537"/>
                  </a:cubicBezTo>
                  <a:cubicBezTo>
                    <a:pt x="3034853" y="268404"/>
                    <a:pt x="2936133" y="237556"/>
                    <a:pt x="3016332" y="264288"/>
                  </a:cubicBezTo>
                  <a:cubicBezTo>
                    <a:pt x="3024249" y="276163"/>
                    <a:pt x="3034286" y="286872"/>
                    <a:pt x="3040083" y="299914"/>
                  </a:cubicBezTo>
                  <a:cubicBezTo>
                    <a:pt x="3050251" y="322792"/>
                    <a:pt x="3063834" y="371166"/>
                    <a:pt x="3063834" y="371166"/>
                  </a:cubicBezTo>
                  <a:cubicBezTo>
                    <a:pt x="3067927" y="403911"/>
                    <a:pt x="3069278" y="465184"/>
                    <a:pt x="3087584" y="501795"/>
                  </a:cubicBezTo>
                  <a:cubicBezTo>
                    <a:pt x="3093967" y="514561"/>
                    <a:pt x="3103418" y="525546"/>
                    <a:pt x="3111335" y="537421"/>
                  </a:cubicBezTo>
                  <a:cubicBezTo>
                    <a:pt x="3115293" y="549296"/>
                    <a:pt x="3117612" y="561850"/>
                    <a:pt x="3123210" y="573046"/>
                  </a:cubicBezTo>
                  <a:cubicBezTo>
                    <a:pt x="3129593" y="585812"/>
                    <a:pt x="3141339" y="595554"/>
                    <a:pt x="3146961" y="608672"/>
                  </a:cubicBezTo>
                  <a:cubicBezTo>
                    <a:pt x="3179790" y="685274"/>
                    <a:pt x="3336663" y="988382"/>
                    <a:pt x="3384467" y="1036184"/>
                  </a:cubicBezTo>
                </a:path>
              </a:pathLst>
            </a:cu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23" name="Group 29"/>
            <p:cNvGrpSpPr>
              <a:grpSpLocks/>
            </p:cNvGrpSpPr>
            <p:nvPr/>
          </p:nvGrpSpPr>
          <p:grpSpPr bwMode="auto">
            <a:xfrm>
              <a:off x="486871" y="4775470"/>
              <a:ext cx="724395" cy="842353"/>
              <a:chOff x="866899" y="4668592"/>
              <a:chExt cx="724395" cy="842353"/>
            </a:xfrm>
          </p:grpSpPr>
          <p:sp>
            <p:nvSpPr>
              <p:cNvPr id="27" name="Rectangle 3"/>
              <p:cNvSpPr>
                <a:spLocks noChangeArrowheads="1"/>
              </p:cNvSpPr>
              <p:nvPr/>
            </p:nvSpPr>
            <p:spPr bwMode="auto">
              <a:xfrm>
                <a:off x="866899" y="4799322"/>
                <a:ext cx="724395" cy="609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n-US" sz="4800">
                    <a:solidFill>
                      <a:srgbClr val="000000"/>
                    </a:solidFill>
                  </a:rPr>
                  <a:t>N</a:t>
                </a:r>
              </a:p>
            </p:txBody>
          </p:sp>
          <p:cxnSp>
            <p:nvCxnSpPr>
              <p:cNvPr id="28" name="Straight Arrow Connector 27"/>
              <p:cNvCxnSpPr/>
              <p:nvPr/>
            </p:nvCxnSpPr>
            <p:spPr>
              <a:xfrm rot="5400000" flipH="1" flipV="1">
                <a:off x="766876" y="5089292"/>
                <a:ext cx="842983" cy="158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Rectangle 3"/>
            <p:cNvSpPr>
              <a:spLocks noChangeArrowheads="1"/>
            </p:cNvSpPr>
            <p:nvPr/>
          </p:nvSpPr>
          <p:spPr bwMode="auto">
            <a:xfrm>
              <a:off x="906472" y="5713723"/>
              <a:ext cx="1432972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sz="2800">
                  <a:solidFill>
                    <a:srgbClr val="000000"/>
                  </a:solidFill>
                </a:rPr>
                <a:t>START</a:t>
              </a:r>
            </a:p>
          </p:txBody>
        </p:sp>
        <p:sp>
          <p:nvSpPr>
            <p:cNvPr id="25" name="Rectangle 3"/>
            <p:cNvSpPr>
              <a:spLocks noChangeArrowheads="1"/>
            </p:cNvSpPr>
            <p:nvPr/>
          </p:nvSpPr>
          <p:spPr bwMode="auto">
            <a:xfrm>
              <a:off x="4124685" y="5713723"/>
              <a:ext cx="1551725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sz="2800">
                  <a:solidFill>
                    <a:srgbClr val="000000"/>
                  </a:solidFill>
                </a:rPr>
                <a:t>FINISH</a:t>
              </a:r>
            </a:p>
          </p:txBody>
        </p:sp>
        <p:sp>
          <p:nvSpPr>
            <p:cNvPr id="26" name="Rectangle 3"/>
            <p:cNvSpPr>
              <a:spLocks noChangeArrowheads="1"/>
            </p:cNvSpPr>
            <p:nvPr/>
          </p:nvSpPr>
          <p:spPr bwMode="auto">
            <a:xfrm>
              <a:off x="461740" y="3840406"/>
              <a:ext cx="3998019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sz="2800" b="1" dirty="0">
                  <a:solidFill>
                    <a:srgbClr val="0070C0"/>
                  </a:solidFill>
                </a:rPr>
                <a:t>Map for a bicycle race</a:t>
              </a:r>
            </a:p>
          </p:txBody>
        </p:sp>
      </p:grpSp>
      <p:grpSp>
        <p:nvGrpSpPr>
          <p:cNvPr id="29" name="Group 37"/>
          <p:cNvGrpSpPr>
            <a:grpSpLocks/>
          </p:cNvGrpSpPr>
          <p:nvPr/>
        </p:nvGrpSpPr>
        <p:grpSpPr bwMode="auto">
          <a:xfrm>
            <a:off x="1162685" y="5791190"/>
            <a:ext cx="3217863" cy="556884"/>
            <a:chOff x="1531917" y="6080167"/>
            <a:chExt cx="3218213" cy="555992"/>
          </a:xfrm>
        </p:grpSpPr>
        <p:sp>
          <p:nvSpPr>
            <p:cNvPr id="30" name="Rectangle 7"/>
            <p:cNvSpPr>
              <a:spLocks noChangeArrowheads="1"/>
            </p:cNvSpPr>
            <p:nvPr/>
          </p:nvSpPr>
          <p:spPr bwMode="auto">
            <a:xfrm>
              <a:off x="2379734" y="6113777"/>
              <a:ext cx="1524942" cy="522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2800" dirty="0" smtClean="0">
                  <a:solidFill>
                    <a:srgbClr val="0066FF"/>
                  </a:solidFill>
                </a:rPr>
                <a:t>22 </a:t>
              </a:r>
              <a:r>
                <a:rPr lang="en-US" sz="2800" dirty="0">
                  <a:solidFill>
                    <a:srgbClr val="0066FF"/>
                  </a:solidFill>
                </a:rPr>
                <a:t>miles</a:t>
              </a:r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1531917" y="6080167"/>
              <a:ext cx="3218213" cy="0"/>
            </a:xfrm>
            <a:prstGeom prst="line">
              <a:avLst/>
            </a:prstGeom>
            <a:ln w="76200">
              <a:solidFill>
                <a:srgbClr val="0066FF"/>
              </a:solidFill>
              <a:prstDash val="sysDash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52"/>
          <p:cNvGrpSpPr>
            <a:grpSpLocks/>
          </p:cNvGrpSpPr>
          <p:nvPr/>
        </p:nvGrpSpPr>
        <p:grpSpPr bwMode="auto">
          <a:xfrm>
            <a:off x="1000678" y="4364078"/>
            <a:ext cx="3130632" cy="1271542"/>
            <a:chOff x="1262725" y="4640771"/>
            <a:chExt cx="3131967" cy="1271318"/>
          </a:xfrm>
        </p:grpSpPr>
        <p:sp>
          <p:nvSpPr>
            <p:cNvPr id="33" name="Rectangle 7"/>
            <p:cNvSpPr>
              <a:spLocks noChangeArrowheads="1"/>
            </p:cNvSpPr>
            <p:nvPr/>
          </p:nvSpPr>
          <p:spPr bwMode="auto">
            <a:xfrm rot="21123061">
              <a:off x="1262725" y="4640771"/>
              <a:ext cx="385206" cy="523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</a:rPr>
                <a:t>5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  <p:sp>
          <p:nvSpPr>
            <p:cNvPr id="34" name="Rectangle 7"/>
            <p:cNvSpPr>
              <a:spLocks noChangeArrowheads="1"/>
            </p:cNvSpPr>
            <p:nvPr/>
          </p:nvSpPr>
          <p:spPr bwMode="auto">
            <a:xfrm rot="725095">
              <a:off x="1702110" y="4664520"/>
              <a:ext cx="385206" cy="523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</a:rPr>
                <a:t>2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  <p:sp>
          <p:nvSpPr>
            <p:cNvPr id="35" name="Rectangle 7"/>
            <p:cNvSpPr>
              <a:spLocks noChangeArrowheads="1"/>
            </p:cNvSpPr>
            <p:nvPr/>
          </p:nvSpPr>
          <p:spPr bwMode="auto">
            <a:xfrm rot="2650468">
              <a:off x="2307831" y="5020735"/>
              <a:ext cx="48442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</a:rPr>
                <a:t>m</a:t>
              </a:r>
            </a:p>
          </p:txBody>
        </p:sp>
        <p:sp>
          <p:nvSpPr>
            <p:cNvPr id="36" name="Rectangle 7"/>
            <p:cNvSpPr>
              <a:spLocks noChangeArrowheads="1"/>
            </p:cNvSpPr>
            <p:nvPr/>
          </p:nvSpPr>
          <p:spPr bwMode="auto">
            <a:xfrm rot="1962707">
              <a:off x="2797647" y="5293870"/>
              <a:ext cx="26481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</a:rPr>
                <a:t>i</a:t>
              </a:r>
            </a:p>
          </p:txBody>
        </p:sp>
        <p:sp>
          <p:nvSpPr>
            <p:cNvPr id="37" name="Rectangle 7"/>
            <p:cNvSpPr>
              <a:spLocks noChangeArrowheads="1"/>
            </p:cNvSpPr>
            <p:nvPr/>
          </p:nvSpPr>
          <p:spPr bwMode="auto">
            <a:xfrm rot="168483">
              <a:off x="3189533" y="5388869"/>
              <a:ext cx="26481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</a:rPr>
                <a:t>l</a:t>
              </a:r>
            </a:p>
          </p:txBody>
        </p:sp>
        <p:sp>
          <p:nvSpPr>
            <p:cNvPr id="38" name="Rectangle 7"/>
            <p:cNvSpPr>
              <a:spLocks noChangeArrowheads="1"/>
            </p:cNvSpPr>
            <p:nvPr/>
          </p:nvSpPr>
          <p:spPr bwMode="auto">
            <a:xfrm rot="-2414160">
              <a:off x="3438176" y="4937609"/>
              <a:ext cx="38504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</a:rPr>
                <a:t>e</a:t>
              </a:r>
            </a:p>
          </p:txBody>
        </p:sp>
        <p:sp>
          <p:nvSpPr>
            <p:cNvPr id="39" name="Rectangle 7"/>
            <p:cNvSpPr>
              <a:spLocks noChangeArrowheads="1"/>
            </p:cNvSpPr>
            <p:nvPr/>
          </p:nvSpPr>
          <p:spPr bwMode="auto">
            <a:xfrm rot="862513">
              <a:off x="4030490" y="4783230"/>
              <a:ext cx="36420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</a:rPr>
                <a:t>s</a:t>
              </a:r>
            </a:p>
          </p:txBody>
        </p:sp>
      </p:grpSp>
      <p:pic>
        <p:nvPicPr>
          <p:cNvPr id="40" name="Picture 2" descr="http://readingclassic.com/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3048" y="4148450"/>
            <a:ext cx="360045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1128565" y="6319182"/>
            <a:ext cx="3244221" cy="52322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800" b="1" dirty="0" err="1" smtClean="0">
                <a:solidFill>
                  <a:srgbClr val="000000"/>
                </a:solidFill>
                <a:ea typeface="Times New Roman" panose="02020603050405020304" pitchFamily="18" charset="0"/>
              </a:rPr>
              <a:t>v</a:t>
            </a:r>
            <a:r>
              <a:rPr lang="en-US" sz="2800" b="1" baseline="-25000" dirty="0" err="1" smtClean="0">
                <a:solidFill>
                  <a:srgbClr val="000000"/>
                </a:solidFill>
                <a:ea typeface="Times New Roman" panose="02020603050405020304" pitchFamily="18" charset="0"/>
              </a:rPr>
              <a:t>avg</a:t>
            </a:r>
            <a:r>
              <a:rPr lang="en-US" sz="2800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 = 11 mi/h east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42" name="Rectangle 3"/>
          <p:cNvSpPr>
            <a:spLocks noChangeArrowheads="1"/>
          </p:cNvSpPr>
          <p:nvPr/>
        </p:nvSpPr>
        <p:spPr bwMode="auto">
          <a:xfrm>
            <a:off x="296767" y="1289161"/>
            <a:ext cx="20056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-- equation:</a:t>
            </a:r>
            <a:endParaRPr lang="en-US" sz="2800" dirty="0">
              <a:solidFill>
                <a:srgbClr val="FF0000"/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2448453" y="823007"/>
            <a:ext cx="1742120" cy="1155205"/>
            <a:chOff x="4100540" y="2547280"/>
            <a:chExt cx="1742120" cy="1155205"/>
          </a:xfrm>
        </p:grpSpPr>
        <p:sp>
          <p:nvSpPr>
            <p:cNvPr id="46" name="Rectangle 22"/>
            <p:cNvSpPr>
              <a:spLocks noChangeArrowheads="1"/>
            </p:cNvSpPr>
            <p:nvPr/>
          </p:nvSpPr>
          <p:spPr bwMode="auto">
            <a:xfrm>
              <a:off x="4100540" y="3006375"/>
              <a:ext cx="105990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800" dirty="0" err="1" smtClean="0">
                  <a:solidFill>
                    <a:srgbClr val="000000"/>
                  </a:solidFill>
                </a:rPr>
                <a:t>v</a:t>
              </a:r>
              <a:r>
                <a:rPr lang="en-US" sz="2800" baseline="-25000" dirty="0" err="1" smtClean="0">
                  <a:solidFill>
                    <a:srgbClr val="000000"/>
                  </a:solidFill>
                </a:rPr>
                <a:t>avg</a:t>
              </a:r>
              <a:r>
                <a:rPr lang="en-US" sz="2800" dirty="0" smtClean="0">
                  <a:solidFill>
                    <a:srgbClr val="000000"/>
                  </a:solidFill>
                </a:rPr>
                <a:t> =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4352293" y="2844162"/>
              <a:ext cx="368135" cy="368135"/>
              <a:chOff x="1686297" y="2962909"/>
              <a:chExt cx="368135" cy="368135"/>
            </a:xfrm>
          </p:grpSpPr>
          <p:cxnSp>
            <p:nvCxnSpPr>
              <p:cNvPr id="61" name="Straight Arrow Connector 60"/>
              <p:cNvCxnSpPr/>
              <p:nvPr/>
            </p:nvCxnSpPr>
            <p:spPr>
              <a:xfrm>
                <a:off x="1686297" y="3188525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/>
              <p:cNvCxnSpPr/>
              <p:nvPr/>
            </p:nvCxnSpPr>
            <p:spPr>
              <a:xfrm rot="16200000">
                <a:off x="1668483" y="3146977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oup 47"/>
            <p:cNvGrpSpPr/>
            <p:nvPr/>
          </p:nvGrpSpPr>
          <p:grpSpPr>
            <a:xfrm>
              <a:off x="5332007" y="2547280"/>
              <a:ext cx="368135" cy="368135"/>
              <a:chOff x="1686297" y="2962909"/>
              <a:chExt cx="368135" cy="368135"/>
            </a:xfrm>
          </p:grpSpPr>
          <p:cxnSp>
            <p:nvCxnSpPr>
              <p:cNvPr id="59" name="Straight Arrow Connector 58"/>
              <p:cNvCxnSpPr/>
              <p:nvPr/>
            </p:nvCxnSpPr>
            <p:spPr>
              <a:xfrm>
                <a:off x="1686297" y="3188525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/>
              <p:cNvCxnSpPr/>
              <p:nvPr/>
            </p:nvCxnSpPr>
            <p:spPr>
              <a:xfrm rot="16200000">
                <a:off x="1668483" y="3146977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Rectangle 51"/>
            <p:cNvSpPr/>
            <p:nvPr/>
          </p:nvSpPr>
          <p:spPr>
            <a:xfrm>
              <a:off x="5195952" y="2775503"/>
              <a:ext cx="60465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err="1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sz="2800" dirty="0" err="1">
                  <a:solidFill>
                    <a:srgbClr val="000000"/>
                  </a:solidFill>
                </a:rPr>
                <a:t>d</a:t>
              </a:r>
              <a:endParaRPr lang="en-US" sz="2800" b="1" dirty="0">
                <a:solidFill>
                  <a:srgbClr val="000000"/>
                </a:solidFill>
              </a:endParaRPr>
            </a:p>
          </p:txBody>
        </p:sp>
        <p:cxnSp>
          <p:nvCxnSpPr>
            <p:cNvPr id="53" name="Straight Connector 52"/>
            <p:cNvCxnSpPr/>
            <p:nvPr/>
          </p:nvCxnSpPr>
          <p:spPr bwMode="auto">
            <a:xfrm>
              <a:off x="5189516" y="3265714"/>
              <a:ext cx="653144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4" name="Rectangle 53"/>
            <p:cNvSpPr/>
            <p:nvPr/>
          </p:nvSpPr>
          <p:spPr>
            <a:xfrm>
              <a:off x="5222694" y="3179265"/>
              <a:ext cx="50366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sz="2800" dirty="0">
                  <a:solidFill>
                    <a:srgbClr val="000000"/>
                  </a:solidFill>
                </a:rPr>
                <a:t>t</a:t>
              </a:r>
              <a:endParaRPr lang="en-US" sz="28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64" name="Rectangle 3"/>
          <p:cNvSpPr>
            <a:spLocks noChangeArrowheads="1"/>
          </p:cNvSpPr>
          <p:nvPr/>
        </p:nvSpPr>
        <p:spPr bwMode="auto">
          <a:xfrm>
            <a:off x="4190573" y="4029416"/>
            <a:ext cx="23487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If </a:t>
            </a:r>
            <a:r>
              <a:rPr lang="en-US" sz="2800" dirty="0" err="1" smtClean="0">
                <a:solidFill>
                  <a:srgbClr val="000000"/>
                </a:solidFill>
                <a:latin typeface="Symbol" panose="05050102010706020507" pitchFamily="18" charset="2"/>
                <a:ea typeface="Times New Roman" panose="02020603050405020304" pitchFamily="18" charset="0"/>
              </a:rPr>
              <a:t>D</a:t>
            </a:r>
            <a:r>
              <a:rPr lang="en-US" sz="2800" dirty="0" err="1" smtClean="0">
                <a:solidFill>
                  <a:srgbClr val="000000"/>
                </a:solidFill>
                <a:ea typeface="Times New Roman" panose="02020603050405020304" pitchFamily="18" charset="0"/>
              </a:rPr>
              <a:t>t</a:t>
            </a:r>
            <a:r>
              <a:rPr lang="en-US" sz="28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 = 2.0 h...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1940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41" grpId="0" animBg="1"/>
      <p:bldP spid="64" grpId="0"/>
    </p:bldLst>
  </p:timing>
  <p:extLst mod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ChangeArrowheads="1"/>
          </p:cNvSpPr>
          <p:nvPr/>
        </p:nvSpPr>
        <p:spPr bwMode="auto">
          <a:xfrm>
            <a:off x="296767" y="178118"/>
            <a:ext cx="8692380" cy="104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800" u="sng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acceleration, a</a:t>
            </a:r>
            <a:r>
              <a:rPr lang="en-US" sz="2800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: the RATE at which something speeds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>
                <a:solidFill>
                  <a:srgbClr val="FF0000"/>
                </a:solidFill>
                <a:ea typeface="Times New Roman" panose="02020603050405020304" pitchFamily="18" charset="0"/>
              </a:rPr>
              <a:t>	</a:t>
            </a:r>
            <a:r>
              <a:rPr lang="en-US" sz="2800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		       up, slows down, or changes direction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307649" y="2495498"/>
            <a:ext cx="27606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-- typical SI unit: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3065025" y="2495498"/>
            <a:ext cx="3531736" cy="104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m/s</a:t>
            </a:r>
            <a:r>
              <a:rPr lang="en-US" sz="2800" baseline="30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000000"/>
                </a:solidFill>
                <a:ea typeface="Times New Roman" panose="02020603050405020304" pitchFamily="18" charset="0"/>
                <a:sym typeface="Wingdings" panose="05000000000000000000" pitchFamily="2" charset="2"/>
              </a:rPr>
              <a:t> PLUS...a direction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42" name="Rectangle 3"/>
          <p:cNvSpPr>
            <a:spLocks noChangeArrowheads="1"/>
          </p:cNvSpPr>
          <p:nvPr/>
        </p:nvSpPr>
        <p:spPr bwMode="auto">
          <a:xfrm>
            <a:off x="312007" y="1731121"/>
            <a:ext cx="20056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-- equation:</a:t>
            </a:r>
            <a:endParaRPr lang="en-US" sz="2800" dirty="0">
              <a:solidFill>
                <a:srgbClr val="FF0000"/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2353336" y="1264967"/>
            <a:ext cx="1742120" cy="1155205"/>
            <a:chOff x="4100540" y="2547280"/>
            <a:chExt cx="1742120" cy="1155205"/>
          </a:xfrm>
        </p:grpSpPr>
        <p:sp>
          <p:nvSpPr>
            <p:cNvPr id="46" name="Rectangle 22"/>
            <p:cNvSpPr>
              <a:spLocks noChangeArrowheads="1"/>
            </p:cNvSpPr>
            <p:nvPr/>
          </p:nvSpPr>
          <p:spPr bwMode="auto">
            <a:xfrm>
              <a:off x="4100540" y="3006375"/>
              <a:ext cx="108074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800" dirty="0" err="1" smtClean="0">
                  <a:solidFill>
                    <a:srgbClr val="000000"/>
                  </a:solidFill>
                </a:rPr>
                <a:t>a</a:t>
              </a:r>
              <a:r>
                <a:rPr lang="en-US" sz="2800" baseline="-25000" dirty="0" err="1" smtClean="0">
                  <a:solidFill>
                    <a:srgbClr val="000000"/>
                  </a:solidFill>
                </a:rPr>
                <a:t>avg</a:t>
              </a:r>
              <a:r>
                <a:rPr lang="en-US" sz="2800" dirty="0" smtClean="0">
                  <a:solidFill>
                    <a:srgbClr val="000000"/>
                  </a:solidFill>
                </a:rPr>
                <a:t> =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4352293" y="2844162"/>
              <a:ext cx="368135" cy="368135"/>
              <a:chOff x="1686297" y="2962909"/>
              <a:chExt cx="368135" cy="368135"/>
            </a:xfrm>
          </p:grpSpPr>
          <p:cxnSp>
            <p:nvCxnSpPr>
              <p:cNvPr id="61" name="Straight Arrow Connector 60"/>
              <p:cNvCxnSpPr/>
              <p:nvPr/>
            </p:nvCxnSpPr>
            <p:spPr>
              <a:xfrm>
                <a:off x="1686297" y="3188525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/>
              <p:cNvCxnSpPr/>
              <p:nvPr/>
            </p:nvCxnSpPr>
            <p:spPr>
              <a:xfrm rot="16200000">
                <a:off x="1668483" y="3146977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oup 47"/>
            <p:cNvGrpSpPr/>
            <p:nvPr/>
          </p:nvGrpSpPr>
          <p:grpSpPr>
            <a:xfrm>
              <a:off x="5332007" y="2547280"/>
              <a:ext cx="368135" cy="368135"/>
              <a:chOff x="1686297" y="2962909"/>
              <a:chExt cx="368135" cy="368135"/>
            </a:xfrm>
          </p:grpSpPr>
          <p:cxnSp>
            <p:nvCxnSpPr>
              <p:cNvPr id="59" name="Straight Arrow Connector 58"/>
              <p:cNvCxnSpPr/>
              <p:nvPr/>
            </p:nvCxnSpPr>
            <p:spPr>
              <a:xfrm>
                <a:off x="1686297" y="3188525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/>
              <p:cNvCxnSpPr/>
              <p:nvPr/>
            </p:nvCxnSpPr>
            <p:spPr>
              <a:xfrm rot="16200000">
                <a:off x="1668483" y="3146977"/>
                <a:ext cx="3681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Rectangle 51"/>
            <p:cNvSpPr/>
            <p:nvPr/>
          </p:nvSpPr>
          <p:spPr>
            <a:xfrm>
              <a:off x="5195952" y="2775503"/>
              <a:ext cx="58381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err="1" smtClean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sz="2800" dirty="0" err="1" smtClean="0">
                  <a:solidFill>
                    <a:srgbClr val="000000"/>
                  </a:solidFill>
                </a:rPr>
                <a:t>v</a:t>
              </a:r>
              <a:endParaRPr lang="en-US" sz="2800" b="1" dirty="0">
                <a:solidFill>
                  <a:srgbClr val="000000"/>
                </a:solidFill>
              </a:endParaRPr>
            </a:p>
          </p:txBody>
        </p:sp>
        <p:cxnSp>
          <p:nvCxnSpPr>
            <p:cNvPr id="53" name="Straight Connector 52"/>
            <p:cNvCxnSpPr/>
            <p:nvPr/>
          </p:nvCxnSpPr>
          <p:spPr bwMode="auto">
            <a:xfrm>
              <a:off x="5189516" y="3265714"/>
              <a:ext cx="653144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4" name="Rectangle 53"/>
            <p:cNvSpPr/>
            <p:nvPr/>
          </p:nvSpPr>
          <p:spPr>
            <a:xfrm>
              <a:off x="5222694" y="3179265"/>
              <a:ext cx="50366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sz="2800" dirty="0">
                  <a:solidFill>
                    <a:srgbClr val="000000"/>
                  </a:solidFill>
                </a:rPr>
                <a:t>t</a:t>
              </a:r>
              <a:endParaRPr lang="en-US" sz="2800" b="1" dirty="0">
                <a:solidFill>
                  <a:srgbClr val="000000"/>
                </a:solidFill>
              </a:endParaRPr>
            </a:p>
          </p:txBody>
        </p:sp>
      </p:grpSp>
      <p:pic>
        <p:nvPicPr>
          <p:cNvPr id="43" name="Picture 2" descr="http://www.ogracing.com/images/products/1307-SPARCO-NAXOS-STEERING-WHE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5801" y="1221699"/>
            <a:ext cx="2368805" cy="2400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4" descr="http://www.topsir.com/d/2007-5/Military-Plane-Taking-Off-From-Aircraft-Carrier-02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54884" y="3703320"/>
            <a:ext cx="5231319" cy="2956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6" descr="http://i.ehow.com/images/a07/b8/b6/align-hand-brakes-bicycle-800X800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772" y="3707720"/>
            <a:ext cx="1997075" cy="1259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8" descr="http://www.motorera.com/dictionary/pics/b/brake_peda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76897" y="5170570"/>
            <a:ext cx="1978025" cy="1484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10" descr="http://www.dynamicmarching.com/custom/stop%20sign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873" y="3733119"/>
            <a:ext cx="1161349" cy="1217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12" descr="http://highwaytrafficsupply.com/images/regulatory_signs.html/W9-12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372" y="5162947"/>
            <a:ext cx="1202563" cy="1503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95917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</p:bldLst>
  </p:timing>
  <p:extLst mod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1147" y="805306"/>
            <a:ext cx="286488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 anchorCtr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Imagine you are </a:t>
            </a:r>
          </a:p>
          <a:p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driving your car, </a:t>
            </a:r>
          </a:p>
          <a:p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holding an open </a:t>
            </a:r>
          </a:p>
          <a:p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cup of coffee... </a:t>
            </a:r>
            <a:endParaRPr lang="en-US" sz="2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46977" y="68690"/>
            <a:ext cx="735650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 anchorCtr="0">
            <a:spAutoFit/>
          </a:bodyPr>
          <a:lstStyle/>
          <a:p>
            <a:r>
              <a:rPr lang="en-US" sz="40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“</a:t>
            </a:r>
            <a:r>
              <a:rPr lang="en-US" sz="4000" b="1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Gimme</a:t>
            </a:r>
            <a:r>
              <a:rPr lang="en-US" sz="40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a gut feel for acceleration.”</a:t>
            </a:r>
            <a:endParaRPr lang="en-US" sz="4000" b="1" u="sng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8908" y="3950425"/>
            <a:ext cx="3703733" cy="277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1929"/>
          <a:stretch/>
        </p:blipFill>
        <p:spPr bwMode="auto">
          <a:xfrm>
            <a:off x="193820" y="2800350"/>
            <a:ext cx="241935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819" y="4857750"/>
            <a:ext cx="2438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7890" y="4464291"/>
            <a:ext cx="2393709" cy="2393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98909" y="2820962"/>
            <a:ext cx="2020742" cy="93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84" r="-4648"/>
          <a:stretch/>
        </p:blipFill>
        <p:spPr bwMode="auto">
          <a:xfrm>
            <a:off x="6674091" y="2800350"/>
            <a:ext cx="2365156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036228" y="803782"/>
            <a:ext cx="4003019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t" anchorCtr="0">
            <a:spAutoFit/>
          </a:bodyPr>
          <a:lstStyle/>
          <a:p>
            <a:pPr algn="r"/>
            <a:r>
              <a:rPr lang="en-US" sz="3000" b="1" dirty="0" smtClean="0">
                <a:solidFill>
                  <a:srgbClr val="000000"/>
                </a:solidFill>
                <a:latin typeface="Arial Narrow" pitchFamily="34" charset="0"/>
              </a:rPr>
              <a:t>Any time the coffee tries</a:t>
            </a:r>
          </a:p>
          <a:p>
            <a:pPr algn="r"/>
            <a:r>
              <a:rPr lang="en-US" sz="3000" b="1" dirty="0" smtClean="0">
                <a:solidFill>
                  <a:srgbClr val="000000"/>
                </a:solidFill>
                <a:latin typeface="Arial Narrow" pitchFamily="34" charset="0"/>
              </a:rPr>
              <a:t>to come out of the cup…</a:t>
            </a:r>
          </a:p>
          <a:p>
            <a:pPr algn="r"/>
            <a:r>
              <a:rPr lang="en-US" sz="3000" b="1" dirty="0" smtClean="0">
                <a:solidFill>
                  <a:srgbClr val="000000"/>
                </a:solidFill>
                <a:latin typeface="Arial Narrow" pitchFamily="34" charset="0"/>
              </a:rPr>
              <a:t>the cup and you and the</a:t>
            </a:r>
          </a:p>
          <a:p>
            <a:pPr algn="r"/>
            <a:r>
              <a:rPr lang="en-US" sz="3000" b="1" dirty="0" smtClean="0">
                <a:solidFill>
                  <a:srgbClr val="000000"/>
                </a:solidFill>
                <a:latin typeface="Arial Narrow" pitchFamily="34" charset="0"/>
              </a:rPr>
              <a:t>car are accelerating.</a:t>
            </a:r>
            <a:endParaRPr lang="en-US" sz="3000" b="1" dirty="0">
              <a:solidFill>
                <a:srgbClr val="000000"/>
              </a:solidFill>
              <a:latin typeface="Arial Narrow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29200" y="2820962"/>
            <a:ext cx="1473441" cy="93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3007" y="841883"/>
            <a:ext cx="1815882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8191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ChangeArrowheads="1"/>
          </p:cNvSpPr>
          <p:nvPr/>
        </p:nvSpPr>
        <p:spPr bwMode="auto">
          <a:xfrm>
            <a:off x="1676400" y="2720975"/>
            <a:ext cx="259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600" dirty="0">
                <a:solidFill>
                  <a:srgbClr val="0070C0"/>
                </a:solidFill>
              </a:rPr>
              <a:t>Mechanics: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4267200" y="2720975"/>
            <a:ext cx="3886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600">
                <a:solidFill>
                  <a:srgbClr val="FFFFFF"/>
                </a:solidFill>
              </a:rPr>
              <a:t>forces and motion</a:t>
            </a:r>
          </a:p>
        </p:txBody>
      </p:sp>
      <p:pic>
        <p:nvPicPr>
          <p:cNvPr id="19460" name="Picture 51" descr="http://airlinergallery.nl/b7472m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9475" y="415925"/>
            <a:ext cx="4306888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2" descr="http://spartyon.fantake.com/files/2010/09/Barry-Sanders-alterna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9475" y="3571875"/>
            <a:ext cx="2232025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54" descr="http://lesterslegends.com/wp-content/uploads/2010/02/Lance-Berkman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4875" y="414338"/>
            <a:ext cx="22987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56" descr="http://image1.masterfile.com/getImage/NjAwLTAyMDEwNDIzbi4wMDAwMDAwMA=AJ2KDu/600-02010423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71925" y="3575050"/>
            <a:ext cx="4370388" cy="290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45782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0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ChangeArrowheads="1"/>
          </p:cNvSpPr>
          <p:nvPr/>
        </p:nvSpPr>
        <p:spPr bwMode="auto">
          <a:xfrm>
            <a:off x="296767" y="2586038"/>
            <a:ext cx="4256165" cy="2074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800" u="sng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weight, </a:t>
            </a:r>
            <a:r>
              <a:rPr lang="en-US" sz="2800" u="sng" dirty="0" err="1" smtClean="0">
                <a:solidFill>
                  <a:srgbClr val="FF0000"/>
                </a:solidFill>
                <a:ea typeface="Times New Roman" panose="02020603050405020304" pitchFamily="18" charset="0"/>
              </a:rPr>
              <a:t>F</a:t>
            </a:r>
            <a:r>
              <a:rPr lang="en-US" sz="2800" u="sng" baseline="-25000" dirty="0" err="1" smtClean="0">
                <a:solidFill>
                  <a:srgbClr val="FF0000"/>
                </a:solidFill>
                <a:ea typeface="Times New Roman" panose="02020603050405020304" pitchFamily="18" charset="0"/>
              </a:rPr>
              <a:t>w</a:t>
            </a:r>
            <a:r>
              <a:rPr lang="en-US" sz="2800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: a measure of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>
                <a:solidFill>
                  <a:srgbClr val="FF0000"/>
                </a:solidFill>
                <a:ea typeface="Times New Roman" panose="02020603050405020304" pitchFamily="18" charset="0"/>
              </a:rPr>
              <a:t>	</a:t>
            </a:r>
            <a:r>
              <a:rPr lang="en-US" sz="2800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		the pull of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>
                <a:solidFill>
                  <a:srgbClr val="FF0000"/>
                </a:solidFill>
                <a:ea typeface="Times New Roman" panose="02020603050405020304" pitchFamily="18" charset="0"/>
              </a:rPr>
              <a:t>	</a:t>
            </a:r>
            <a:r>
              <a:rPr lang="en-US" sz="2800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		gravity on an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>
                <a:solidFill>
                  <a:srgbClr val="FF0000"/>
                </a:solidFill>
                <a:ea typeface="Times New Roman" panose="02020603050405020304" pitchFamily="18" charset="0"/>
              </a:rPr>
              <a:t>	</a:t>
            </a:r>
            <a:r>
              <a:rPr lang="en-US" sz="2800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		object’s “stuff”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296767" y="4719454"/>
            <a:ext cx="20056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-- equation: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296767" y="5842220"/>
            <a:ext cx="27606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-- typical SI unit: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2585019" y="4719454"/>
            <a:ext cx="5721438" cy="104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800" dirty="0" err="1" smtClean="0">
                <a:solidFill>
                  <a:srgbClr val="000000"/>
                </a:solidFill>
                <a:ea typeface="Times New Roman" panose="02020603050405020304" pitchFamily="18" charset="0"/>
              </a:rPr>
              <a:t>F</a:t>
            </a:r>
            <a:r>
              <a:rPr lang="en-US" sz="2800" baseline="-25000" dirty="0" err="1" smtClean="0">
                <a:solidFill>
                  <a:srgbClr val="000000"/>
                </a:solidFill>
                <a:ea typeface="Times New Roman" panose="02020603050405020304" pitchFamily="18" charset="0"/>
              </a:rPr>
              <a:t>w</a:t>
            </a:r>
            <a:r>
              <a:rPr lang="en-US" sz="28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 = m g 	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where g is the </a:t>
            </a:r>
            <a:r>
              <a:rPr lang="en-US" sz="2800" dirty="0" err="1" smtClean="0">
                <a:solidFill>
                  <a:srgbClr val="000000"/>
                </a:solidFill>
                <a:ea typeface="Times New Roman" panose="02020603050405020304" pitchFamily="18" charset="0"/>
              </a:rPr>
              <a:t>accel</a:t>
            </a:r>
            <a:r>
              <a:rPr lang="en-US" sz="28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. due </a:t>
            </a:r>
            <a:r>
              <a:rPr lang="en-US" sz="2800" dirty="0" smtClean="0">
                <a:solidFill>
                  <a:srgbClr val="000000"/>
                </a:solidFill>
              </a:rPr>
              <a:t>to gravity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42" name="Rectangle 3"/>
          <p:cNvSpPr>
            <a:spLocks noChangeArrowheads="1"/>
          </p:cNvSpPr>
          <p:nvPr/>
        </p:nvSpPr>
        <p:spPr bwMode="auto">
          <a:xfrm>
            <a:off x="3050659" y="5845461"/>
            <a:ext cx="21242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800" dirty="0" err="1" smtClean="0">
                <a:solidFill>
                  <a:srgbClr val="000000"/>
                </a:solidFill>
                <a:ea typeface="Times New Roman" panose="02020603050405020304" pitchFamily="18" charset="0"/>
              </a:rPr>
              <a:t>newtons</a:t>
            </a:r>
            <a:r>
              <a:rPr lang="en-US" sz="28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 (N)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1026" name="Picture 2" descr="http://www.geoffreylandis.com/Apollo_15_fla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9555" y="2333304"/>
            <a:ext cx="4417605" cy="287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3"/>
          <p:cNvSpPr>
            <a:spLocks noChangeArrowheads="1"/>
          </p:cNvSpPr>
          <p:nvPr/>
        </p:nvSpPr>
        <p:spPr bwMode="auto">
          <a:xfrm>
            <a:off x="296767" y="290863"/>
            <a:ext cx="6139822" cy="104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800" u="sng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mass, m</a:t>
            </a:r>
            <a:r>
              <a:rPr lang="en-US" sz="2800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: a measure of the amount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>
                <a:solidFill>
                  <a:srgbClr val="FF0000"/>
                </a:solidFill>
                <a:ea typeface="Times New Roman" panose="02020603050405020304" pitchFamily="18" charset="0"/>
              </a:rPr>
              <a:t>	</a:t>
            </a:r>
            <a:r>
              <a:rPr lang="en-US" sz="2800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	      of “stuff” an object</a:t>
            </a:r>
            <a:r>
              <a:rPr lang="en-US" sz="2800" dirty="0" smtClean="0">
                <a:solidFill>
                  <a:srgbClr val="FF0000"/>
                </a:solidFill>
              </a:rPr>
              <a:t> contains</a:t>
            </a:r>
            <a:endParaRPr lang="en-US" sz="2800" dirty="0" smtClean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sp>
        <p:nvSpPr>
          <p:cNvPr id="44" name="Rectangle 3"/>
          <p:cNvSpPr>
            <a:spLocks noChangeArrowheads="1"/>
          </p:cNvSpPr>
          <p:nvPr/>
        </p:nvSpPr>
        <p:spPr bwMode="auto">
          <a:xfrm>
            <a:off x="296767" y="1434340"/>
            <a:ext cx="290015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-- ** SI base unit: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3248779" y="1437581"/>
            <a:ext cx="24449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kilograms (kg)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0767" y="123223"/>
            <a:ext cx="2606393" cy="20685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2725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16" grpId="0"/>
      <p:bldP spid="17" grpId="0"/>
      <p:bldP spid="19" grpId="0"/>
      <p:bldP spid="42" grpId="0"/>
      <p:bldP spid="45" grpId="0"/>
    </p:bldLst>
  </p:timing>
  <p:extLst mod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69" descr="http://www.uautoparts.com/Images/Gallery/Coil_Spring/Coil_Spring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7922" y="5093512"/>
            <a:ext cx="2668639" cy="113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Rectangle 3"/>
          <p:cNvSpPr>
            <a:spLocks noChangeArrowheads="1"/>
          </p:cNvSpPr>
          <p:nvPr/>
        </p:nvSpPr>
        <p:spPr bwMode="auto">
          <a:xfrm>
            <a:off x="296767" y="178118"/>
            <a:ext cx="53206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800" u="sng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force, F:</a:t>
            </a:r>
            <a:r>
              <a:rPr lang="en-US" sz="2800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 any type of push or pull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296767" y="2384063"/>
            <a:ext cx="27606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-- typical SI unit: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296767" y="844228"/>
            <a:ext cx="13227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-- e.g.,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3057459" y="2384063"/>
            <a:ext cx="21242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800" dirty="0" err="1" smtClean="0">
                <a:solidFill>
                  <a:srgbClr val="000000"/>
                </a:solidFill>
                <a:ea typeface="Times New Roman" panose="02020603050405020304" pitchFamily="18" charset="0"/>
              </a:rPr>
              <a:t>newtons</a:t>
            </a:r>
            <a:r>
              <a:rPr lang="en-US" sz="28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 (N)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42" name="Rectangle 3"/>
          <p:cNvSpPr>
            <a:spLocks noChangeArrowheads="1"/>
          </p:cNvSpPr>
          <p:nvPr/>
        </p:nvSpPr>
        <p:spPr bwMode="auto">
          <a:xfrm>
            <a:off x="1654490" y="844228"/>
            <a:ext cx="5133713" cy="1557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push, pull, tension in a rope,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gravity, friction, magnetic force,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000000"/>
                </a:solidFill>
              </a:rPr>
              <a:t>springs, from waves, weight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63" name="Picture 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5897" y="185768"/>
            <a:ext cx="2175861" cy="15169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5" name="Picture 4" descr="http://www.faqs.org/photo-dict/photofiles/list/6171/8130horseshoe_magnet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7959" y="3071819"/>
            <a:ext cx="2822032" cy="1925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5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03969" y="1877650"/>
            <a:ext cx="2162025" cy="9916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7" name="Picture 4" descr="http://www.umass.edu/umhome/images/upload/85266/hockey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421" y="3081705"/>
            <a:ext cx="3387720" cy="3602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14" descr="http://no-onions-extra-pickles.com/wp-content/uploads/Bay-Bridge-Loma-Prieta-Damage.jpg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88203" y="3053740"/>
            <a:ext cx="2182378" cy="1925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18" descr="http://library.thinkquest.org/05aug/00330/MPj01785960000%5B1%5D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8203" y="5164052"/>
            <a:ext cx="2177791" cy="1520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3" name="Group 72"/>
          <p:cNvGrpSpPr/>
          <p:nvPr/>
        </p:nvGrpSpPr>
        <p:grpSpPr>
          <a:xfrm>
            <a:off x="4972541" y="6252399"/>
            <a:ext cx="498855" cy="411327"/>
            <a:chOff x="119657" y="6331229"/>
            <a:chExt cx="498855" cy="411327"/>
          </a:xfrm>
        </p:grpSpPr>
        <p:sp>
          <p:nvSpPr>
            <p:cNvPr id="74" name="Octagon 73"/>
            <p:cNvSpPr/>
            <p:nvPr/>
          </p:nvSpPr>
          <p:spPr>
            <a:xfrm>
              <a:off x="163422" y="6331229"/>
              <a:ext cx="411327" cy="411327"/>
            </a:xfrm>
            <a:prstGeom prst="octago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5" name="Text Box 30"/>
            <p:cNvSpPr txBox="1">
              <a:spLocks noChangeArrowheads="1"/>
            </p:cNvSpPr>
            <p:nvPr/>
          </p:nvSpPr>
          <p:spPr bwMode="auto">
            <a:xfrm>
              <a:off x="119657" y="6406087"/>
              <a:ext cx="498855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40" rIns="91440">
              <a:spAutoFit/>
            </a:bodyPr>
            <a:lstStyle/>
            <a:p>
              <a:r>
                <a:rPr lang="en-US" sz="1100" b="1" dirty="0" smtClean="0">
                  <a:solidFill>
                    <a:srgbClr val="FFFFFF"/>
                  </a:solidFill>
                  <a:latin typeface="Arial Narrow" panose="020B0606020202030204" pitchFamily="34" charset="0"/>
                </a:rPr>
                <a:t>STOP</a:t>
              </a:r>
              <a:endParaRPr lang="en-US" sz="1100" b="1" dirty="0">
                <a:solidFill>
                  <a:srgbClr val="FFFFFF"/>
                </a:solidFill>
                <a:latin typeface="Arial Narrow" panose="020B060602020203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17700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2" grpId="0"/>
    </p:bldLst>
  </p:timing>
  <p:extLst mod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6" descr="http://www.wired.com/images_blogs/photos/uncategorized/2008/10/02/sony__mdrnc500d_head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2438" y="174625"/>
            <a:ext cx="2136775" cy="309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1668463" y="2541588"/>
            <a:ext cx="5946775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600" dirty="0">
                <a:solidFill>
                  <a:srgbClr val="0070C0"/>
                </a:solidFill>
              </a:rPr>
              <a:t>Vibrations and Waves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20484" name="Picture 10" descr="http://4.bp.blogspot.com/_AQnhoQAjmQY/Suw7GTzECTI/AAAAAAAAAEQ/UGI5ih8OFkQ/S955-R/offshore+drilling+rig+2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100" y="3384550"/>
            <a:ext cx="3917950" cy="317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12" descr="http://nextgap.com/wp-content/uploads/2008/08/ipod-earphon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6388" y="293688"/>
            <a:ext cx="2738437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14" descr="http://i.treehugger.com/files/dolphin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4225" y="319088"/>
            <a:ext cx="32131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18" descr="http://image.stockcarracing.com/f/8455531/scrp_0401_01_z+AFCO_racing_shock_absorber+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81513" y="3387725"/>
            <a:ext cx="4335462" cy="317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23089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976313" y="2504358"/>
            <a:ext cx="1752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600">
                <a:solidFill>
                  <a:srgbClr val="002060"/>
                </a:solidFill>
              </a:rPr>
              <a:t>Optics:</a:t>
            </a:r>
            <a:r>
              <a:rPr lang="en-US" sz="280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2957513" y="2504358"/>
            <a:ext cx="5715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600">
                <a:solidFill>
                  <a:srgbClr val="000000"/>
                </a:solidFill>
              </a:rPr>
              <a:t>light, mirrors, color, lenses</a:t>
            </a:r>
          </a:p>
        </p:txBody>
      </p:sp>
      <p:pic>
        <p:nvPicPr>
          <p:cNvPr id="21508" name="Picture 13" descr="http://www.digitalsmicroscope.com/wp-content/uploads/2010/10/microscope-images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025" y="223838"/>
            <a:ext cx="2151063" cy="215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15" descr="NVU Eyewear Full Readers (Men) Reading Glasses - Bedford Black &amp; Clear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4588" y="477838"/>
            <a:ext cx="2667000" cy="148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17" descr="http://upload.wikimedia.org/wikipedia/commons/f/f6/KSC_radio_telescope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0013" y="3341688"/>
            <a:ext cx="2124075" cy="320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19" descr="http://www.itechnews.net/wp-content/uploads/2007/09/Casio-Exilim-EX-Z8-Digital-Camer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29138" y="3575050"/>
            <a:ext cx="381000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21" descr="http://www.sunglassesgiant.com/lib/sunglassesgiant/Oakley-Juliet-Polarized-Sunglasses-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62250" y="327025"/>
            <a:ext cx="3079750" cy="19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2621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914400" y="3143250"/>
            <a:ext cx="4114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600">
                <a:solidFill>
                  <a:srgbClr val="CC6600"/>
                </a:solidFill>
              </a:rPr>
              <a:t>Electromagnetism:</a:t>
            </a:r>
            <a:r>
              <a:rPr lang="en-US" sz="2800">
                <a:solidFill>
                  <a:srgbClr val="CC6600"/>
                </a:solidFill>
              </a:rPr>
              <a:t> 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3740150" y="2508250"/>
            <a:ext cx="3886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600">
                <a:solidFill>
                  <a:srgbClr val="000000"/>
                </a:solidFill>
              </a:rPr>
              <a:t>electricity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3600">
                <a:solidFill>
                  <a:srgbClr val="000000"/>
                </a:solidFill>
              </a:rPr>
              <a:t>and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3600">
                <a:solidFill>
                  <a:srgbClr val="000000"/>
                </a:solidFill>
              </a:rPr>
              <a:t>magnetism</a:t>
            </a:r>
          </a:p>
        </p:txBody>
      </p:sp>
      <p:pic>
        <p:nvPicPr>
          <p:cNvPr id="22532" name="Picture 11" descr="http://t2.gstatic.com/images?q=tbn:ANd9GcTW1WAqGozWqeuR8YlR856xfQh4CqpckTOFoXNlIE_Rk7ELr8hgvQ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9275" y="231775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13" descr="http://t2.gstatic.com/images?q=tbn:ANd9GcR0cLAFFmUAuG9WuHTyCnLk70IY9P8fwi80qIjs796LHZylNwlRXg&amp;t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7188" y="554038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15" descr="http://upload.wikimedia.org/wikipedia/commons/thumb/7/7a/Transmission_Towers.jpg/250px-Transmission_Tower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3" y="314325"/>
            <a:ext cx="238125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17" descr="http://images.appleinsider.com/iphone-07-01-09-1.gif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0675" y="2745550"/>
            <a:ext cx="2579688" cy="411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19" descr="http://secla2.files.wordpress.com/2008/08/wind-energy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900" y="3963988"/>
            <a:ext cx="35337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21" descr="http://www.drumza.com/images/FenderFM25DSPGuitarComboAmplifier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7113" y="1338263"/>
            <a:ext cx="13192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65176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ChangeArrowheads="1"/>
          </p:cNvSpPr>
          <p:nvPr/>
        </p:nvSpPr>
        <p:spPr bwMode="auto">
          <a:xfrm>
            <a:off x="1905000" y="2828925"/>
            <a:ext cx="259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600">
                <a:solidFill>
                  <a:srgbClr val="002060"/>
                </a:solidFill>
              </a:rPr>
              <a:t>Relativity:</a:t>
            </a:r>
            <a:r>
              <a:rPr lang="en-US" sz="280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4114800" y="2590800"/>
            <a:ext cx="3886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600">
                <a:solidFill>
                  <a:srgbClr val="000000"/>
                </a:solidFill>
              </a:rPr>
              <a:t>counterintuitive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3600">
                <a:solidFill>
                  <a:srgbClr val="000000"/>
                </a:solidFill>
              </a:rPr>
              <a:t>properties of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3600">
                <a:solidFill>
                  <a:srgbClr val="000000"/>
                </a:solidFill>
              </a:rPr>
              <a:t>space and time</a:t>
            </a:r>
          </a:p>
        </p:txBody>
      </p:sp>
      <p:pic>
        <p:nvPicPr>
          <p:cNvPr id="23556" name="Picture 16" descr="http://schools-wikipedia.org/images/221/221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2788" y="4652963"/>
            <a:ext cx="4402137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18" descr="http://scienceblogs.com/startswithabang/upload/2010/12/dont_believe_in_black_holes_th/dec07_1_1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838" y="3810000"/>
            <a:ext cx="4060825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AutoShape 20" descr="data:image/jpg;base64,/9j/4AAQSkZJRgABAQAAAQABAAD/2wBDAAkGBwgHBgkIBwgKCgkLDRYPDQwMDRsUFRAWIB0iIiAdHx8kKDQsJCYxJx8fLT0tMTU3Ojo6Iys/RD84QzQ5Ojf/2wBDAQoKCg0MDRoPDxo3JR8lNzc3Nzc3Nzc3Nzc3Nzc3Nzc3Nzc3Nzc3Nzc3Nzc3Nzc3Nzc3Nzc3Nzc3Nzc3Nzc3Nzf/wAARCACkAOIDASIAAhEBAxEB/8QAHAAAAgMBAQEBAAAAAAAAAAAABAUAAwYCAQcI/8QAPhAAAgEDAwIEAgkDBAAFBQAAAQIDAAQREiExBUETIlFhcYEGFDJCkaGxwfAjUtEHFWLhJDOCovFDRHKjwv/EABoBAAMBAQEBAAAAAAAAAAAAAAIDBAEFAAb/xAAuEQACAgEEAQMCBgEFAAAAAAAAAQIDEQQSITETIkFRBRQVMkJSYZEzgaGxwfD/2gAMAwEAAhEDEQA/APi4UliSDgDP8xXYxpVTqU+/GfTH4VGC6yMvpU8nnmupVw7KGVsMSGU5ztVTR45ZM8AagfMQNua9dVBAJUnGMLkEfHNeaApBdyMgnbnjau2g8ONZFdXDbL2IOAeOe+PlWowrxo06iCrDUR8dv2qBsbMPLsCvGQKuNvNysbKCMgEe/vXOlh9nST8q3DPZRSVy2MaRp2966ZgV0kgjOSxUZG1XJbyynZ0ztgawSeeK8e0kRvMjAEZ1FSP17Vu2XwZlFS4Kgld87Yb8zVxbyEkDSfLuvG2f3qfVZVDeTBA4c8/CuhBIQVixpIHcevf8KJQk+MHty+Tx7ScWxuGVBF4gTGpdWSuoeX7WMd8YqryhTpIXfcg9qKSykyutVx3O2T7fz1rr/bbjC4ZMKec4Hp/mveCz4M8kfkBkKnzKNsb817oYyYXALDADUavTLnKkxxYPbXz710Ol3TppCIPMTkycDbb8ua1aa1/pZnlh8i4KCwC5z2Hv6bV2kYdXDsU0gEbE54/zTSD6PXTSBnMZi++4cD9f2zXtx0HqKyeG6RA8lVkBGeM4Fe+2t/azPNBLLYoAySuvCqN816FaI+ZSD/ay/wCacH6NdU1ExQMUIAbLbH/qvW+i3VvD1NBlc4wXGeK37W79oP3VP7l/YkUtq1k5y2xO5NehWDjICEnPanCfR7qa4X6sCPvBnAz/AD1olfod1gDWLMlRuSrjehlp7Y9xGV2Qs/KxFHNIusxIBiMqx0g5B2zuDjmrIomADKRknAUbkjfJwOMY475ouboPUYN2gUZYjJdc1yvS7wx6QjEg6iAQQPfnY/Kh8U+8G7lkFtVgllInd4YgGLNHHrwQPKMEjYnavJYtMKyM+pmXZccLwD+Xyoi8sfD8IxLM/wDSBlDxaQr75UYJyON9qH0O7soxHqbGjI54xQuLXaC7K1GRjADY1A/3V6ghAZneTV93A2NWq8S2xxC6y5GJRLgYwcjHvtvntjvVSo4j7acDI1cb4Gaw8RQ82psFivmdmI9QN/bcVCmgBpAwV/s6TkjHf8RXS7N4erTlSW1kAE4zj8hXjsXXIDBdskn86I8TwyNvFhOO+Tv+VSucp3LZ71K8eOdbYG5PIP41ZbT+BKJVWJnHAmjDj5g7GpIpbTnfGSQSB+XamvROlfWbiOa6RvATdtJAJGM7flvR1QdklGIE5qEXJlFl05pU+sXEnhWx2yBlm9vfnmr3uVigMdnCFU5bUDlz8TmiOq3XiuVRQqIMDAxt60kkYu7a8Zbcjge2MVRZtq9EP7J4brfVLo7nnM8gJbytgE/qSK5ZAJGOfLnIJ5x7j1qKpAC6PMu/2TuM4wfTiunUKF1YJIJwCRjJIwf1/mKSll5KP4O/DMYYSHDBsMDvpI9fwqRSurgo7Rg8bkAe3Pwr2B1DHJcAHACjv+lerEWTBADFvTfOKcuAGXPMzEiWJJMctjS2e4yPerUQaUKk6GBIE22e2Qe/pVUTAxhfECuFycrntsPj2+VeSIAgdJ0kHH2tx74PamRkwGhp9VmxrihDIiEnSmCAO577epqy01lsxqG0gZBGORjjvzQkF5ImlWdiCMZB8wA9M9s9qJE4edWLebclvu5+A49Pzp8JyjwA4xfI1uYUFrHEIGSaFipJ5YYB39/1rm3sZi6GNA+ok+xxyM1c7yNapLqJlhwW1cld9LZ74zz8K4jmdHaFXOkkvttyPf1zT6pSawgLoRzllslo5aOMIQ2nX7hcnA9tqcR2/gAZJZ28+Ns/E/KutMaLHOWyVt1ZzxliCx/Ij8KDW5LlRJJoU7sT91eQT7e341XCT2ZOXfDy3OC6ReskzOSPsj1zz7etWreCMHW7EY3ORzjt7VmL7qzrL4EGRjyl88/A/vRESuI4ZHbUXGdWdga2E1N4YNukgo+k0azqSGSNOTs4yKHn6g0RYx4UNsU5APwO1V29wWjVEbyn2/m1e3MBeJnGNBOMZ4op0wlxIRRfOl7Ylb9QspQFurGF992UYbb0+VJbhoo5QlqD4OohVbkj4gbfCiDGQrc7emM+2PWgZ0QSY1MUGN1GCKjenjFvB1Y6uUlllcojc6oiCmCDkYZCfXHPt7Ypgtta3iCOe3FwhTyyxpl1GO/+OduaUzBgS4TyliR+1e2ckkMoMT6XTck7fzvU91TaK6blnkF6n0JoGDWrF1YEhdWzL/xP7GkTo+jzx4UHfbHb/wCa2vUL1bubxI4FjDLklm27bjt6jelF9ZJOnj6y2lSSnIIHY5Ow8x+FRWad7dy7H+RbsCWAFkMSnJHmYEjA35z6e1VhtC40r5hjJUbb52/yK4jZopNZX1yGXI7iuG2bY+XO1R7uBpeJrcAAxEkckOBn/wBtSqPDzvipXtx4tMjE7AZbcAfpWshjFh0VFULljqbIz232781nUCtc+GyYbWMZGO/GAPhWm6wAtvAC/kC5OBnHfg11NDDbXOZBq3mUIewjucJqEmA5bSGG4BGMgjvnNAAZuMjCHJ2wcL225om9GkjkSDykngnO2PljehVIEeAQdWWJAO3w2/ntzUdj5KoLES6RnRBCwYDk8EEkDcHPGMd69aXQrAPuV8xKj/v05qgDWwVBqUthexNWI+CSFBwcqSdxg16JrPSNOghwQFxjPHx/npXa5MbZY7AjH+PTv+NeOVaPAKMA+xG22PX+d6sija4yYkUsAMqM5+PPx9qfHkB8HBYPny4bO+DtXY1Ih7Z7DuKIjt4dTeNOMnJ0xIWA+dEwQ2epVE9wO51IP2NURrk1wJlNJgKa0Rm8JypB5Xj0P61ZFLKkhkQAnGDnfJ9abwiLEojuAcqRiQkb/pV8UBLFnAjAzlQBkDH4HtxTa6X+pgSsX6UV9MumSTxpYnkQEqQVIBB5H50TOMzKqZeNQUDEdhx+VH9NVJ5TFLMYtWkLrAAz7+lMLONjMqMWwHCvtz/MVVVXGD/lE+ovls6PZoJF6VEjZLMMEn1A2/ast1O5ld2hgYmPgkcvW7v5YdIhhfzlNUrs3lQY4oDwGfdF1E8jbIzRRxJc8E0J7F1yYQKdewHlHmLjGD+Na7oX0flu7fxRNEwjJTZsrkcb9wfarriFVX+uq5UcMAT7Uw6N1GGyzEkMYWTzYXbOODSraLVHdU+SmjU17tt0eBU0EltK0LFQVYk4og40AH4/OiLuNbmTxclWO+Txn4Y+FcLA6kZwRtweasjNuKcuzjajb5XsFV2gc5RscZDHG/vtQd5ALeUgk4A5Ujc+vwpvd27ICxDIGGV8vPvmk8ihWZtRyN1P8NLtSzldFdLwsSA5odJDHDZB27HA5z60G39KTVpTcbg75/xT8Qi9tWBIzFlmbknOO3xNJbiPTCzHSMt9kDj/AK/xUTmm2joxi4pP5KmkGtnVWGW8xI+ddKGYFwugHgg7emP2qtHfgknJwQuNsc7fOvdQy+JCNGyaxucGhb4wNXYnuWNpJLCEVoX3CkcDtj37Z9M0FJpyQcZycjj8KadZXSVZVA07bDGf4aVs50gB2wCSBjbfmuPfHbNlsHmJ7l/VfmKlTBO5QVKVtDCVIikTVjKtyBsfnWu6p5rSN8alIGWzn9fhSeDp9nKojiW7umDEZhhO/wA/lW2s7UN0hUbpKxsh/wDvJVXPyzn1rqaaxqE4Y7E6rTcxm3/2fP7uOOWQhc4XBdgCxx22NVx28xcpLDOQB92PDE9v+/nWyntb1mKxfV0ZSRptbVpNs+pGOQe9SLovVJMPO1yF7iSZYlHftqP6VJKFjfsVV117e2zJRdLv5F3tnVThst5QCNs7/Orf9tYTZuprWIE5P9YZPPb0/YeuK056b0mE6by5tJHXtI0twc/AED8vnXn1rpVsdFtaeI2NmW2hjH/uyabXp7pdGvxLsy6dPjkcIb6FnO2EjdiT27CmS9KbwzBbLeyjbWYrNjq/P2p9a9QvXDNBB9XjQaVYSEAk53yoUfwUtumupXZrm/i07/alZsfLUavr+n2vtksras+lHC9BujEU+rdRwQGIkjESjbGTqNdp0gjT4jxgAbCS/hXHyBNcfVrONis90ryZOTFCWO3bO1SO2R/LGbqQf8Ygv71bDQYXMv8AYmlfH2iEf7fEoIF504BiNvrurj/8VNdLHDaxnPUunon3hrlKnfP9mPwrN9S6xFbsY7LxGk4ZnxgfAUgnuJZ21SuWPua5+q1dVD2we5hxrdnMlg3UvUejWoDr1KGXOdUcSytvnYjKgAVxZfTCyti2lbgsRhTpB7fH3rBEmvQd656+qXL4welo6pLDPp9v9I+jwzJHeTNA7eZ5DGWAyOPLk/lTyw6pY9TkcQdSs5Aw7CQN+BT2r4qCDzTfoE5SQYzkHscVRRr7LrNsvckt+nVQrzHs+yyWNqpTxrq1ZWOG16wQPXOn9aSDpzRXGuO6s9GcYE2AfxHNCW/Xbu2iV5JJbiEDeNpWBHwNNbLqtrfxGWGO7ZeHAnyyH0wRXUXkrltbIXLdH1LotjaZUKrPF4bjdVnTB3yMZOaNsYSZAJQHU4BCspyO/B2oHTbMWYpeoTsNwf8A+aLtfAWQEXUq+zpn969Pr4JLFFtNBHXOnZtV0RyGMDyYTUcemax1xbrHIBI7Lg58yHBH41t7gzG3PgXcDkDZW8v6j96R3cl/udEUqgf/AE3B/IGgplJray6NsJtPAljuIYopjH4OZMqEYnCrj1xnY55pRcWz6QC6bjYIw8w5HNPZ5fu3NjKA3cMRj8QaHuLXp3ggNKU8UB9gj5ySNz5cYPY/9Vr0+Hn5LYzUkl8Gf+qy+LtCzFsbnJH61wUZMiRHBXny9u+3PzpkOmo5LW13FlGJUkFMH8DXo6ZfojeG3iaQCqpLqBPfbNJnVJPGSlKLWcGe6wcxRgEswJ1Eb4AH5jilhjTbQGD5xjG/w+NPupi7STFxG0SgHV4sRXfnHFCCJ5kDmzDHOvWjHj8a5morsc84LK61txn+xYJEUYLtkbbCpRzRW2T/AOHuTv6mpSNs/gZ41+5H1aWfpi6obvrcs+k7wdOhCKN84JUc/Oq7Pq1hZXXh2fSEUS7GS4bU5Pw3rJ2877qZUiXO0aDTkZxjHzoy4EjyK5lVQSG8mxBr6Wn6XXX3yzL7VKHYz65f9TldlFy8cQB2iQKP81k5mlLHxhLIAcksxP5nj8K2cCPeWyyjVgjDZ9fWltxaqzsY0V5ONUm4HwFV0xqjxtOZHUcYyZuOOV3PhRK6Z2bcrj4cCjYo7jOhXJbfaMcb8YGK0tn0ZZE8S9YyIB9lzhR/6RXcjFG8Pp6QwRDYyMoyfgKN3pcRQl2yyLrH6P3DWi60kIYkku+O9Xf7RZ22VdwxPKomsn4801mun/oQ+K0sjpkajuflREMRClmTUvc5AANTu+eOXgVFSl2K4baJVAFvIB/zbT+QrLfTPrIhJ6bZqofGZZEJJAP3d/XvX0GQxiNm8NiVQyEY2AAJO544r4beXclzdS3Dk65XLMc+prla/WNQ2p9len06zuYM2Sa9VQVJLAY7V5qrzmuBlIvPSvvXgGagzXW/avJZfR48xijektpn55oI5PNFdOJW4X41RpuLogWrMGjcQee1buMUptr+46T1D6xbMV38y9mHoaa9NbMLZ3yKSdVX+scetfRa9NVRsRwqEt7iz6dYXIv7aK6iZXjcAqWX8tvwo0a8bxZHtxWL/wBO7km0vbd2nHgOsiCIZ8rZB2+Iz862cDXDPhX1LjILLjNKqs8kMmajQRXKOw3bwznj0zSe6gjclQjZ3yFOa08GiYCOVRqPqNvxpX1jpxE7NDkH0plNi3YZzo0ygzPtC4ZjaXLoW+7kgiuZbu/tWKu0dwD92eFXzj12H60S7SxMQxDY5V96kRtrwGMkRP8A2PutW8dtZRdVOSYtnu+lSBj1DoqxEtgy2TtEfjjODXKw2JAbpnXhAc48PqEeM/PdfyFMZ+mvGpHC9jyDSq9s4IkcPGIywxqj+Pp8q1VwmsRf/v8AU6ddrxyiyduq2JknuumrdW+c+PYzMuV7Hykj8qphufo71A5aaK3lJO13bhf/ANsWk/jmlRt73p7NJ025kSNvMTG2Dn4CvReQX50dSt4ZWJ2kXEb59yNjU1n0xP1f8F8L+ODQf7NCd0vLYr2I6wcY+aVKVL0C0ZQyy3gBGQFxj5VKi/D38sb5v4RRbWyWKgn+rcPwvZQfWjbSFslmXWfftXfTkE3nYAEYNHsmkaEGFI7V9HOWHg4jk89ndp1DzNaKcAqSGHr6Uf0+wMuJDhmPGe5pBaWzR3AaXI0PkAdxWmtbpbaMKjAoNsd6ivW38nuZGPPAP19pMJZoxLcue3wpRcM/g6ViIA21A8e9OLwRyubi3cl+4PelV1/WRs+TP2iDx8qGuPo47CWMtSDI9DhJ7ciSXQEJHYDtRfTr6SJ4x1PwlRT9tSGyPhSqytiUwsw2GBih50iiuWNxckA/db9iKjuTSw0MhhPBvIBbdW6Xe28E1szzWzRq8Umc7Eb+h3718Q639HbqwlcCI6VOD7GvoXRx0m3vVu7Zk8bgsNm/QZrW3Elh1SPTdWwckbOpw36Yrk36acuSuFsVwz85shVsMCKmAO9fZuof6c9P6kzPaXnhN6TJjf4ikrf6V30f25YJB/xlH71D4Jx4wO3I+aHFeZr6JP8A6bXaoWjhdiDvpZSPyNBL/p7fM2DBMu/9or0oWLhG5RiRvVtptOu+K3Vx/pzeIgMMchPvgUZ0v/Te7ch5ECsP7mGPyoq9ykngyWMAHSsmLA3zQt7ZTT3AEcbHJ9K+pdK+h8Vmi+O8Ww3WNcn86OTpnSrNy/gF2zy5/YV3L9SrKlXFHIhTttcmzPfQD6OfU7a4nnU6plC77Z3yT8KeG2CynzJp+6vp8ao6td3U6abFSCDjJHlFL0hu1GbmcHuQDQU1SiuyxyTWEOzIEfTnP6UPczF2YZ3HG1Dw9QiGEQKT3xzV6/1H1Egex5pqjtfJytRw8iHrWkBWU+b721IepxsYBLCxV8kc1q+qQxsCpIx+lZ28jBGiM+VfvDvXRoe6KQFck8tlPSetXBxBcqSQcHO9GdRuImV9GAV+0CNjS23tHWXxlTgd/WpM8kshVBoJyfXNPjUs5OhTYscguo2twygeQ/bjPC131HpcNxB4sEaiXYqPeubiCRQTKRqO+ork1xb3DAGN28o4Oap27llGy73QYnMUoJCx3BA4OrGalPfq+rfnO+ale2B+WRX0q+TIjfy+3enPiaXUowKnsayKXCqdMJYZwSDuQfY4zTGC9YEiSTHu2AaKyrd6kKnDk0ZUTMGZcH1rmTXHnbI9aXWt8QrMTkfZyPU0Y13bFyFcsP7iMflUrhJPAuPDwgWe7cEtEdgNwe9WQypdHXIGDnYkGu5YI5F2x60E0bxEhWyvbApiUWuOx27PDG8Nrqz9WniY/wBp8priayuZcC6gGF7kZoBLpSAsgGPcf5pvCcwBlnkjyM6dR/Ib1PZGUe+QHmPKKFsY0UFkjHrRas0aDwJCuBxnagZZJSci6yP+aA1Sz+I2NMJb2Yrmg8CfsYm2MZL/AKkinROgoRes9SjfMlwPmARQc8bacqJFPoHGKBazuJMnU2Pxr32cH7BKxrs0g+kFxg6ZF/8AUK9h6vdqdSPFqPq2KzDQXEX21I9iTUW9uotlVceud637GL9gvK/Y2cfWb5iNcluT7ZNGJ1e7Ay0m3/FcfvWFHVbkbMpJ7AZom3kvrrdYMD1ZzQvQRS5BdsjaN1qQL5hI3xcCgbnql1LnwY8fF80vghlRVMjRgEf3V29xHGdLyIB75NLVEIvhEvlW4JF3eMP60nh+y0LLIJTh5XYZ33oK66lZRrvIzEf2UE3VUcYtbV2J7nNNjUl7D4zb7NJBdRW6aYIwferPrUz8uBnt3rMwy38ukuPDjB4zT6x+rRhWlfUfjQzqUVkl1Cclwdz+KUbAY/LNBpDjeUlc70zveqRRR4hh+ZpLc9WJ4I+AralNrrAqmGFyW3MgwVjBCAbUGtxFAmphlm7HmvPGkkByQmOS1LLkqJCFBb0J4qyutPhlySawWX9/I7gBAAceQ8fOqVA0DGSSeT3ryC2Zl/qfaJ7UdHZ6IfO2Bjv2p/pgsINNLhA+W/uH41KFa8tlYqc5BxwalbkPDALiyuLM5Klsg+Ydj2O//Vd2t3ETpmGr1DD+d60K3EbxkTD+nnGcZyD3oO66LDc5e3dQTxtQRt9mMfPYREqfVFEeCGbUc+tDygBtwVGc1fYW88MXgupzwD2oO98WFipBPyr0MZOem1NosWV1wYZVPqGJ5q1b+RD/AFYD8VNJp+AQDqPoSCKpS7liYK8mV7hu1M2RZWo55NCLy3lP/lkn3FGySwkRyLKyYzlfes/b3qHGpVLjf0puksUsKpJCcA51g80m2vGAkuGmgljaznLOUbHbiqPBiOQlwCfde1UtHDyNajtXqwwlQNTDHesUce5O4pdHTLEg/wDMLeynFVu06HCyOgxkebJxVngJq1CVSccMKpez3JSQfAGtSi+zy2nIt55WwLqQD11mux01ywBvZc+xJ/eqZNSkrHJpHJKjk1WIrhmGm4fn1xXnTu/gLDa4GUnRZTGWW+kJBwQa5tLGMjLXMhIOnGrFXW7To2DMxUr68H2qCKVpvEz5geRtSNjXDYjc8tSCRYWxHnZ2IG2ZCf0qh7K0yRoORzvRokkKnWQfQneqJMHJeQAHY7UMUydbnIHMNvBgrGvzG9cvOI4wQCPgMUXGlq6szuAE5J7GuVWBoi8Ks54wQTRbkimMZPoWxvI7bas525P870wt1k0jKsDkHJOBiqyZQw1KE/WjYUdgCpHHcGtsaF256KJ1yPO5PsvFDmXT5YkCkDtvmjJEwfOQo9TQ8rxRkFWyR3FbBhVQklnAEIbiVwWDYPrRC2YU+fHHFRrsac8H0pV1TqTx6VU8+i7Ypvqf8FEYSkxjJcQ2pIyAQMjNJ+odXN0Vi1lEP2iPT4d6CaVrxhGGbIOMdjvyB259aM6f0cuweTGlsEA/H+b0LlGPZVGlIXBgwz4LtnfPiYz8sVK1A6XbY3dAe4qUH3KG7TPw30sbiOUuQDwo1d6NtetRAJ443yQ2O1eSx2bDZgAAeB7+nrQc1mAp0SLyCAV/f5/OhjOL7C2s0tp1GFwPCuBnP2WNNIzBcqNagk818/SBo1LvliGA0E4yK6tr+5tQpWR8HkH0rdil0yeyhPlG7m6VaO3mjHHI5pZcfR+0kGxZc+goWz+kbFQrS9u/amMfV0l+0VHzryjbD3Jc7XyLh9HxG2pZGIB2OcH5GjEsJ7W1aK3ZfDbnxzls+2KKW/gKlnYDA5z/ADNWf7pZrkmULp2J2r0pWMfC4zv1S/ViAwI+FWfV+okjzAfKn69a6aThpkNXrfWEu6zxD5Vr1MveJjjNiCO0ugA00xx/YBzVc1rdS7o4jj/tHpWnD2ZOTOmfhVgayXcyKe/FD9y084F+KSeTHf7ZfEjEwxUPS77tMfwrYmWxA+3+GKGlv7EbLk4/47US1c37BbbBJb9PuDBGpch07k0yjjA0mTdlGCc813HfQTMUiJBx6UO92hYKX39KFylN8oU9PueJF9wfEjCghQOCKXvCmd5QfjXEnULcagWOoHByaqk6lbD7IzTIRaDjpYxLFjiBBD5OMeUdvSro8Rg+GXGed8ZoJupjUVVdu2F5ru2nnnmWIIxJ29KLHHIzbtDQ7lg2gs3qTk0Wr3LDckDsAa8tbaUyBHXQw+1qOMVdcA76GLaTjK7b+1TynHOESyte/CQBcEAAOTq7A0tnmwzBBwOSeTTC4gKuyOQd8lmG5HvQ4WJFBz5gCBtt/wDP87U2M9qKYqT7Ags0rr4YXPbTnbvVR6X4tw3iv5cbrqxvn1o1ryK3Bw4ODyv+TSebq7630gjJOcH8flQznP2Ka4Lse29taW48wB5BI9f22qi+6lFaopVBvnTtyRz+lAWX/jYZ2JYhF1eGrYLb8fpvSyaHdSGVw3cfqaU632x+MLIa3WZyThFxnbIqUv8Aqkx38Fznvvv+dSszAzLNHP0iLmznBHyINK5LWaHIJ1Bc8Hah455FYhwwPYnP51eLh3Bw2o4wA3akR3x7eQvSwZnmXGQNhkg9qsZ7YiVWLgrjw20jGc76u42rpll458341RMjasOdWMAEAgH8fanxkn2C0cyNESMppHvvn3r0MuSEfGRjf5VWYznJOc52zioY3fEccZ1DllySaap/DAaLWJYnDMwP2cmoUZ1UZGFB3UYxn1oXSQo33+FTLrlcsM74J5o9zMSXwFLFpYNESwztgc+m1dxRFJQQxznYg4qi1uXguoZWVZDGytpdcg4OcEdxXrzZl1aVIJ1sq+UDfgD50Dk8hBsKSKwPiYwMYB9O21XJ4yoNM5yTvn8qVi4ZTgHY+5GKsW7YYJUnffesbZvA2D3CnAO2cHbvXaGbBBAJ432x70rF8dOoKQFP4Z439ea6XquGyA3pt3oN0j2EOenJMl0rORzTLqPTmYCVSvm3zjis5F1dIsOS5Yboo7VqLXqSXduoRBkLz3r2ZtE1+2ElMR3Fhqk1y+bOM4HNeLboBhWRSDt713eXLLlShzQct26wrhGBwcYIwd9/n/is3TQ+EoTQcIVU6tShWJ3C5FMbJIwWJyw76Ris7BM7TGNoijBhnJyAPl+tP7Lzbs2dsKcbY+NNjuay2S6mxRXA2SVI0LjHGwI3zQF1elTmNgu1d3DssWQNscn/ADSWaR3yxP4CsUYrlkFW6TyWXN62rbGcc5pdJO0mkM25OnJIAIPrt+ddyEnxBk5UZOMUI8b6NKJJlhuMbEe1elZFLs6VVcn2C3cgbUgJXDcbHA+P4VVFqUlVRjlTk5Iz/mmMHTJ3wEt3JJ+/2pnB9Hb2YgsCoHbNS2auEe5FUaZC3p5lhSVBjS64JJ5FGW8VqsuoqZipyQeDTy1+iT5UuS37U4tvo3DAAZNO3K+tc+/6nDGEyqFMmjL6Jfu2zBew05/apWxPTrQHGoj2qVD+Ih+ITXPS7RlJaPOw9PSlM9jbxuQqcg/KpUqimTx2BJIFSJUDFc+Xj2olbWJ4tTLkk81KlUZYIPcWUAgVwnmLEfrQN1BHEzoi7ZG/cbVKlVVNi5C5juK8fLM2o50+UZ9BtUqVShLOYGwXJVSTGw3HHuPeq3GGO5zpzmpUokeIHPlAwNuQKsckxibhvE07AY42qVK8zSBv6RHqVbk85P8AiuzgefSp842I25P+KlSsNR4W0EsFXIJHFaP6Nuz4jLEK2xx71KlHAm1SXjCL62jLAnJJB70jvEUNpCgDAz71KlZLsVp/yF1gqrhQBgnJ7H0rUdMIRNehSW5BHvUqUc/8Yi/sqvDlmA2Ge1UJBGyayPMcEn8alSpLm8DtKlgMtunWzzICmxbf8acP0u0iZlWPYEnB+VSpXH1EntfJ2qUsBUdtCOEH8FEKixrkKD8RUqVx7WyqKKLi5dF8oUYPpWP619IOoQo3hyKuxwQOKlSn6RJvkyfRmz17qJJJnyT/AMRUqVK7OyPwQ5Z//9k="/>
          <p:cNvSpPr>
            <a:spLocks noChangeAspect="1" noChangeArrowheads="1"/>
          </p:cNvSpPr>
          <p:nvPr/>
        </p:nvSpPr>
        <p:spPr bwMode="auto">
          <a:xfrm>
            <a:off x="76200" y="-601663"/>
            <a:ext cx="1733550" cy="1257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23559" name="Picture 22" descr="http://www.newscientist.com/data/images/ns/cms/dn12089/dn12089-1_6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18075" y="231775"/>
            <a:ext cx="4021138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24" descr="http://startswithabang.com/wp-content/uploads/2009/02/twin-paradox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3838" y="215900"/>
            <a:ext cx="4430712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50930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ChangeArrowheads="1"/>
          </p:cNvSpPr>
          <p:nvPr/>
        </p:nvSpPr>
        <p:spPr bwMode="auto">
          <a:xfrm>
            <a:off x="1295400" y="2813050"/>
            <a:ext cx="2590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600">
                <a:solidFill>
                  <a:srgbClr val="CC6600"/>
                </a:solidFill>
              </a:rPr>
              <a:t>Quantum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3600">
                <a:solidFill>
                  <a:srgbClr val="CC6600"/>
                </a:solidFill>
              </a:rPr>
              <a:t>Mechanics:</a:t>
            </a:r>
            <a:r>
              <a:rPr lang="en-US" sz="2800">
                <a:solidFill>
                  <a:srgbClr val="CC6600"/>
                </a:solidFill>
              </a:rPr>
              <a:t> 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3962400" y="2673350"/>
            <a:ext cx="4572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600">
                <a:solidFill>
                  <a:srgbClr val="000000"/>
                </a:solidFill>
              </a:rPr>
              <a:t>the probabilities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3600">
                <a:solidFill>
                  <a:srgbClr val="000000"/>
                </a:solidFill>
              </a:rPr>
              <a:t>and behavior of the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3600">
                <a:solidFill>
                  <a:srgbClr val="000000"/>
                </a:solidFill>
              </a:rPr>
              <a:t>infinitesimally small</a:t>
            </a:r>
          </a:p>
        </p:txBody>
      </p:sp>
      <p:pic>
        <p:nvPicPr>
          <p:cNvPr id="24580" name="Picture 6" descr="j0293198[1]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261938"/>
            <a:ext cx="2540000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581" name="Group 37"/>
          <p:cNvGrpSpPr>
            <a:grpSpLocks/>
          </p:cNvGrpSpPr>
          <p:nvPr/>
        </p:nvGrpSpPr>
        <p:grpSpPr bwMode="auto">
          <a:xfrm>
            <a:off x="6162675" y="4848225"/>
            <a:ext cx="1731963" cy="1668463"/>
            <a:chOff x="624" y="2976"/>
            <a:chExt cx="1091" cy="1051"/>
          </a:xfrm>
        </p:grpSpPr>
        <p:sp>
          <p:nvSpPr>
            <p:cNvPr id="24590" name="AutoShape 8"/>
            <p:cNvSpPr>
              <a:spLocks noChangeAspect="1" noChangeArrowheads="1" noTextEdit="1"/>
            </p:cNvSpPr>
            <p:nvPr/>
          </p:nvSpPr>
          <p:spPr bwMode="auto">
            <a:xfrm rot="-5400000">
              <a:off x="644" y="2956"/>
              <a:ext cx="1051" cy="1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91" name="Freeform 10"/>
            <p:cNvSpPr>
              <a:spLocks/>
            </p:cNvSpPr>
            <p:nvPr/>
          </p:nvSpPr>
          <p:spPr bwMode="auto">
            <a:xfrm rot="-5400000">
              <a:off x="1100" y="3416"/>
              <a:ext cx="140" cy="1081"/>
            </a:xfrm>
            <a:custGeom>
              <a:avLst/>
              <a:gdLst>
                <a:gd name="T0" fmla="*/ 1 w 280"/>
                <a:gd name="T1" fmla="*/ 1 h 2162"/>
                <a:gd name="T2" fmla="*/ 1 w 280"/>
                <a:gd name="T3" fmla="*/ 1 h 2162"/>
                <a:gd name="T4" fmla="*/ 1 w 280"/>
                <a:gd name="T5" fmla="*/ 1 h 2162"/>
                <a:gd name="T6" fmla="*/ 1 w 280"/>
                <a:gd name="T7" fmla="*/ 1 h 2162"/>
                <a:gd name="T8" fmla="*/ 1 w 280"/>
                <a:gd name="T9" fmla="*/ 1 h 2162"/>
                <a:gd name="T10" fmla="*/ 1 w 280"/>
                <a:gd name="T11" fmla="*/ 1 h 2162"/>
                <a:gd name="T12" fmla="*/ 1 w 280"/>
                <a:gd name="T13" fmla="*/ 1 h 2162"/>
                <a:gd name="T14" fmla="*/ 1 w 280"/>
                <a:gd name="T15" fmla="*/ 1 h 2162"/>
                <a:gd name="T16" fmla="*/ 1 w 280"/>
                <a:gd name="T17" fmla="*/ 1 h 2162"/>
                <a:gd name="T18" fmla="*/ 1 w 280"/>
                <a:gd name="T19" fmla="*/ 1 h 2162"/>
                <a:gd name="T20" fmla="*/ 1 w 280"/>
                <a:gd name="T21" fmla="*/ 1 h 2162"/>
                <a:gd name="T22" fmla="*/ 1 w 280"/>
                <a:gd name="T23" fmla="*/ 1 h 2162"/>
                <a:gd name="T24" fmla="*/ 1 w 280"/>
                <a:gd name="T25" fmla="*/ 1 h 2162"/>
                <a:gd name="T26" fmla="*/ 1 w 280"/>
                <a:gd name="T27" fmla="*/ 1 h 2162"/>
                <a:gd name="T28" fmla="*/ 1 w 280"/>
                <a:gd name="T29" fmla="*/ 1 h 2162"/>
                <a:gd name="T30" fmla="*/ 1 w 280"/>
                <a:gd name="T31" fmla="*/ 1 h 2162"/>
                <a:gd name="T32" fmla="*/ 1 w 280"/>
                <a:gd name="T33" fmla="*/ 1 h 2162"/>
                <a:gd name="T34" fmla="*/ 1 w 280"/>
                <a:gd name="T35" fmla="*/ 1 h 2162"/>
                <a:gd name="T36" fmla="*/ 1 w 280"/>
                <a:gd name="T37" fmla="*/ 1 h 2162"/>
                <a:gd name="T38" fmla="*/ 1 w 280"/>
                <a:gd name="T39" fmla="*/ 1 h 2162"/>
                <a:gd name="T40" fmla="*/ 1 w 280"/>
                <a:gd name="T41" fmla="*/ 1 h 2162"/>
                <a:gd name="T42" fmla="*/ 1 w 280"/>
                <a:gd name="T43" fmla="*/ 1 h 2162"/>
                <a:gd name="T44" fmla="*/ 1 w 280"/>
                <a:gd name="T45" fmla="*/ 1 h 2162"/>
                <a:gd name="T46" fmla="*/ 1 w 280"/>
                <a:gd name="T47" fmla="*/ 1 h 2162"/>
                <a:gd name="T48" fmla="*/ 1 w 280"/>
                <a:gd name="T49" fmla="*/ 1 h 2162"/>
                <a:gd name="T50" fmla="*/ 1 w 280"/>
                <a:gd name="T51" fmla="*/ 1 h 2162"/>
                <a:gd name="T52" fmla="*/ 1 w 280"/>
                <a:gd name="T53" fmla="*/ 1 h 2162"/>
                <a:gd name="T54" fmla="*/ 1 w 280"/>
                <a:gd name="T55" fmla="*/ 1 h 2162"/>
                <a:gd name="T56" fmla="*/ 1 w 280"/>
                <a:gd name="T57" fmla="*/ 1 h 2162"/>
                <a:gd name="T58" fmla="*/ 1 w 280"/>
                <a:gd name="T59" fmla="*/ 1 h 2162"/>
                <a:gd name="T60" fmla="*/ 1 w 280"/>
                <a:gd name="T61" fmla="*/ 1 h 2162"/>
                <a:gd name="T62" fmla="*/ 1 w 280"/>
                <a:gd name="T63" fmla="*/ 1 h 2162"/>
                <a:gd name="T64" fmla="*/ 1 w 280"/>
                <a:gd name="T65" fmla="*/ 1 h 2162"/>
                <a:gd name="T66" fmla="*/ 1 w 280"/>
                <a:gd name="T67" fmla="*/ 1 h 2162"/>
                <a:gd name="T68" fmla="*/ 1 w 280"/>
                <a:gd name="T69" fmla="*/ 1 h 2162"/>
                <a:gd name="T70" fmla="*/ 1 w 280"/>
                <a:gd name="T71" fmla="*/ 1 h 2162"/>
                <a:gd name="T72" fmla="*/ 1 w 280"/>
                <a:gd name="T73" fmla="*/ 1 h 2162"/>
                <a:gd name="T74" fmla="*/ 1 w 280"/>
                <a:gd name="T75" fmla="*/ 1 h 2162"/>
                <a:gd name="T76" fmla="*/ 1 w 280"/>
                <a:gd name="T77" fmla="*/ 1 h 2162"/>
                <a:gd name="T78" fmla="*/ 1 w 280"/>
                <a:gd name="T79" fmla="*/ 1 h 2162"/>
                <a:gd name="T80" fmla="*/ 1 w 280"/>
                <a:gd name="T81" fmla="*/ 1 h 2162"/>
                <a:gd name="T82" fmla="*/ 1 w 280"/>
                <a:gd name="T83" fmla="*/ 1 h 2162"/>
                <a:gd name="T84" fmla="*/ 1 w 280"/>
                <a:gd name="T85" fmla="*/ 1 h 2162"/>
                <a:gd name="T86" fmla="*/ 1 w 280"/>
                <a:gd name="T87" fmla="*/ 1 h 2162"/>
                <a:gd name="T88" fmla="*/ 1 w 280"/>
                <a:gd name="T89" fmla="*/ 1 h 2162"/>
                <a:gd name="T90" fmla="*/ 1 w 280"/>
                <a:gd name="T91" fmla="*/ 1 h 2162"/>
                <a:gd name="T92" fmla="*/ 1 w 280"/>
                <a:gd name="T93" fmla="*/ 1 h 2162"/>
                <a:gd name="T94" fmla="*/ 1 w 280"/>
                <a:gd name="T95" fmla="*/ 1 h 2162"/>
                <a:gd name="T96" fmla="*/ 1 w 280"/>
                <a:gd name="T97" fmla="*/ 1 h 2162"/>
                <a:gd name="T98" fmla="*/ 1 w 280"/>
                <a:gd name="T99" fmla="*/ 1 h 2162"/>
                <a:gd name="T100" fmla="*/ 1 w 280"/>
                <a:gd name="T101" fmla="*/ 1 h 2162"/>
                <a:gd name="T102" fmla="*/ 1 w 280"/>
                <a:gd name="T103" fmla="*/ 1 h 2162"/>
                <a:gd name="T104" fmla="*/ 1 w 280"/>
                <a:gd name="T105" fmla="*/ 1 h 2162"/>
                <a:gd name="T106" fmla="*/ 1 w 280"/>
                <a:gd name="T107" fmla="*/ 1 h 2162"/>
                <a:gd name="T108" fmla="*/ 1 w 280"/>
                <a:gd name="T109" fmla="*/ 0 h 2162"/>
                <a:gd name="T110" fmla="*/ 1 w 280"/>
                <a:gd name="T111" fmla="*/ 0 h 216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0"/>
                <a:gd name="T169" fmla="*/ 0 h 2162"/>
                <a:gd name="T170" fmla="*/ 280 w 280"/>
                <a:gd name="T171" fmla="*/ 2162 h 216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0" h="2162">
                  <a:moveTo>
                    <a:pt x="193" y="0"/>
                  </a:moveTo>
                  <a:lnTo>
                    <a:pt x="173" y="26"/>
                  </a:lnTo>
                  <a:lnTo>
                    <a:pt x="150" y="56"/>
                  </a:lnTo>
                  <a:lnTo>
                    <a:pt x="125" y="92"/>
                  </a:lnTo>
                  <a:lnTo>
                    <a:pt x="99" y="131"/>
                  </a:lnTo>
                  <a:lnTo>
                    <a:pt x="76" y="174"/>
                  </a:lnTo>
                  <a:lnTo>
                    <a:pt x="58" y="221"/>
                  </a:lnTo>
                  <a:lnTo>
                    <a:pt x="47" y="272"/>
                  </a:lnTo>
                  <a:lnTo>
                    <a:pt x="45" y="327"/>
                  </a:lnTo>
                  <a:lnTo>
                    <a:pt x="53" y="392"/>
                  </a:lnTo>
                  <a:lnTo>
                    <a:pt x="68" y="442"/>
                  </a:lnTo>
                  <a:lnTo>
                    <a:pt x="88" y="484"/>
                  </a:lnTo>
                  <a:lnTo>
                    <a:pt x="108" y="521"/>
                  </a:lnTo>
                  <a:lnTo>
                    <a:pt x="128" y="559"/>
                  </a:lnTo>
                  <a:lnTo>
                    <a:pt x="146" y="602"/>
                  </a:lnTo>
                  <a:lnTo>
                    <a:pt x="157" y="655"/>
                  </a:lnTo>
                  <a:lnTo>
                    <a:pt x="160" y="723"/>
                  </a:lnTo>
                  <a:lnTo>
                    <a:pt x="153" y="785"/>
                  </a:lnTo>
                  <a:lnTo>
                    <a:pt x="139" y="834"/>
                  </a:lnTo>
                  <a:lnTo>
                    <a:pt x="119" y="875"/>
                  </a:lnTo>
                  <a:lnTo>
                    <a:pt x="96" y="911"/>
                  </a:lnTo>
                  <a:lnTo>
                    <a:pt x="72" y="946"/>
                  </a:lnTo>
                  <a:lnTo>
                    <a:pt x="52" y="986"/>
                  </a:lnTo>
                  <a:lnTo>
                    <a:pt x="38" y="1033"/>
                  </a:lnTo>
                  <a:lnTo>
                    <a:pt x="32" y="1094"/>
                  </a:lnTo>
                  <a:lnTo>
                    <a:pt x="37" y="1141"/>
                  </a:lnTo>
                  <a:lnTo>
                    <a:pt x="48" y="1184"/>
                  </a:lnTo>
                  <a:lnTo>
                    <a:pt x="66" y="1224"/>
                  </a:lnTo>
                  <a:lnTo>
                    <a:pt x="86" y="1260"/>
                  </a:lnTo>
                  <a:lnTo>
                    <a:pt x="106" y="1297"/>
                  </a:lnTo>
                  <a:lnTo>
                    <a:pt x="123" y="1335"/>
                  </a:lnTo>
                  <a:lnTo>
                    <a:pt x="135" y="1376"/>
                  </a:lnTo>
                  <a:lnTo>
                    <a:pt x="139" y="1422"/>
                  </a:lnTo>
                  <a:lnTo>
                    <a:pt x="132" y="1492"/>
                  </a:lnTo>
                  <a:lnTo>
                    <a:pt x="117" y="1548"/>
                  </a:lnTo>
                  <a:lnTo>
                    <a:pt x="95" y="1592"/>
                  </a:lnTo>
                  <a:lnTo>
                    <a:pt x="70" y="1632"/>
                  </a:lnTo>
                  <a:lnTo>
                    <a:pt x="45" y="1670"/>
                  </a:lnTo>
                  <a:lnTo>
                    <a:pt x="22" y="1710"/>
                  </a:lnTo>
                  <a:lnTo>
                    <a:pt x="7" y="1758"/>
                  </a:lnTo>
                  <a:lnTo>
                    <a:pt x="0" y="1818"/>
                  </a:lnTo>
                  <a:lnTo>
                    <a:pt x="4" y="1874"/>
                  </a:lnTo>
                  <a:lnTo>
                    <a:pt x="12" y="1923"/>
                  </a:lnTo>
                  <a:lnTo>
                    <a:pt x="27" y="1968"/>
                  </a:lnTo>
                  <a:lnTo>
                    <a:pt x="46" y="2008"/>
                  </a:lnTo>
                  <a:lnTo>
                    <a:pt x="66" y="2048"/>
                  </a:lnTo>
                  <a:lnTo>
                    <a:pt x="88" y="2085"/>
                  </a:lnTo>
                  <a:lnTo>
                    <a:pt x="109" y="2123"/>
                  </a:lnTo>
                  <a:lnTo>
                    <a:pt x="129" y="2162"/>
                  </a:lnTo>
                  <a:lnTo>
                    <a:pt x="146" y="2161"/>
                  </a:lnTo>
                  <a:lnTo>
                    <a:pt x="157" y="2161"/>
                  </a:lnTo>
                  <a:lnTo>
                    <a:pt x="164" y="2161"/>
                  </a:lnTo>
                  <a:lnTo>
                    <a:pt x="171" y="2162"/>
                  </a:lnTo>
                  <a:lnTo>
                    <a:pt x="178" y="2162"/>
                  </a:lnTo>
                  <a:lnTo>
                    <a:pt x="188" y="2162"/>
                  </a:lnTo>
                  <a:lnTo>
                    <a:pt x="203" y="2162"/>
                  </a:lnTo>
                  <a:lnTo>
                    <a:pt x="226" y="2162"/>
                  </a:lnTo>
                  <a:lnTo>
                    <a:pt x="208" y="2135"/>
                  </a:lnTo>
                  <a:lnTo>
                    <a:pt x="187" y="2095"/>
                  </a:lnTo>
                  <a:lnTo>
                    <a:pt x="164" y="2049"/>
                  </a:lnTo>
                  <a:lnTo>
                    <a:pt x="142" y="1997"/>
                  </a:lnTo>
                  <a:lnTo>
                    <a:pt x="121" y="1945"/>
                  </a:lnTo>
                  <a:lnTo>
                    <a:pt x="105" y="1896"/>
                  </a:lnTo>
                  <a:lnTo>
                    <a:pt x="93" y="1850"/>
                  </a:lnTo>
                  <a:lnTo>
                    <a:pt x="89" y="1816"/>
                  </a:lnTo>
                  <a:lnTo>
                    <a:pt x="96" y="1757"/>
                  </a:lnTo>
                  <a:lnTo>
                    <a:pt x="111" y="1709"/>
                  </a:lnTo>
                  <a:lnTo>
                    <a:pt x="132" y="1669"/>
                  </a:lnTo>
                  <a:lnTo>
                    <a:pt x="158" y="1630"/>
                  </a:lnTo>
                  <a:lnTo>
                    <a:pt x="182" y="1591"/>
                  </a:lnTo>
                  <a:lnTo>
                    <a:pt x="204" y="1547"/>
                  </a:lnTo>
                  <a:lnTo>
                    <a:pt x="220" y="1490"/>
                  </a:lnTo>
                  <a:lnTo>
                    <a:pt x="227" y="1421"/>
                  </a:lnTo>
                  <a:lnTo>
                    <a:pt x="222" y="1375"/>
                  </a:lnTo>
                  <a:lnTo>
                    <a:pt x="211" y="1334"/>
                  </a:lnTo>
                  <a:lnTo>
                    <a:pt x="193" y="1296"/>
                  </a:lnTo>
                  <a:lnTo>
                    <a:pt x="173" y="1259"/>
                  </a:lnTo>
                  <a:lnTo>
                    <a:pt x="153" y="1221"/>
                  </a:lnTo>
                  <a:lnTo>
                    <a:pt x="136" y="1183"/>
                  </a:lnTo>
                  <a:lnTo>
                    <a:pt x="125" y="1140"/>
                  </a:lnTo>
                  <a:lnTo>
                    <a:pt x="120" y="1091"/>
                  </a:lnTo>
                  <a:lnTo>
                    <a:pt x="127" y="1031"/>
                  </a:lnTo>
                  <a:lnTo>
                    <a:pt x="141" y="984"/>
                  </a:lnTo>
                  <a:lnTo>
                    <a:pt x="161" y="944"/>
                  </a:lnTo>
                  <a:lnTo>
                    <a:pt x="184" y="909"/>
                  </a:lnTo>
                  <a:lnTo>
                    <a:pt x="208" y="874"/>
                  </a:lnTo>
                  <a:lnTo>
                    <a:pt x="228" y="833"/>
                  </a:lnTo>
                  <a:lnTo>
                    <a:pt x="242" y="783"/>
                  </a:lnTo>
                  <a:lnTo>
                    <a:pt x="249" y="721"/>
                  </a:lnTo>
                  <a:lnTo>
                    <a:pt x="244" y="652"/>
                  </a:lnTo>
                  <a:lnTo>
                    <a:pt x="232" y="597"/>
                  </a:lnTo>
                  <a:lnTo>
                    <a:pt x="213" y="552"/>
                  </a:lnTo>
                  <a:lnTo>
                    <a:pt x="191" y="512"/>
                  </a:lnTo>
                  <a:lnTo>
                    <a:pt x="170" y="473"/>
                  </a:lnTo>
                  <a:lnTo>
                    <a:pt x="151" y="430"/>
                  </a:lnTo>
                  <a:lnTo>
                    <a:pt x="138" y="377"/>
                  </a:lnTo>
                  <a:lnTo>
                    <a:pt x="133" y="313"/>
                  </a:lnTo>
                  <a:lnTo>
                    <a:pt x="139" y="277"/>
                  </a:lnTo>
                  <a:lnTo>
                    <a:pt x="154" y="236"/>
                  </a:lnTo>
                  <a:lnTo>
                    <a:pt x="177" y="193"/>
                  </a:lnTo>
                  <a:lnTo>
                    <a:pt x="201" y="149"/>
                  </a:lnTo>
                  <a:lnTo>
                    <a:pt x="228" y="106"/>
                  </a:lnTo>
                  <a:lnTo>
                    <a:pt x="251" y="67"/>
                  </a:lnTo>
                  <a:lnTo>
                    <a:pt x="269" y="33"/>
                  </a:lnTo>
                  <a:lnTo>
                    <a:pt x="279" y="7"/>
                  </a:lnTo>
                  <a:lnTo>
                    <a:pt x="280" y="4"/>
                  </a:lnTo>
                  <a:lnTo>
                    <a:pt x="279" y="3"/>
                  </a:lnTo>
                  <a:lnTo>
                    <a:pt x="273" y="1"/>
                  </a:lnTo>
                  <a:lnTo>
                    <a:pt x="265" y="1"/>
                  </a:lnTo>
                  <a:lnTo>
                    <a:pt x="254" y="0"/>
                  </a:lnTo>
                  <a:lnTo>
                    <a:pt x="238" y="0"/>
                  </a:lnTo>
                  <a:lnTo>
                    <a:pt x="218" y="0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D6A85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92" name="Freeform 11"/>
            <p:cNvSpPr>
              <a:spLocks/>
            </p:cNvSpPr>
            <p:nvPr/>
          </p:nvSpPr>
          <p:spPr bwMode="auto">
            <a:xfrm rot="-5400000">
              <a:off x="1097" y="3193"/>
              <a:ext cx="140" cy="1081"/>
            </a:xfrm>
            <a:custGeom>
              <a:avLst/>
              <a:gdLst>
                <a:gd name="T0" fmla="*/ 1 w 280"/>
                <a:gd name="T1" fmla="*/ 1 h 2162"/>
                <a:gd name="T2" fmla="*/ 1 w 280"/>
                <a:gd name="T3" fmla="*/ 1 h 2162"/>
                <a:gd name="T4" fmla="*/ 1 w 280"/>
                <a:gd name="T5" fmla="*/ 1 h 2162"/>
                <a:gd name="T6" fmla="*/ 1 w 280"/>
                <a:gd name="T7" fmla="*/ 1 h 2162"/>
                <a:gd name="T8" fmla="*/ 1 w 280"/>
                <a:gd name="T9" fmla="*/ 1 h 2162"/>
                <a:gd name="T10" fmla="*/ 1 w 280"/>
                <a:gd name="T11" fmla="*/ 1 h 2162"/>
                <a:gd name="T12" fmla="*/ 1 w 280"/>
                <a:gd name="T13" fmla="*/ 1 h 2162"/>
                <a:gd name="T14" fmla="*/ 1 w 280"/>
                <a:gd name="T15" fmla="*/ 1 h 2162"/>
                <a:gd name="T16" fmla="*/ 1 w 280"/>
                <a:gd name="T17" fmla="*/ 1 h 2162"/>
                <a:gd name="T18" fmla="*/ 1 w 280"/>
                <a:gd name="T19" fmla="*/ 1 h 2162"/>
                <a:gd name="T20" fmla="*/ 1 w 280"/>
                <a:gd name="T21" fmla="*/ 1 h 2162"/>
                <a:gd name="T22" fmla="*/ 1 w 280"/>
                <a:gd name="T23" fmla="*/ 1 h 2162"/>
                <a:gd name="T24" fmla="*/ 1 w 280"/>
                <a:gd name="T25" fmla="*/ 1 h 2162"/>
                <a:gd name="T26" fmla="*/ 1 w 280"/>
                <a:gd name="T27" fmla="*/ 1 h 2162"/>
                <a:gd name="T28" fmla="*/ 1 w 280"/>
                <a:gd name="T29" fmla="*/ 1 h 2162"/>
                <a:gd name="T30" fmla="*/ 1 w 280"/>
                <a:gd name="T31" fmla="*/ 1 h 2162"/>
                <a:gd name="T32" fmla="*/ 1 w 280"/>
                <a:gd name="T33" fmla="*/ 1 h 2162"/>
                <a:gd name="T34" fmla="*/ 1 w 280"/>
                <a:gd name="T35" fmla="*/ 1 h 2162"/>
                <a:gd name="T36" fmla="*/ 1 w 280"/>
                <a:gd name="T37" fmla="*/ 1 h 2162"/>
                <a:gd name="T38" fmla="*/ 1 w 280"/>
                <a:gd name="T39" fmla="*/ 1 h 2162"/>
                <a:gd name="T40" fmla="*/ 1 w 280"/>
                <a:gd name="T41" fmla="*/ 1 h 2162"/>
                <a:gd name="T42" fmla="*/ 1 w 280"/>
                <a:gd name="T43" fmla="*/ 1 h 2162"/>
                <a:gd name="T44" fmla="*/ 1 w 280"/>
                <a:gd name="T45" fmla="*/ 1 h 2162"/>
                <a:gd name="T46" fmla="*/ 1 w 280"/>
                <a:gd name="T47" fmla="*/ 1 h 2162"/>
                <a:gd name="T48" fmla="*/ 1 w 280"/>
                <a:gd name="T49" fmla="*/ 1 h 2162"/>
                <a:gd name="T50" fmla="*/ 1 w 280"/>
                <a:gd name="T51" fmla="*/ 1 h 2162"/>
                <a:gd name="T52" fmla="*/ 1 w 280"/>
                <a:gd name="T53" fmla="*/ 1 h 2162"/>
                <a:gd name="T54" fmla="*/ 1 w 280"/>
                <a:gd name="T55" fmla="*/ 1 h 2162"/>
                <a:gd name="T56" fmla="*/ 1 w 280"/>
                <a:gd name="T57" fmla="*/ 1 h 2162"/>
                <a:gd name="T58" fmla="*/ 1 w 280"/>
                <a:gd name="T59" fmla="*/ 1 h 2162"/>
                <a:gd name="T60" fmla="*/ 1 w 280"/>
                <a:gd name="T61" fmla="*/ 1 h 2162"/>
                <a:gd name="T62" fmla="*/ 1 w 280"/>
                <a:gd name="T63" fmla="*/ 1 h 2162"/>
                <a:gd name="T64" fmla="*/ 1 w 280"/>
                <a:gd name="T65" fmla="*/ 1 h 2162"/>
                <a:gd name="T66" fmla="*/ 1 w 280"/>
                <a:gd name="T67" fmla="*/ 1 h 2162"/>
                <a:gd name="T68" fmla="*/ 1 w 280"/>
                <a:gd name="T69" fmla="*/ 1 h 2162"/>
                <a:gd name="T70" fmla="*/ 1 w 280"/>
                <a:gd name="T71" fmla="*/ 1 h 2162"/>
                <a:gd name="T72" fmla="*/ 1 w 280"/>
                <a:gd name="T73" fmla="*/ 1 h 2162"/>
                <a:gd name="T74" fmla="*/ 1 w 280"/>
                <a:gd name="T75" fmla="*/ 1 h 2162"/>
                <a:gd name="T76" fmla="*/ 1 w 280"/>
                <a:gd name="T77" fmla="*/ 1 h 2162"/>
                <a:gd name="T78" fmla="*/ 1 w 280"/>
                <a:gd name="T79" fmla="*/ 1 h 2162"/>
                <a:gd name="T80" fmla="*/ 1 w 280"/>
                <a:gd name="T81" fmla="*/ 1 h 2162"/>
                <a:gd name="T82" fmla="*/ 1 w 280"/>
                <a:gd name="T83" fmla="*/ 1 h 2162"/>
                <a:gd name="T84" fmla="*/ 1 w 280"/>
                <a:gd name="T85" fmla="*/ 1 h 2162"/>
                <a:gd name="T86" fmla="*/ 1 w 280"/>
                <a:gd name="T87" fmla="*/ 1 h 2162"/>
                <a:gd name="T88" fmla="*/ 1 w 280"/>
                <a:gd name="T89" fmla="*/ 1 h 2162"/>
                <a:gd name="T90" fmla="*/ 1 w 280"/>
                <a:gd name="T91" fmla="*/ 1 h 2162"/>
                <a:gd name="T92" fmla="*/ 1 w 280"/>
                <a:gd name="T93" fmla="*/ 1 h 2162"/>
                <a:gd name="T94" fmla="*/ 1 w 280"/>
                <a:gd name="T95" fmla="*/ 1 h 2162"/>
                <a:gd name="T96" fmla="*/ 1 w 280"/>
                <a:gd name="T97" fmla="*/ 1 h 2162"/>
                <a:gd name="T98" fmla="*/ 1 w 280"/>
                <a:gd name="T99" fmla="*/ 1 h 2162"/>
                <a:gd name="T100" fmla="*/ 1 w 280"/>
                <a:gd name="T101" fmla="*/ 1 h 2162"/>
                <a:gd name="T102" fmla="*/ 1 w 280"/>
                <a:gd name="T103" fmla="*/ 1 h 2162"/>
                <a:gd name="T104" fmla="*/ 1 w 280"/>
                <a:gd name="T105" fmla="*/ 1 h 2162"/>
                <a:gd name="T106" fmla="*/ 1 w 280"/>
                <a:gd name="T107" fmla="*/ 1 h 2162"/>
                <a:gd name="T108" fmla="*/ 1 w 280"/>
                <a:gd name="T109" fmla="*/ 0 h 2162"/>
                <a:gd name="T110" fmla="*/ 1 w 280"/>
                <a:gd name="T111" fmla="*/ 0 h 216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0"/>
                <a:gd name="T169" fmla="*/ 0 h 2162"/>
                <a:gd name="T170" fmla="*/ 280 w 280"/>
                <a:gd name="T171" fmla="*/ 2162 h 216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0" h="2162">
                  <a:moveTo>
                    <a:pt x="193" y="0"/>
                  </a:moveTo>
                  <a:lnTo>
                    <a:pt x="173" y="26"/>
                  </a:lnTo>
                  <a:lnTo>
                    <a:pt x="150" y="56"/>
                  </a:lnTo>
                  <a:lnTo>
                    <a:pt x="125" y="90"/>
                  </a:lnTo>
                  <a:lnTo>
                    <a:pt x="99" y="130"/>
                  </a:lnTo>
                  <a:lnTo>
                    <a:pt x="76" y="174"/>
                  </a:lnTo>
                  <a:lnTo>
                    <a:pt x="58" y="221"/>
                  </a:lnTo>
                  <a:lnTo>
                    <a:pt x="47" y="272"/>
                  </a:lnTo>
                  <a:lnTo>
                    <a:pt x="45" y="327"/>
                  </a:lnTo>
                  <a:lnTo>
                    <a:pt x="54" y="392"/>
                  </a:lnTo>
                  <a:lnTo>
                    <a:pt x="68" y="442"/>
                  </a:lnTo>
                  <a:lnTo>
                    <a:pt x="88" y="484"/>
                  </a:lnTo>
                  <a:lnTo>
                    <a:pt x="108" y="521"/>
                  </a:lnTo>
                  <a:lnTo>
                    <a:pt x="128" y="558"/>
                  </a:lnTo>
                  <a:lnTo>
                    <a:pt x="146" y="601"/>
                  </a:lnTo>
                  <a:lnTo>
                    <a:pt x="157" y="654"/>
                  </a:lnTo>
                  <a:lnTo>
                    <a:pt x="160" y="722"/>
                  </a:lnTo>
                  <a:lnTo>
                    <a:pt x="154" y="784"/>
                  </a:lnTo>
                  <a:lnTo>
                    <a:pt x="139" y="834"/>
                  </a:lnTo>
                  <a:lnTo>
                    <a:pt x="119" y="875"/>
                  </a:lnTo>
                  <a:lnTo>
                    <a:pt x="96" y="911"/>
                  </a:lnTo>
                  <a:lnTo>
                    <a:pt x="73" y="945"/>
                  </a:lnTo>
                  <a:lnTo>
                    <a:pt x="53" y="985"/>
                  </a:lnTo>
                  <a:lnTo>
                    <a:pt x="38" y="1033"/>
                  </a:lnTo>
                  <a:lnTo>
                    <a:pt x="33" y="1092"/>
                  </a:lnTo>
                  <a:lnTo>
                    <a:pt x="37" y="1141"/>
                  </a:lnTo>
                  <a:lnTo>
                    <a:pt x="48" y="1184"/>
                  </a:lnTo>
                  <a:lnTo>
                    <a:pt x="66" y="1223"/>
                  </a:lnTo>
                  <a:lnTo>
                    <a:pt x="86" y="1260"/>
                  </a:lnTo>
                  <a:lnTo>
                    <a:pt x="106" y="1297"/>
                  </a:lnTo>
                  <a:lnTo>
                    <a:pt x="124" y="1335"/>
                  </a:lnTo>
                  <a:lnTo>
                    <a:pt x="135" y="1376"/>
                  </a:lnTo>
                  <a:lnTo>
                    <a:pt x="139" y="1422"/>
                  </a:lnTo>
                  <a:lnTo>
                    <a:pt x="132" y="1492"/>
                  </a:lnTo>
                  <a:lnTo>
                    <a:pt x="117" y="1548"/>
                  </a:lnTo>
                  <a:lnTo>
                    <a:pt x="95" y="1592"/>
                  </a:lnTo>
                  <a:lnTo>
                    <a:pt x="70" y="1632"/>
                  </a:lnTo>
                  <a:lnTo>
                    <a:pt x="45" y="1670"/>
                  </a:lnTo>
                  <a:lnTo>
                    <a:pt x="23" y="1711"/>
                  </a:lnTo>
                  <a:lnTo>
                    <a:pt x="7" y="1758"/>
                  </a:lnTo>
                  <a:lnTo>
                    <a:pt x="0" y="1817"/>
                  </a:lnTo>
                  <a:lnTo>
                    <a:pt x="4" y="1873"/>
                  </a:lnTo>
                  <a:lnTo>
                    <a:pt x="13" y="1923"/>
                  </a:lnTo>
                  <a:lnTo>
                    <a:pt x="27" y="1968"/>
                  </a:lnTo>
                  <a:lnTo>
                    <a:pt x="46" y="2008"/>
                  </a:lnTo>
                  <a:lnTo>
                    <a:pt x="66" y="2046"/>
                  </a:lnTo>
                  <a:lnTo>
                    <a:pt x="88" y="2085"/>
                  </a:lnTo>
                  <a:lnTo>
                    <a:pt x="109" y="2123"/>
                  </a:lnTo>
                  <a:lnTo>
                    <a:pt x="129" y="2162"/>
                  </a:lnTo>
                  <a:lnTo>
                    <a:pt x="146" y="2161"/>
                  </a:lnTo>
                  <a:lnTo>
                    <a:pt x="157" y="2161"/>
                  </a:lnTo>
                  <a:lnTo>
                    <a:pt x="165" y="2161"/>
                  </a:lnTo>
                  <a:lnTo>
                    <a:pt x="171" y="2162"/>
                  </a:lnTo>
                  <a:lnTo>
                    <a:pt x="178" y="2162"/>
                  </a:lnTo>
                  <a:lnTo>
                    <a:pt x="188" y="2162"/>
                  </a:lnTo>
                  <a:lnTo>
                    <a:pt x="203" y="2162"/>
                  </a:lnTo>
                  <a:lnTo>
                    <a:pt x="226" y="2162"/>
                  </a:lnTo>
                  <a:lnTo>
                    <a:pt x="209" y="2135"/>
                  </a:lnTo>
                  <a:lnTo>
                    <a:pt x="188" y="2096"/>
                  </a:lnTo>
                  <a:lnTo>
                    <a:pt x="165" y="2049"/>
                  </a:lnTo>
                  <a:lnTo>
                    <a:pt x="142" y="1997"/>
                  </a:lnTo>
                  <a:lnTo>
                    <a:pt x="121" y="1945"/>
                  </a:lnTo>
                  <a:lnTo>
                    <a:pt x="105" y="1895"/>
                  </a:lnTo>
                  <a:lnTo>
                    <a:pt x="94" y="1850"/>
                  </a:lnTo>
                  <a:lnTo>
                    <a:pt x="89" y="1816"/>
                  </a:lnTo>
                  <a:lnTo>
                    <a:pt x="96" y="1756"/>
                  </a:lnTo>
                  <a:lnTo>
                    <a:pt x="111" y="1708"/>
                  </a:lnTo>
                  <a:lnTo>
                    <a:pt x="134" y="1667"/>
                  </a:lnTo>
                  <a:lnTo>
                    <a:pt x="159" y="1629"/>
                  </a:lnTo>
                  <a:lnTo>
                    <a:pt x="183" y="1590"/>
                  </a:lnTo>
                  <a:lnTo>
                    <a:pt x="206" y="1546"/>
                  </a:lnTo>
                  <a:lnTo>
                    <a:pt x="221" y="1489"/>
                  </a:lnTo>
                  <a:lnTo>
                    <a:pt x="228" y="1420"/>
                  </a:lnTo>
                  <a:lnTo>
                    <a:pt x="223" y="1373"/>
                  </a:lnTo>
                  <a:lnTo>
                    <a:pt x="212" y="1333"/>
                  </a:lnTo>
                  <a:lnTo>
                    <a:pt x="195" y="1294"/>
                  </a:lnTo>
                  <a:lnTo>
                    <a:pt x="175" y="1257"/>
                  </a:lnTo>
                  <a:lnTo>
                    <a:pt x="155" y="1222"/>
                  </a:lnTo>
                  <a:lnTo>
                    <a:pt x="137" y="1182"/>
                  </a:lnTo>
                  <a:lnTo>
                    <a:pt x="126" y="1139"/>
                  </a:lnTo>
                  <a:lnTo>
                    <a:pt x="121" y="1091"/>
                  </a:lnTo>
                  <a:lnTo>
                    <a:pt x="127" y="1030"/>
                  </a:lnTo>
                  <a:lnTo>
                    <a:pt x="141" y="984"/>
                  </a:lnTo>
                  <a:lnTo>
                    <a:pt x="161" y="944"/>
                  </a:lnTo>
                  <a:lnTo>
                    <a:pt x="185" y="908"/>
                  </a:lnTo>
                  <a:lnTo>
                    <a:pt x="208" y="872"/>
                  </a:lnTo>
                  <a:lnTo>
                    <a:pt x="228" y="832"/>
                  </a:lnTo>
                  <a:lnTo>
                    <a:pt x="242" y="783"/>
                  </a:lnTo>
                  <a:lnTo>
                    <a:pt x="249" y="721"/>
                  </a:lnTo>
                  <a:lnTo>
                    <a:pt x="245" y="652"/>
                  </a:lnTo>
                  <a:lnTo>
                    <a:pt x="232" y="597"/>
                  </a:lnTo>
                  <a:lnTo>
                    <a:pt x="213" y="552"/>
                  </a:lnTo>
                  <a:lnTo>
                    <a:pt x="192" y="513"/>
                  </a:lnTo>
                  <a:lnTo>
                    <a:pt x="170" y="473"/>
                  </a:lnTo>
                  <a:lnTo>
                    <a:pt x="151" y="430"/>
                  </a:lnTo>
                  <a:lnTo>
                    <a:pt x="138" y="377"/>
                  </a:lnTo>
                  <a:lnTo>
                    <a:pt x="134" y="313"/>
                  </a:lnTo>
                  <a:lnTo>
                    <a:pt x="139" y="277"/>
                  </a:lnTo>
                  <a:lnTo>
                    <a:pt x="155" y="236"/>
                  </a:lnTo>
                  <a:lnTo>
                    <a:pt x="177" y="193"/>
                  </a:lnTo>
                  <a:lnTo>
                    <a:pt x="202" y="149"/>
                  </a:lnTo>
                  <a:lnTo>
                    <a:pt x="228" y="106"/>
                  </a:lnTo>
                  <a:lnTo>
                    <a:pt x="251" y="67"/>
                  </a:lnTo>
                  <a:lnTo>
                    <a:pt x="270" y="33"/>
                  </a:lnTo>
                  <a:lnTo>
                    <a:pt x="279" y="7"/>
                  </a:lnTo>
                  <a:lnTo>
                    <a:pt x="280" y="4"/>
                  </a:lnTo>
                  <a:lnTo>
                    <a:pt x="279" y="3"/>
                  </a:lnTo>
                  <a:lnTo>
                    <a:pt x="273" y="1"/>
                  </a:lnTo>
                  <a:lnTo>
                    <a:pt x="266" y="1"/>
                  </a:lnTo>
                  <a:lnTo>
                    <a:pt x="255" y="0"/>
                  </a:lnTo>
                  <a:lnTo>
                    <a:pt x="238" y="0"/>
                  </a:lnTo>
                  <a:lnTo>
                    <a:pt x="218" y="0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D6A85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93" name="Freeform 12"/>
            <p:cNvSpPr>
              <a:spLocks/>
            </p:cNvSpPr>
            <p:nvPr/>
          </p:nvSpPr>
          <p:spPr bwMode="auto">
            <a:xfrm rot="-5400000">
              <a:off x="1100" y="2968"/>
              <a:ext cx="139" cy="1081"/>
            </a:xfrm>
            <a:custGeom>
              <a:avLst/>
              <a:gdLst>
                <a:gd name="T0" fmla="*/ 1 w 278"/>
                <a:gd name="T1" fmla="*/ 1 h 2162"/>
                <a:gd name="T2" fmla="*/ 1 w 278"/>
                <a:gd name="T3" fmla="*/ 1 h 2162"/>
                <a:gd name="T4" fmla="*/ 1 w 278"/>
                <a:gd name="T5" fmla="*/ 1 h 2162"/>
                <a:gd name="T6" fmla="*/ 1 w 278"/>
                <a:gd name="T7" fmla="*/ 1 h 2162"/>
                <a:gd name="T8" fmla="*/ 1 w 278"/>
                <a:gd name="T9" fmla="*/ 1 h 2162"/>
                <a:gd name="T10" fmla="*/ 1 w 278"/>
                <a:gd name="T11" fmla="*/ 1 h 2162"/>
                <a:gd name="T12" fmla="*/ 1 w 278"/>
                <a:gd name="T13" fmla="*/ 1 h 2162"/>
                <a:gd name="T14" fmla="*/ 1 w 278"/>
                <a:gd name="T15" fmla="*/ 1 h 2162"/>
                <a:gd name="T16" fmla="*/ 1 w 278"/>
                <a:gd name="T17" fmla="*/ 1 h 2162"/>
                <a:gd name="T18" fmla="*/ 1 w 278"/>
                <a:gd name="T19" fmla="*/ 1 h 2162"/>
                <a:gd name="T20" fmla="*/ 1 w 278"/>
                <a:gd name="T21" fmla="*/ 1 h 2162"/>
                <a:gd name="T22" fmla="*/ 1 w 278"/>
                <a:gd name="T23" fmla="*/ 1 h 2162"/>
                <a:gd name="T24" fmla="*/ 1 w 278"/>
                <a:gd name="T25" fmla="*/ 1 h 2162"/>
                <a:gd name="T26" fmla="*/ 1 w 278"/>
                <a:gd name="T27" fmla="*/ 1 h 2162"/>
                <a:gd name="T28" fmla="*/ 1 w 278"/>
                <a:gd name="T29" fmla="*/ 1 h 2162"/>
                <a:gd name="T30" fmla="*/ 1 w 278"/>
                <a:gd name="T31" fmla="*/ 1 h 2162"/>
                <a:gd name="T32" fmla="*/ 1 w 278"/>
                <a:gd name="T33" fmla="*/ 1 h 2162"/>
                <a:gd name="T34" fmla="*/ 1 w 278"/>
                <a:gd name="T35" fmla="*/ 1 h 2162"/>
                <a:gd name="T36" fmla="*/ 1 w 278"/>
                <a:gd name="T37" fmla="*/ 1 h 2162"/>
                <a:gd name="T38" fmla="*/ 1 w 278"/>
                <a:gd name="T39" fmla="*/ 1 h 2162"/>
                <a:gd name="T40" fmla="*/ 1 w 278"/>
                <a:gd name="T41" fmla="*/ 1 h 2162"/>
                <a:gd name="T42" fmla="*/ 1 w 278"/>
                <a:gd name="T43" fmla="*/ 1 h 2162"/>
                <a:gd name="T44" fmla="*/ 1 w 278"/>
                <a:gd name="T45" fmla="*/ 1 h 2162"/>
                <a:gd name="T46" fmla="*/ 1 w 278"/>
                <a:gd name="T47" fmla="*/ 1 h 2162"/>
                <a:gd name="T48" fmla="*/ 1 w 278"/>
                <a:gd name="T49" fmla="*/ 1 h 2162"/>
                <a:gd name="T50" fmla="*/ 1 w 278"/>
                <a:gd name="T51" fmla="*/ 1 h 2162"/>
                <a:gd name="T52" fmla="*/ 1 w 278"/>
                <a:gd name="T53" fmla="*/ 1 h 2162"/>
                <a:gd name="T54" fmla="*/ 1 w 278"/>
                <a:gd name="T55" fmla="*/ 1 h 2162"/>
                <a:gd name="T56" fmla="*/ 1 w 278"/>
                <a:gd name="T57" fmla="*/ 1 h 2162"/>
                <a:gd name="T58" fmla="*/ 1 w 278"/>
                <a:gd name="T59" fmla="*/ 1 h 2162"/>
                <a:gd name="T60" fmla="*/ 1 w 278"/>
                <a:gd name="T61" fmla="*/ 1 h 2162"/>
                <a:gd name="T62" fmla="*/ 1 w 278"/>
                <a:gd name="T63" fmla="*/ 1 h 2162"/>
                <a:gd name="T64" fmla="*/ 1 w 278"/>
                <a:gd name="T65" fmla="*/ 1 h 2162"/>
                <a:gd name="T66" fmla="*/ 1 w 278"/>
                <a:gd name="T67" fmla="*/ 1 h 2162"/>
                <a:gd name="T68" fmla="*/ 1 w 278"/>
                <a:gd name="T69" fmla="*/ 1 h 2162"/>
                <a:gd name="T70" fmla="*/ 1 w 278"/>
                <a:gd name="T71" fmla="*/ 1 h 2162"/>
                <a:gd name="T72" fmla="*/ 1 w 278"/>
                <a:gd name="T73" fmla="*/ 1 h 2162"/>
                <a:gd name="T74" fmla="*/ 1 w 278"/>
                <a:gd name="T75" fmla="*/ 1 h 2162"/>
                <a:gd name="T76" fmla="*/ 1 w 278"/>
                <a:gd name="T77" fmla="*/ 1 h 2162"/>
                <a:gd name="T78" fmla="*/ 1 w 278"/>
                <a:gd name="T79" fmla="*/ 1 h 2162"/>
                <a:gd name="T80" fmla="*/ 1 w 278"/>
                <a:gd name="T81" fmla="*/ 1 h 2162"/>
                <a:gd name="T82" fmla="*/ 1 w 278"/>
                <a:gd name="T83" fmla="*/ 1 h 2162"/>
                <a:gd name="T84" fmla="*/ 1 w 278"/>
                <a:gd name="T85" fmla="*/ 1 h 2162"/>
                <a:gd name="T86" fmla="*/ 1 w 278"/>
                <a:gd name="T87" fmla="*/ 1 h 2162"/>
                <a:gd name="T88" fmla="*/ 1 w 278"/>
                <a:gd name="T89" fmla="*/ 1 h 2162"/>
                <a:gd name="T90" fmla="*/ 1 w 278"/>
                <a:gd name="T91" fmla="*/ 1 h 2162"/>
                <a:gd name="T92" fmla="*/ 1 w 278"/>
                <a:gd name="T93" fmla="*/ 1 h 2162"/>
                <a:gd name="T94" fmla="*/ 1 w 278"/>
                <a:gd name="T95" fmla="*/ 1 h 2162"/>
                <a:gd name="T96" fmla="*/ 1 w 278"/>
                <a:gd name="T97" fmla="*/ 1 h 2162"/>
                <a:gd name="T98" fmla="*/ 1 w 278"/>
                <a:gd name="T99" fmla="*/ 1 h 2162"/>
                <a:gd name="T100" fmla="*/ 1 w 278"/>
                <a:gd name="T101" fmla="*/ 1 h 2162"/>
                <a:gd name="T102" fmla="*/ 1 w 278"/>
                <a:gd name="T103" fmla="*/ 1 h 2162"/>
                <a:gd name="T104" fmla="*/ 1 w 278"/>
                <a:gd name="T105" fmla="*/ 1 h 2162"/>
                <a:gd name="T106" fmla="*/ 1 w 278"/>
                <a:gd name="T107" fmla="*/ 1 h 2162"/>
                <a:gd name="T108" fmla="*/ 1 w 278"/>
                <a:gd name="T109" fmla="*/ 0 h 2162"/>
                <a:gd name="T110" fmla="*/ 1 w 278"/>
                <a:gd name="T111" fmla="*/ 0 h 216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78"/>
                <a:gd name="T169" fmla="*/ 0 h 2162"/>
                <a:gd name="T170" fmla="*/ 278 w 278"/>
                <a:gd name="T171" fmla="*/ 2162 h 216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78" h="2162">
                  <a:moveTo>
                    <a:pt x="192" y="0"/>
                  </a:moveTo>
                  <a:lnTo>
                    <a:pt x="173" y="26"/>
                  </a:lnTo>
                  <a:lnTo>
                    <a:pt x="149" y="56"/>
                  </a:lnTo>
                  <a:lnTo>
                    <a:pt x="123" y="92"/>
                  </a:lnTo>
                  <a:lnTo>
                    <a:pt x="98" y="131"/>
                  </a:lnTo>
                  <a:lnTo>
                    <a:pt x="75" y="174"/>
                  </a:lnTo>
                  <a:lnTo>
                    <a:pt x="56" y="221"/>
                  </a:lnTo>
                  <a:lnTo>
                    <a:pt x="45" y="272"/>
                  </a:lnTo>
                  <a:lnTo>
                    <a:pt x="43" y="327"/>
                  </a:lnTo>
                  <a:lnTo>
                    <a:pt x="52" y="392"/>
                  </a:lnTo>
                  <a:lnTo>
                    <a:pt x="66" y="442"/>
                  </a:lnTo>
                  <a:lnTo>
                    <a:pt x="86" y="484"/>
                  </a:lnTo>
                  <a:lnTo>
                    <a:pt x="106" y="521"/>
                  </a:lnTo>
                  <a:lnTo>
                    <a:pt x="126" y="559"/>
                  </a:lnTo>
                  <a:lnTo>
                    <a:pt x="144" y="602"/>
                  </a:lnTo>
                  <a:lnTo>
                    <a:pt x="155" y="655"/>
                  </a:lnTo>
                  <a:lnTo>
                    <a:pt x="159" y="723"/>
                  </a:lnTo>
                  <a:lnTo>
                    <a:pt x="153" y="785"/>
                  </a:lnTo>
                  <a:lnTo>
                    <a:pt x="139" y="834"/>
                  </a:lnTo>
                  <a:lnTo>
                    <a:pt x="119" y="875"/>
                  </a:lnTo>
                  <a:lnTo>
                    <a:pt x="95" y="911"/>
                  </a:lnTo>
                  <a:lnTo>
                    <a:pt x="72" y="946"/>
                  </a:lnTo>
                  <a:lnTo>
                    <a:pt x="52" y="986"/>
                  </a:lnTo>
                  <a:lnTo>
                    <a:pt x="38" y="1033"/>
                  </a:lnTo>
                  <a:lnTo>
                    <a:pt x="31" y="1094"/>
                  </a:lnTo>
                  <a:lnTo>
                    <a:pt x="35" y="1141"/>
                  </a:lnTo>
                  <a:lnTo>
                    <a:pt x="46" y="1184"/>
                  </a:lnTo>
                  <a:lnTo>
                    <a:pt x="64" y="1224"/>
                  </a:lnTo>
                  <a:lnTo>
                    <a:pt x="84" y="1260"/>
                  </a:lnTo>
                  <a:lnTo>
                    <a:pt x="104" y="1297"/>
                  </a:lnTo>
                  <a:lnTo>
                    <a:pt x="122" y="1335"/>
                  </a:lnTo>
                  <a:lnTo>
                    <a:pt x="133" y="1376"/>
                  </a:lnTo>
                  <a:lnTo>
                    <a:pt x="137" y="1422"/>
                  </a:lnTo>
                  <a:lnTo>
                    <a:pt x="131" y="1492"/>
                  </a:lnTo>
                  <a:lnTo>
                    <a:pt x="115" y="1548"/>
                  </a:lnTo>
                  <a:lnTo>
                    <a:pt x="93" y="1592"/>
                  </a:lnTo>
                  <a:lnTo>
                    <a:pt x="69" y="1632"/>
                  </a:lnTo>
                  <a:lnTo>
                    <a:pt x="43" y="1670"/>
                  </a:lnTo>
                  <a:lnTo>
                    <a:pt x="22" y="1710"/>
                  </a:lnTo>
                  <a:lnTo>
                    <a:pt x="7" y="1758"/>
                  </a:lnTo>
                  <a:lnTo>
                    <a:pt x="0" y="1818"/>
                  </a:lnTo>
                  <a:lnTo>
                    <a:pt x="2" y="1874"/>
                  </a:lnTo>
                  <a:lnTo>
                    <a:pt x="12" y="1923"/>
                  </a:lnTo>
                  <a:lnTo>
                    <a:pt x="26" y="1968"/>
                  </a:lnTo>
                  <a:lnTo>
                    <a:pt x="44" y="2008"/>
                  </a:lnTo>
                  <a:lnTo>
                    <a:pt x="65" y="2048"/>
                  </a:lnTo>
                  <a:lnTo>
                    <a:pt x="86" y="2085"/>
                  </a:lnTo>
                  <a:lnTo>
                    <a:pt x="109" y="2123"/>
                  </a:lnTo>
                  <a:lnTo>
                    <a:pt x="129" y="2162"/>
                  </a:lnTo>
                  <a:lnTo>
                    <a:pt x="145" y="2161"/>
                  </a:lnTo>
                  <a:lnTo>
                    <a:pt x="156" y="2161"/>
                  </a:lnTo>
                  <a:lnTo>
                    <a:pt x="163" y="2161"/>
                  </a:lnTo>
                  <a:lnTo>
                    <a:pt x="170" y="2162"/>
                  </a:lnTo>
                  <a:lnTo>
                    <a:pt x="177" y="2162"/>
                  </a:lnTo>
                  <a:lnTo>
                    <a:pt x="187" y="2162"/>
                  </a:lnTo>
                  <a:lnTo>
                    <a:pt x="203" y="2162"/>
                  </a:lnTo>
                  <a:lnTo>
                    <a:pt x="225" y="2162"/>
                  </a:lnTo>
                  <a:lnTo>
                    <a:pt x="207" y="2135"/>
                  </a:lnTo>
                  <a:lnTo>
                    <a:pt x="186" y="2095"/>
                  </a:lnTo>
                  <a:lnTo>
                    <a:pt x="164" y="2049"/>
                  </a:lnTo>
                  <a:lnTo>
                    <a:pt x="141" y="1997"/>
                  </a:lnTo>
                  <a:lnTo>
                    <a:pt x="120" y="1945"/>
                  </a:lnTo>
                  <a:lnTo>
                    <a:pt x="103" y="1896"/>
                  </a:lnTo>
                  <a:lnTo>
                    <a:pt x="92" y="1850"/>
                  </a:lnTo>
                  <a:lnTo>
                    <a:pt x="88" y="1816"/>
                  </a:lnTo>
                  <a:lnTo>
                    <a:pt x="94" y="1757"/>
                  </a:lnTo>
                  <a:lnTo>
                    <a:pt x="110" y="1709"/>
                  </a:lnTo>
                  <a:lnTo>
                    <a:pt x="132" y="1669"/>
                  </a:lnTo>
                  <a:lnTo>
                    <a:pt x="157" y="1630"/>
                  </a:lnTo>
                  <a:lnTo>
                    <a:pt x="182" y="1591"/>
                  </a:lnTo>
                  <a:lnTo>
                    <a:pt x="204" y="1547"/>
                  </a:lnTo>
                  <a:lnTo>
                    <a:pt x="220" y="1490"/>
                  </a:lnTo>
                  <a:lnTo>
                    <a:pt x="226" y="1421"/>
                  </a:lnTo>
                  <a:lnTo>
                    <a:pt x="222" y="1375"/>
                  </a:lnTo>
                  <a:lnTo>
                    <a:pt x="211" y="1334"/>
                  </a:lnTo>
                  <a:lnTo>
                    <a:pt x="193" y="1296"/>
                  </a:lnTo>
                  <a:lnTo>
                    <a:pt x="173" y="1259"/>
                  </a:lnTo>
                  <a:lnTo>
                    <a:pt x="153" y="1221"/>
                  </a:lnTo>
                  <a:lnTo>
                    <a:pt x="135" y="1183"/>
                  </a:lnTo>
                  <a:lnTo>
                    <a:pt x="124" y="1140"/>
                  </a:lnTo>
                  <a:lnTo>
                    <a:pt x="120" y="1091"/>
                  </a:lnTo>
                  <a:lnTo>
                    <a:pt x="126" y="1031"/>
                  </a:lnTo>
                  <a:lnTo>
                    <a:pt x="141" y="984"/>
                  </a:lnTo>
                  <a:lnTo>
                    <a:pt x="161" y="944"/>
                  </a:lnTo>
                  <a:lnTo>
                    <a:pt x="184" y="909"/>
                  </a:lnTo>
                  <a:lnTo>
                    <a:pt x="206" y="874"/>
                  </a:lnTo>
                  <a:lnTo>
                    <a:pt x="226" y="833"/>
                  </a:lnTo>
                  <a:lnTo>
                    <a:pt x="241" y="783"/>
                  </a:lnTo>
                  <a:lnTo>
                    <a:pt x="247" y="721"/>
                  </a:lnTo>
                  <a:lnTo>
                    <a:pt x="243" y="652"/>
                  </a:lnTo>
                  <a:lnTo>
                    <a:pt x="231" y="597"/>
                  </a:lnTo>
                  <a:lnTo>
                    <a:pt x="212" y="552"/>
                  </a:lnTo>
                  <a:lnTo>
                    <a:pt x="191" y="512"/>
                  </a:lnTo>
                  <a:lnTo>
                    <a:pt x="169" y="473"/>
                  </a:lnTo>
                  <a:lnTo>
                    <a:pt x="150" y="430"/>
                  </a:lnTo>
                  <a:lnTo>
                    <a:pt x="136" y="377"/>
                  </a:lnTo>
                  <a:lnTo>
                    <a:pt x="132" y="313"/>
                  </a:lnTo>
                  <a:lnTo>
                    <a:pt x="139" y="277"/>
                  </a:lnTo>
                  <a:lnTo>
                    <a:pt x="153" y="236"/>
                  </a:lnTo>
                  <a:lnTo>
                    <a:pt x="175" y="193"/>
                  </a:lnTo>
                  <a:lnTo>
                    <a:pt x="201" y="149"/>
                  </a:lnTo>
                  <a:lnTo>
                    <a:pt x="226" y="106"/>
                  </a:lnTo>
                  <a:lnTo>
                    <a:pt x="250" y="67"/>
                  </a:lnTo>
                  <a:lnTo>
                    <a:pt x="268" y="33"/>
                  </a:lnTo>
                  <a:lnTo>
                    <a:pt x="277" y="7"/>
                  </a:lnTo>
                  <a:lnTo>
                    <a:pt x="278" y="4"/>
                  </a:lnTo>
                  <a:lnTo>
                    <a:pt x="277" y="3"/>
                  </a:lnTo>
                  <a:lnTo>
                    <a:pt x="273" y="1"/>
                  </a:lnTo>
                  <a:lnTo>
                    <a:pt x="265" y="1"/>
                  </a:lnTo>
                  <a:lnTo>
                    <a:pt x="253" y="0"/>
                  </a:lnTo>
                  <a:lnTo>
                    <a:pt x="237" y="0"/>
                  </a:lnTo>
                  <a:lnTo>
                    <a:pt x="217" y="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D6A85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94" name="Freeform 13"/>
            <p:cNvSpPr>
              <a:spLocks/>
            </p:cNvSpPr>
            <p:nvPr/>
          </p:nvSpPr>
          <p:spPr bwMode="auto">
            <a:xfrm rot="-5400000">
              <a:off x="1108" y="2946"/>
              <a:ext cx="123" cy="1082"/>
            </a:xfrm>
            <a:custGeom>
              <a:avLst/>
              <a:gdLst>
                <a:gd name="T0" fmla="*/ 1 w 244"/>
                <a:gd name="T1" fmla="*/ 0 h 2165"/>
                <a:gd name="T2" fmla="*/ 1 w 244"/>
                <a:gd name="T3" fmla="*/ 0 h 2165"/>
                <a:gd name="T4" fmla="*/ 1 w 244"/>
                <a:gd name="T5" fmla="*/ 0 h 2165"/>
                <a:gd name="T6" fmla="*/ 1 w 244"/>
                <a:gd name="T7" fmla="*/ 0 h 2165"/>
                <a:gd name="T8" fmla="*/ 1 w 244"/>
                <a:gd name="T9" fmla="*/ 0 h 2165"/>
                <a:gd name="T10" fmla="*/ 1 w 244"/>
                <a:gd name="T11" fmla="*/ 0 h 2165"/>
                <a:gd name="T12" fmla="*/ 1 w 244"/>
                <a:gd name="T13" fmla="*/ 0 h 2165"/>
                <a:gd name="T14" fmla="*/ 1 w 244"/>
                <a:gd name="T15" fmla="*/ 0 h 2165"/>
                <a:gd name="T16" fmla="*/ 1 w 244"/>
                <a:gd name="T17" fmla="*/ 0 h 2165"/>
                <a:gd name="T18" fmla="*/ 1 w 244"/>
                <a:gd name="T19" fmla="*/ 0 h 2165"/>
                <a:gd name="T20" fmla="*/ 1 w 244"/>
                <a:gd name="T21" fmla="*/ 0 h 2165"/>
                <a:gd name="T22" fmla="*/ 1 w 244"/>
                <a:gd name="T23" fmla="*/ 0 h 2165"/>
                <a:gd name="T24" fmla="*/ 1 w 244"/>
                <a:gd name="T25" fmla="*/ 0 h 2165"/>
                <a:gd name="T26" fmla="*/ 1 w 244"/>
                <a:gd name="T27" fmla="*/ 0 h 2165"/>
                <a:gd name="T28" fmla="*/ 1 w 244"/>
                <a:gd name="T29" fmla="*/ 0 h 2165"/>
                <a:gd name="T30" fmla="*/ 1 w 244"/>
                <a:gd name="T31" fmla="*/ 0 h 2165"/>
                <a:gd name="T32" fmla="*/ 1 w 244"/>
                <a:gd name="T33" fmla="*/ 0 h 2165"/>
                <a:gd name="T34" fmla="*/ 1 w 244"/>
                <a:gd name="T35" fmla="*/ 0 h 2165"/>
                <a:gd name="T36" fmla="*/ 1 w 244"/>
                <a:gd name="T37" fmla="*/ 0 h 2165"/>
                <a:gd name="T38" fmla="*/ 1 w 244"/>
                <a:gd name="T39" fmla="*/ 0 h 2165"/>
                <a:gd name="T40" fmla="*/ 1 w 244"/>
                <a:gd name="T41" fmla="*/ 0 h 2165"/>
                <a:gd name="T42" fmla="*/ 1 w 244"/>
                <a:gd name="T43" fmla="*/ 0 h 2165"/>
                <a:gd name="T44" fmla="*/ 1 w 244"/>
                <a:gd name="T45" fmla="*/ 0 h 2165"/>
                <a:gd name="T46" fmla="*/ 1 w 244"/>
                <a:gd name="T47" fmla="*/ 0 h 2165"/>
                <a:gd name="T48" fmla="*/ 1 w 244"/>
                <a:gd name="T49" fmla="*/ 0 h 2165"/>
                <a:gd name="T50" fmla="*/ 1 w 244"/>
                <a:gd name="T51" fmla="*/ 0 h 2165"/>
                <a:gd name="T52" fmla="*/ 1 w 244"/>
                <a:gd name="T53" fmla="*/ 0 h 2165"/>
                <a:gd name="T54" fmla="*/ 1 w 244"/>
                <a:gd name="T55" fmla="*/ 0 h 2165"/>
                <a:gd name="T56" fmla="*/ 1 w 244"/>
                <a:gd name="T57" fmla="*/ 0 h 2165"/>
                <a:gd name="T58" fmla="*/ 1 w 244"/>
                <a:gd name="T59" fmla="*/ 0 h 2165"/>
                <a:gd name="T60" fmla="*/ 1 w 244"/>
                <a:gd name="T61" fmla="*/ 0 h 2165"/>
                <a:gd name="T62" fmla="*/ 1 w 244"/>
                <a:gd name="T63" fmla="*/ 0 h 2165"/>
                <a:gd name="T64" fmla="*/ 1 w 244"/>
                <a:gd name="T65" fmla="*/ 0 h 2165"/>
                <a:gd name="T66" fmla="*/ 1 w 244"/>
                <a:gd name="T67" fmla="*/ 0 h 2165"/>
                <a:gd name="T68" fmla="*/ 1 w 244"/>
                <a:gd name="T69" fmla="*/ 0 h 2165"/>
                <a:gd name="T70" fmla="*/ 1 w 244"/>
                <a:gd name="T71" fmla="*/ 0 h 2165"/>
                <a:gd name="T72" fmla="*/ 1 w 244"/>
                <a:gd name="T73" fmla="*/ 0 h 2165"/>
                <a:gd name="T74" fmla="*/ 1 w 244"/>
                <a:gd name="T75" fmla="*/ 0 h 2165"/>
                <a:gd name="T76" fmla="*/ 1 w 244"/>
                <a:gd name="T77" fmla="*/ 0 h 2165"/>
                <a:gd name="T78" fmla="*/ 1 w 244"/>
                <a:gd name="T79" fmla="*/ 0 h 2165"/>
                <a:gd name="T80" fmla="*/ 1 w 244"/>
                <a:gd name="T81" fmla="*/ 0 h 2165"/>
                <a:gd name="T82" fmla="*/ 1 w 244"/>
                <a:gd name="T83" fmla="*/ 0 h 2165"/>
                <a:gd name="T84" fmla="*/ 1 w 244"/>
                <a:gd name="T85" fmla="*/ 0 h 2165"/>
                <a:gd name="T86" fmla="*/ 1 w 244"/>
                <a:gd name="T87" fmla="*/ 0 h 2165"/>
                <a:gd name="T88" fmla="*/ 1 w 244"/>
                <a:gd name="T89" fmla="*/ 0 h 2165"/>
                <a:gd name="T90" fmla="*/ 1 w 244"/>
                <a:gd name="T91" fmla="*/ 0 h 2165"/>
                <a:gd name="T92" fmla="*/ 1 w 244"/>
                <a:gd name="T93" fmla="*/ 0 h 2165"/>
                <a:gd name="T94" fmla="*/ 1 w 244"/>
                <a:gd name="T95" fmla="*/ 0 h 2165"/>
                <a:gd name="T96" fmla="*/ 1 w 244"/>
                <a:gd name="T97" fmla="*/ 0 h 2165"/>
                <a:gd name="T98" fmla="*/ 1 w 244"/>
                <a:gd name="T99" fmla="*/ 0 h 2165"/>
                <a:gd name="T100" fmla="*/ 1 w 244"/>
                <a:gd name="T101" fmla="*/ 0 h 2165"/>
                <a:gd name="T102" fmla="*/ 1 w 244"/>
                <a:gd name="T103" fmla="*/ 0 h 2165"/>
                <a:gd name="T104" fmla="*/ 1 w 244"/>
                <a:gd name="T105" fmla="*/ 0 h 2165"/>
                <a:gd name="T106" fmla="*/ 1 w 244"/>
                <a:gd name="T107" fmla="*/ 0 h 2165"/>
                <a:gd name="T108" fmla="*/ 1 w 244"/>
                <a:gd name="T109" fmla="*/ 0 h 2165"/>
                <a:gd name="T110" fmla="*/ 1 w 244"/>
                <a:gd name="T111" fmla="*/ 0 h 216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44"/>
                <a:gd name="T169" fmla="*/ 0 h 2165"/>
                <a:gd name="T170" fmla="*/ 244 w 244"/>
                <a:gd name="T171" fmla="*/ 2165 h 216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44" h="2165">
                  <a:moveTo>
                    <a:pt x="190" y="0"/>
                  </a:moveTo>
                  <a:lnTo>
                    <a:pt x="171" y="26"/>
                  </a:lnTo>
                  <a:lnTo>
                    <a:pt x="147" y="56"/>
                  </a:lnTo>
                  <a:lnTo>
                    <a:pt x="122" y="89"/>
                  </a:lnTo>
                  <a:lnTo>
                    <a:pt x="98" y="127"/>
                  </a:lnTo>
                  <a:lnTo>
                    <a:pt x="74" y="169"/>
                  </a:lnTo>
                  <a:lnTo>
                    <a:pt x="56" y="216"/>
                  </a:lnTo>
                  <a:lnTo>
                    <a:pt x="46" y="266"/>
                  </a:lnTo>
                  <a:lnTo>
                    <a:pt x="44" y="321"/>
                  </a:lnTo>
                  <a:lnTo>
                    <a:pt x="53" y="386"/>
                  </a:lnTo>
                  <a:lnTo>
                    <a:pt x="68" y="436"/>
                  </a:lnTo>
                  <a:lnTo>
                    <a:pt x="88" y="478"/>
                  </a:lnTo>
                  <a:lnTo>
                    <a:pt x="108" y="515"/>
                  </a:lnTo>
                  <a:lnTo>
                    <a:pt x="128" y="552"/>
                  </a:lnTo>
                  <a:lnTo>
                    <a:pt x="145" y="595"/>
                  </a:lnTo>
                  <a:lnTo>
                    <a:pt x="156" y="648"/>
                  </a:lnTo>
                  <a:lnTo>
                    <a:pt x="160" y="716"/>
                  </a:lnTo>
                  <a:lnTo>
                    <a:pt x="153" y="778"/>
                  </a:lnTo>
                  <a:lnTo>
                    <a:pt x="139" y="828"/>
                  </a:lnTo>
                  <a:lnTo>
                    <a:pt x="119" y="869"/>
                  </a:lnTo>
                  <a:lnTo>
                    <a:pt x="96" y="905"/>
                  </a:lnTo>
                  <a:lnTo>
                    <a:pt x="73" y="939"/>
                  </a:lnTo>
                  <a:lnTo>
                    <a:pt x="53" y="979"/>
                  </a:lnTo>
                  <a:lnTo>
                    <a:pt x="39" y="1027"/>
                  </a:lnTo>
                  <a:lnTo>
                    <a:pt x="32" y="1086"/>
                  </a:lnTo>
                  <a:lnTo>
                    <a:pt x="37" y="1135"/>
                  </a:lnTo>
                  <a:lnTo>
                    <a:pt x="48" y="1178"/>
                  </a:lnTo>
                  <a:lnTo>
                    <a:pt x="65" y="1217"/>
                  </a:lnTo>
                  <a:lnTo>
                    <a:pt x="85" y="1254"/>
                  </a:lnTo>
                  <a:lnTo>
                    <a:pt x="105" y="1291"/>
                  </a:lnTo>
                  <a:lnTo>
                    <a:pt x="123" y="1329"/>
                  </a:lnTo>
                  <a:lnTo>
                    <a:pt x="134" y="1370"/>
                  </a:lnTo>
                  <a:lnTo>
                    <a:pt x="139" y="1416"/>
                  </a:lnTo>
                  <a:lnTo>
                    <a:pt x="132" y="1486"/>
                  </a:lnTo>
                  <a:lnTo>
                    <a:pt x="116" y="1542"/>
                  </a:lnTo>
                  <a:lnTo>
                    <a:pt x="94" y="1586"/>
                  </a:lnTo>
                  <a:lnTo>
                    <a:pt x="70" y="1626"/>
                  </a:lnTo>
                  <a:lnTo>
                    <a:pt x="44" y="1664"/>
                  </a:lnTo>
                  <a:lnTo>
                    <a:pt x="22" y="1705"/>
                  </a:lnTo>
                  <a:lnTo>
                    <a:pt x="7" y="1752"/>
                  </a:lnTo>
                  <a:lnTo>
                    <a:pt x="0" y="1811"/>
                  </a:lnTo>
                  <a:lnTo>
                    <a:pt x="3" y="1867"/>
                  </a:lnTo>
                  <a:lnTo>
                    <a:pt x="12" y="1919"/>
                  </a:lnTo>
                  <a:lnTo>
                    <a:pt x="28" y="1964"/>
                  </a:lnTo>
                  <a:lnTo>
                    <a:pt x="46" y="2006"/>
                  </a:lnTo>
                  <a:lnTo>
                    <a:pt x="68" y="2045"/>
                  </a:lnTo>
                  <a:lnTo>
                    <a:pt x="90" y="2084"/>
                  </a:lnTo>
                  <a:lnTo>
                    <a:pt x="111" y="2122"/>
                  </a:lnTo>
                  <a:lnTo>
                    <a:pt x="131" y="2162"/>
                  </a:lnTo>
                  <a:lnTo>
                    <a:pt x="143" y="2164"/>
                  </a:lnTo>
                  <a:lnTo>
                    <a:pt x="147" y="2164"/>
                  </a:lnTo>
                  <a:lnTo>
                    <a:pt x="147" y="2165"/>
                  </a:lnTo>
                  <a:lnTo>
                    <a:pt x="145" y="2165"/>
                  </a:lnTo>
                  <a:lnTo>
                    <a:pt x="143" y="2165"/>
                  </a:lnTo>
                  <a:lnTo>
                    <a:pt x="146" y="2165"/>
                  </a:lnTo>
                  <a:lnTo>
                    <a:pt x="157" y="2164"/>
                  </a:lnTo>
                  <a:lnTo>
                    <a:pt x="179" y="2162"/>
                  </a:lnTo>
                  <a:lnTo>
                    <a:pt x="162" y="2134"/>
                  </a:lnTo>
                  <a:lnTo>
                    <a:pt x="141" y="2094"/>
                  </a:lnTo>
                  <a:lnTo>
                    <a:pt x="118" y="2046"/>
                  </a:lnTo>
                  <a:lnTo>
                    <a:pt x="95" y="1994"/>
                  </a:lnTo>
                  <a:lnTo>
                    <a:pt x="74" y="1941"/>
                  </a:lnTo>
                  <a:lnTo>
                    <a:pt x="58" y="1890"/>
                  </a:lnTo>
                  <a:lnTo>
                    <a:pt x="46" y="1844"/>
                  </a:lnTo>
                  <a:lnTo>
                    <a:pt x="43" y="1810"/>
                  </a:lnTo>
                  <a:lnTo>
                    <a:pt x="50" y="1750"/>
                  </a:lnTo>
                  <a:lnTo>
                    <a:pt x="65" y="1702"/>
                  </a:lnTo>
                  <a:lnTo>
                    <a:pt x="86" y="1661"/>
                  </a:lnTo>
                  <a:lnTo>
                    <a:pt x="112" y="1623"/>
                  </a:lnTo>
                  <a:lnTo>
                    <a:pt x="136" y="1584"/>
                  </a:lnTo>
                  <a:lnTo>
                    <a:pt x="159" y="1540"/>
                  </a:lnTo>
                  <a:lnTo>
                    <a:pt x="174" y="1483"/>
                  </a:lnTo>
                  <a:lnTo>
                    <a:pt x="181" y="1414"/>
                  </a:lnTo>
                  <a:lnTo>
                    <a:pt x="176" y="1367"/>
                  </a:lnTo>
                  <a:lnTo>
                    <a:pt x="165" y="1327"/>
                  </a:lnTo>
                  <a:lnTo>
                    <a:pt x="147" y="1288"/>
                  </a:lnTo>
                  <a:lnTo>
                    <a:pt x="128" y="1251"/>
                  </a:lnTo>
                  <a:lnTo>
                    <a:pt x="108" y="1216"/>
                  </a:lnTo>
                  <a:lnTo>
                    <a:pt x="90" y="1176"/>
                  </a:lnTo>
                  <a:lnTo>
                    <a:pt x="79" y="1133"/>
                  </a:lnTo>
                  <a:lnTo>
                    <a:pt x="74" y="1085"/>
                  </a:lnTo>
                  <a:lnTo>
                    <a:pt x="81" y="1024"/>
                  </a:lnTo>
                  <a:lnTo>
                    <a:pt x="95" y="978"/>
                  </a:lnTo>
                  <a:lnTo>
                    <a:pt x="115" y="938"/>
                  </a:lnTo>
                  <a:lnTo>
                    <a:pt x="139" y="902"/>
                  </a:lnTo>
                  <a:lnTo>
                    <a:pt x="162" y="866"/>
                  </a:lnTo>
                  <a:lnTo>
                    <a:pt x="182" y="826"/>
                  </a:lnTo>
                  <a:lnTo>
                    <a:pt x="196" y="777"/>
                  </a:lnTo>
                  <a:lnTo>
                    <a:pt x="202" y="715"/>
                  </a:lnTo>
                  <a:lnTo>
                    <a:pt x="197" y="646"/>
                  </a:lnTo>
                  <a:lnTo>
                    <a:pt x="185" y="591"/>
                  </a:lnTo>
                  <a:lnTo>
                    <a:pt x="166" y="546"/>
                  </a:lnTo>
                  <a:lnTo>
                    <a:pt x="145" y="507"/>
                  </a:lnTo>
                  <a:lnTo>
                    <a:pt x="123" y="467"/>
                  </a:lnTo>
                  <a:lnTo>
                    <a:pt x="104" y="424"/>
                  </a:lnTo>
                  <a:lnTo>
                    <a:pt x="91" y="371"/>
                  </a:lnTo>
                  <a:lnTo>
                    <a:pt x="86" y="307"/>
                  </a:lnTo>
                  <a:lnTo>
                    <a:pt x="93" y="271"/>
                  </a:lnTo>
                  <a:lnTo>
                    <a:pt x="109" y="229"/>
                  </a:lnTo>
                  <a:lnTo>
                    <a:pt x="132" y="185"/>
                  </a:lnTo>
                  <a:lnTo>
                    <a:pt x="159" y="139"/>
                  </a:lnTo>
                  <a:lnTo>
                    <a:pt x="186" y="95"/>
                  </a:lnTo>
                  <a:lnTo>
                    <a:pt x="212" y="57"/>
                  </a:lnTo>
                  <a:lnTo>
                    <a:pt x="232" y="25"/>
                  </a:lnTo>
                  <a:lnTo>
                    <a:pt x="244" y="2"/>
                  </a:lnTo>
                  <a:lnTo>
                    <a:pt x="238" y="2"/>
                  </a:lnTo>
                  <a:lnTo>
                    <a:pt x="236" y="2"/>
                  </a:lnTo>
                  <a:lnTo>
                    <a:pt x="236" y="1"/>
                  </a:lnTo>
                  <a:lnTo>
                    <a:pt x="235" y="1"/>
                  </a:lnTo>
                  <a:lnTo>
                    <a:pt x="233" y="1"/>
                  </a:lnTo>
                  <a:lnTo>
                    <a:pt x="225" y="0"/>
                  </a:lnTo>
                  <a:lnTo>
                    <a:pt x="212" y="0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001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95" name="Freeform 14"/>
            <p:cNvSpPr>
              <a:spLocks/>
            </p:cNvSpPr>
            <p:nvPr/>
          </p:nvSpPr>
          <p:spPr bwMode="auto">
            <a:xfrm rot="-5400000">
              <a:off x="1103" y="2527"/>
              <a:ext cx="139" cy="1082"/>
            </a:xfrm>
            <a:custGeom>
              <a:avLst/>
              <a:gdLst>
                <a:gd name="T0" fmla="*/ 0 w 280"/>
                <a:gd name="T1" fmla="*/ 1 h 2164"/>
                <a:gd name="T2" fmla="*/ 0 w 280"/>
                <a:gd name="T3" fmla="*/ 1 h 2164"/>
                <a:gd name="T4" fmla="*/ 0 w 280"/>
                <a:gd name="T5" fmla="*/ 1 h 2164"/>
                <a:gd name="T6" fmla="*/ 0 w 280"/>
                <a:gd name="T7" fmla="*/ 1 h 2164"/>
                <a:gd name="T8" fmla="*/ 0 w 280"/>
                <a:gd name="T9" fmla="*/ 1 h 2164"/>
                <a:gd name="T10" fmla="*/ 0 w 280"/>
                <a:gd name="T11" fmla="*/ 1 h 2164"/>
                <a:gd name="T12" fmla="*/ 0 w 280"/>
                <a:gd name="T13" fmla="*/ 1 h 2164"/>
                <a:gd name="T14" fmla="*/ 0 w 280"/>
                <a:gd name="T15" fmla="*/ 1 h 2164"/>
                <a:gd name="T16" fmla="*/ 0 w 280"/>
                <a:gd name="T17" fmla="*/ 1 h 2164"/>
                <a:gd name="T18" fmla="*/ 0 w 280"/>
                <a:gd name="T19" fmla="*/ 1 h 2164"/>
                <a:gd name="T20" fmla="*/ 0 w 280"/>
                <a:gd name="T21" fmla="*/ 1 h 2164"/>
                <a:gd name="T22" fmla="*/ 0 w 280"/>
                <a:gd name="T23" fmla="*/ 1 h 2164"/>
                <a:gd name="T24" fmla="*/ 0 w 280"/>
                <a:gd name="T25" fmla="*/ 1 h 2164"/>
                <a:gd name="T26" fmla="*/ 0 w 280"/>
                <a:gd name="T27" fmla="*/ 1 h 2164"/>
                <a:gd name="T28" fmla="*/ 0 w 280"/>
                <a:gd name="T29" fmla="*/ 1 h 2164"/>
                <a:gd name="T30" fmla="*/ 0 w 280"/>
                <a:gd name="T31" fmla="*/ 1 h 2164"/>
                <a:gd name="T32" fmla="*/ 0 w 280"/>
                <a:gd name="T33" fmla="*/ 1 h 2164"/>
                <a:gd name="T34" fmla="*/ 0 w 280"/>
                <a:gd name="T35" fmla="*/ 1 h 2164"/>
                <a:gd name="T36" fmla="*/ 0 w 280"/>
                <a:gd name="T37" fmla="*/ 1 h 2164"/>
                <a:gd name="T38" fmla="*/ 0 w 280"/>
                <a:gd name="T39" fmla="*/ 1 h 2164"/>
                <a:gd name="T40" fmla="*/ 0 w 280"/>
                <a:gd name="T41" fmla="*/ 1 h 2164"/>
                <a:gd name="T42" fmla="*/ 0 w 280"/>
                <a:gd name="T43" fmla="*/ 1 h 2164"/>
                <a:gd name="T44" fmla="*/ 0 w 280"/>
                <a:gd name="T45" fmla="*/ 1 h 2164"/>
                <a:gd name="T46" fmla="*/ 0 w 280"/>
                <a:gd name="T47" fmla="*/ 1 h 2164"/>
                <a:gd name="T48" fmla="*/ 0 w 280"/>
                <a:gd name="T49" fmla="*/ 1 h 2164"/>
                <a:gd name="T50" fmla="*/ 0 w 280"/>
                <a:gd name="T51" fmla="*/ 1 h 2164"/>
                <a:gd name="T52" fmla="*/ 0 w 280"/>
                <a:gd name="T53" fmla="*/ 1 h 2164"/>
                <a:gd name="T54" fmla="*/ 0 w 280"/>
                <a:gd name="T55" fmla="*/ 1 h 2164"/>
                <a:gd name="T56" fmla="*/ 0 w 280"/>
                <a:gd name="T57" fmla="*/ 1 h 2164"/>
                <a:gd name="T58" fmla="*/ 0 w 280"/>
                <a:gd name="T59" fmla="*/ 1 h 2164"/>
                <a:gd name="T60" fmla="*/ 0 w 280"/>
                <a:gd name="T61" fmla="*/ 1 h 2164"/>
                <a:gd name="T62" fmla="*/ 0 w 280"/>
                <a:gd name="T63" fmla="*/ 1 h 2164"/>
                <a:gd name="T64" fmla="*/ 0 w 280"/>
                <a:gd name="T65" fmla="*/ 1 h 2164"/>
                <a:gd name="T66" fmla="*/ 0 w 280"/>
                <a:gd name="T67" fmla="*/ 1 h 2164"/>
                <a:gd name="T68" fmla="*/ 0 w 280"/>
                <a:gd name="T69" fmla="*/ 1 h 2164"/>
                <a:gd name="T70" fmla="*/ 0 w 280"/>
                <a:gd name="T71" fmla="*/ 1 h 2164"/>
                <a:gd name="T72" fmla="*/ 0 w 280"/>
                <a:gd name="T73" fmla="*/ 1 h 2164"/>
                <a:gd name="T74" fmla="*/ 0 w 280"/>
                <a:gd name="T75" fmla="*/ 1 h 2164"/>
                <a:gd name="T76" fmla="*/ 0 w 280"/>
                <a:gd name="T77" fmla="*/ 1 h 2164"/>
                <a:gd name="T78" fmla="*/ 0 w 280"/>
                <a:gd name="T79" fmla="*/ 1 h 2164"/>
                <a:gd name="T80" fmla="*/ 0 w 280"/>
                <a:gd name="T81" fmla="*/ 1 h 2164"/>
                <a:gd name="T82" fmla="*/ 0 w 280"/>
                <a:gd name="T83" fmla="*/ 1 h 2164"/>
                <a:gd name="T84" fmla="*/ 0 w 280"/>
                <a:gd name="T85" fmla="*/ 1 h 2164"/>
                <a:gd name="T86" fmla="*/ 0 w 280"/>
                <a:gd name="T87" fmla="*/ 1 h 2164"/>
                <a:gd name="T88" fmla="*/ 0 w 280"/>
                <a:gd name="T89" fmla="*/ 1 h 2164"/>
                <a:gd name="T90" fmla="*/ 0 w 280"/>
                <a:gd name="T91" fmla="*/ 1 h 2164"/>
                <a:gd name="T92" fmla="*/ 0 w 280"/>
                <a:gd name="T93" fmla="*/ 1 h 2164"/>
                <a:gd name="T94" fmla="*/ 0 w 280"/>
                <a:gd name="T95" fmla="*/ 1 h 2164"/>
                <a:gd name="T96" fmla="*/ 0 w 280"/>
                <a:gd name="T97" fmla="*/ 1 h 2164"/>
                <a:gd name="T98" fmla="*/ 0 w 280"/>
                <a:gd name="T99" fmla="*/ 1 h 2164"/>
                <a:gd name="T100" fmla="*/ 0 w 280"/>
                <a:gd name="T101" fmla="*/ 1 h 2164"/>
                <a:gd name="T102" fmla="*/ 0 w 280"/>
                <a:gd name="T103" fmla="*/ 1 h 2164"/>
                <a:gd name="T104" fmla="*/ 0 w 280"/>
                <a:gd name="T105" fmla="*/ 1 h 2164"/>
                <a:gd name="T106" fmla="*/ 0 w 280"/>
                <a:gd name="T107" fmla="*/ 1 h 2164"/>
                <a:gd name="T108" fmla="*/ 0 w 280"/>
                <a:gd name="T109" fmla="*/ 0 h 2164"/>
                <a:gd name="T110" fmla="*/ 0 w 280"/>
                <a:gd name="T111" fmla="*/ 0 h 216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0"/>
                <a:gd name="T169" fmla="*/ 0 h 2164"/>
                <a:gd name="T170" fmla="*/ 280 w 280"/>
                <a:gd name="T171" fmla="*/ 2164 h 216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0" h="2164">
                  <a:moveTo>
                    <a:pt x="193" y="0"/>
                  </a:moveTo>
                  <a:lnTo>
                    <a:pt x="173" y="26"/>
                  </a:lnTo>
                  <a:lnTo>
                    <a:pt x="150" y="57"/>
                  </a:lnTo>
                  <a:lnTo>
                    <a:pt x="124" y="92"/>
                  </a:lnTo>
                  <a:lnTo>
                    <a:pt x="99" y="131"/>
                  </a:lnTo>
                  <a:lnTo>
                    <a:pt x="76" y="174"/>
                  </a:lnTo>
                  <a:lnTo>
                    <a:pt x="58" y="222"/>
                  </a:lnTo>
                  <a:lnTo>
                    <a:pt x="47" y="273"/>
                  </a:lnTo>
                  <a:lnTo>
                    <a:pt x="44" y="327"/>
                  </a:lnTo>
                  <a:lnTo>
                    <a:pt x="53" y="392"/>
                  </a:lnTo>
                  <a:lnTo>
                    <a:pt x="68" y="442"/>
                  </a:lnTo>
                  <a:lnTo>
                    <a:pt x="88" y="484"/>
                  </a:lnTo>
                  <a:lnTo>
                    <a:pt x="108" y="521"/>
                  </a:lnTo>
                  <a:lnTo>
                    <a:pt x="128" y="559"/>
                  </a:lnTo>
                  <a:lnTo>
                    <a:pt x="145" y="602"/>
                  </a:lnTo>
                  <a:lnTo>
                    <a:pt x="157" y="655"/>
                  </a:lnTo>
                  <a:lnTo>
                    <a:pt x="160" y="723"/>
                  </a:lnTo>
                  <a:lnTo>
                    <a:pt x="153" y="785"/>
                  </a:lnTo>
                  <a:lnTo>
                    <a:pt x="139" y="835"/>
                  </a:lnTo>
                  <a:lnTo>
                    <a:pt x="119" y="876"/>
                  </a:lnTo>
                  <a:lnTo>
                    <a:pt x="95" y="912"/>
                  </a:lnTo>
                  <a:lnTo>
                    <a:pt x="72" y="946"/>
                  </a:lnTo>
                  <a:lnTo>
                    <a:pt x="52" y="986"/>
                  </a:lnTo>
                  <a:lnTo>
                    <a:pt x="38" y="1034"/>
                  </a:lnTo>
                  <a:lnTo>
                    <a:pt x="32" y="1094"/>
                  </a:lnTo>
                  <a:lnTo>
                    <a:pt x="37" y="1143"/>
                  </a:lnTo>
                  <a:lnTo>
                    <a:pt x="48" y="1186"/>
                  </a:lnTo>
                  <a:lnTo>
                    <a:pt x="66" y="1224"/>
                  </a:lnTo>
                  <a:lnTo>
                    <a:pt x="85" y="1261"/>
                  </a:lnTo>
                  <a:lnTo>
                    <a:pt x="105" y="1298"/>
                  </a:lnTo>
                  <a:lnTo>
                    <a:pt x="123" y="1336"/>
                  </a:lnTo>
                  <a:lnTo>
                    <a:pt x="134" y="1377"/>
                  </a:lnTo>
                  <a:lnTo>
                    <a:pt x="139" y="1424"/>
                  </a:lnTo>
                  <a:lnTo>
                    <a:pt x="132" y="1493"/>
                  </a:lnTo>
                  <a:lnTo>
                    <a:pt x="117" y="1549"/>
                  </a:lnTo>
                  <a:lnTo>
                    <a:pt x="94" y="1593"/>
                  </a:lnTo>
                  <a:lnTo>
                    <a:pt x="70" y="1633"/>
                  </a:lnTo>
                  <a:lnTo>
                    <a:pt x="44" y="1671"/>
                  </a:lnTo>
                  <a:lnTo>
                    <a:pt x="22" y="1712"/>
                  </a:lnTo>
                  <a:lnTo>
                    <a:pt x="7" y="1759"/>
                  </a:lnTo>
                  <a:lnTo>
                    <a:pt x="0" y="1818"/>
                  </a:lnTo>
                  <a:lnTo>
                    <a:pt x="3" y="1874"/>
                  </a:lnTo>
                  <a:lnTo>
                    <a:pt x="12" y="1924"/>
                  </a:lnTo>
                  <a:lnTo>
                    <a:pt x="27" y="1969"/>
                  </a:lnTo>
                  <a:lnTo>
                    <a:pt x="46" y="2009"/>
                  </a:lnTo>
                  <a:lnTo>
                    <a:pt x="66" y="2048"/>
                  </a:lnTo>
                  <a:lnTo>
                    <a:pt x="88" y="2085"/>
                  </a:lnTo>
                  <a:lnTo>
                    <a:pt x="109" y="2123"/>
                  </a:lnTo>
                  <a:lnTo>
                    <a:pt x="129" y="2164"/>
                  </a:lnTo>
                  <a:lnTo>
                    <a:pt x="145" y="2162"/>
                  </a:lnTo>
                  <a:lnTo>
                    <a:pt x="157" y="2161"/>
                  </a:lnTo>
                  <a:lnTo>
                    <a:pt x="164" y="2162"/>
                  </a:lnTo>
                  <a:lnTo>
                    <a:pt x="171" y="2162"/>
                  </a:lnTo>
                  <a:lnTo>
                    <a:pt x="178" y="2162"/>
                  </a:lnTo>
                  <a:lnTo>
                    <a:pt x="188" y="2164"/>
                  </a:lnTo>
                  <a:lnTo>
                    <a:pt x="203" y="2164"/>
                  </a:lnTo>
                  <a:lnTo>
                    <a:pt x="225" y="2164"/>
                  </a:lnTo>
                  <a:lnTo>
                    <a:pt x="208" y="2135"/>
                  </a:lnTo>
                  <a:lnTo>
                    <a:pt x="186" y="2097"/>
                  </a:lnTo>
                  <a:lnTo>
                    <a:pt x="164" y="2049"/>
                  </a:lnTo>
                  <a:lnTo>
                    <a:pt x="142" y="1997"/>
                  </a:lnTo>
                  <a:lnTo>
                    <a:pt x="121" y="1945"/>
                  </a:lnTo>
                  <a:lnTo>
                    <a:pt x="104" y="1896"/>
                  </a:lnTo>
                  <a:lnTo>
                    <a:pt x="93" y="1850"/>
                  </a:lnTo>
                  <a:lnTo>
                    <a:pt x="89" y="1816"/>
                  </a:lnTo>
                  <a:lnTo>
                    <a:pt x="95" y="1757"/>
                  </a:lnTo>
                  <a:lnTo>
                    <a:pt x="111" y="1709"/>
                  </a:lnTo>
                  <a:lnTo>
                    <a:pt x="133" y="1669"/>
                  </a:lnTo>
                  <a:lnTo>
                    <a:pt x="158" y="1630"/>
                  </a:lnTo>
                  <a:lnTo>
                    <a:pt x="182" y="1591"/>
                  </a:lnTo>
                  <a:lnTo>
                    <a:pt x="204" y="1547"/>
                  </a:lnTo>
                  <a:lnTo>
                    <a:pt x="220" y="1490"/>
                  </a:lnTo>
                  <a:lnTo>
                    <a:pt x="226" y="1421"/>
                  </a:lnTo>
                  <a:lnTo>
                    <a:pt x="222" y="1375"/>
                  </a:lnTo>
                  <a:lnTo>
                    <a:pt x="211" y="1334"/>
                  </a:lnTo>
                  <a:lnTo>
                    <a:pt x="193" y="1296"/>
                  </a:lnTo>
                  <a:lnTo>
                    <a:pt x="173" y="1259"/>
                  </a:lnTo>
                  <a:lnTo>
                    <a:pt x="153" y="1221"/>
                  </a:lnTo>
                  <a:lnTo>
                    <a:pt x="135" y="1183"/>
                  </a:lnTo>
                  <a:lnTo>
                    <a:pt x="124" y="1140"/>
                  </a:lnTo>
                  <a:lnTo>
                    <a:pt x="120" y="1091"/>
                  </a:lnTo>
                  <a:lnTo>
                    <a:pt x="127" y="1031"/>
                  </a:lnTo>
                  <a:lnTo>
                    <a:pt x="141" y="984"/>
                  </a:lnTo>
                  <a:lnTo>
                    <a:pt x="161" y="944"/>
                  </a:lnTo>
                  <a:lnTo>
                    <a:pt x="184" y="909"/>
                  </a:lnTo>
                  <a:lnTo>
                    <a:pt x="208" y="874"/>
                  </a:lnTo>
                  <a:lnTo>
                    <a:pt x="228" y="833"/>
                  </a:lnTo>
                  <a:lnTo>
                    <a:pt x="242" y="784"/>
                  </a:lnTo>
                  <a:lnTo>
                    <a:pt x="249" y="722"/>
                  </a:lnTo>
                  <a:lnTo>
                    <a:pt x="244" y="652"/>
                  </a:lnTo>
                  <a:lnTo>
                    <a:pt x="232" y="599"/>
                  </a:lnTo>
                  <a:lnTo>
                    <a:pt x="213" y="553"/>
                  </a:lnTo>
                  <a:lnTo>
                    <a:pt x="192" y="514"/>
                  </a:lnTo>
                  <a:lnTo>
                    <a:pt x="170" y="474"/>
                  </a:lnTo>
                  <a:lnTo>
                    <a:pt x="151" y="430"/>
                  </a:lnTo>
                  <a:lnTo>
                    <a:pt x="138" y="379"/>
                  </a:lnTo>
                  <a:lnTo>
                    <a:pt x="133" y="313"/>
                  </a:lnTo>
                  <a:lnTo>
                    <a:pt x="139" y="277"/>
                  </a:lnTo>
                  <a:lnTo>
                    <a:pt x="154" y="237"/>
                  </a:lnTo>
                  <a:lnTo>
                    <a:pt x="177" y="193"/>
                  </a:lnTo>
                  <a:lnTo>
                    <a:pt x="202" y="149"/>
                  </a:lnTo>
                  <a:lnTo>
                    <a:pt x="228" y="107"/>
                  </a:lnTo>
                  <a:lnTo>
                    <a:pt x="251" y="68"/>
                  </a:lnTo>
                  <a:lnTo>
                    <a:pt x="270" y="33"/>
                  </a:lnTo>
                  <a:lnTo>
                    <a:pt x="279" y="7"/>
                  </a:lnTo>
                  <a:lnTo>
                    <a:pt x="280" y="4"/>
                  </a:lnTo>
                  <a:lnTo>
                    <a:pt x="279" y="3"/>
                  </a:lnTo>
                  <a:lnTo>
                    <a:pt x="273" y="1"/>
                  </a:lnTo>
                  <a:lnTo>
                    <a:pt x="265" y="1"/>
                  </a:lnTo>
                  <a:lnTo>
                    <a:pt x="254" y="0"/>
                  </a:lnTo>
                  <a:lnTo>
                    <a:pt x="238" y="0"/>
                  </a:lnTo>
                  <a:lnTo>
                    <a:pt x="218" y="0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D6A85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96" name="Freeform 15"/>
            <p:cNvSpPr>
              <a:spLocks/>
            </p:cNvSpPr>
            <p:nvPr/>
          </p:nvSpPr>
          <p:spPr bwMode="auto">
            <a:xfrm rot="-5400000">
              <a:off x="1112" y="2505"/>
              <a:ext cx="122" cy="1082"/>
            </a:xfrm>
            <a:custGeom>
              <a:avLst/>
              <a:gdLst>
                <a:gd name="T0" fmla="*/ 1 w 244"/>
                <a:gd name="T1" fmla="*/ 1 h 2164"/>
                <a:gd name="T2" fmla="*/ 1 w 244"/>
                <a:gd name="T3" fmla="*/ 1 h 2164"/>
                <a:gd name="T4" fmla="*/ 1 w 244"/>
                <a:gd name="T5" fmla="*/ 1 h 2164"/>
                <a:gd name="T6" fmla="*/ 1 w 244"/>
                <a:gd name="T7" fmla="*/ 1 h 2164"/>
                <a:gd name="T8" fmla="*/ 1 w 244"/>
                <a:gd name="T9" fmla="*/ 1 h 2164"/>
                <a:gd name="T10" fmla="*/ 1 w 244"/>
                <a:gd name="T11" fmla="*/ 1 h 2164"/>
                <a:gd name="T12" fmla="*/ 1 w 244"/>
                <a:gd name="T13" fmla="*/ 1 h 2164"/>
                <a:gd name="T14" fmla="*/ 1 w 244"/>
                <a:gd name="T15" fmla="*/ 1 h 2164"/>
                <a:gd name="T16" fmla="*/ 1 w 244"/>
                <a:gd name="T17" fmla="*/ 1 h 2164"/>
                <a:gd name="T18" fmla="*/ 1 w 244"/>
                <a:gd name="T19" fmla="*/ 1 h 2164"/>
                <a:gd name="T20" fmla="*/ 1 w 244"/>
                <a:gd name="T21" fmla="*/ 1 h 2164"/>
                <a:gd name="T22" fmla="*/ 1 w 244"/>
                <a:gd name="T23" fmla="*/ 1 h 2164"/>
                <a:gd name="T24" fmla="*/ 1 w 244"/>
                <a:gd name="T25" fmla="*/ 1 h 2164"/>
                <a:gd name="T26" fmla="*/ 1 w 244"/>
                <a:gd name="T27" fmla="*/ 1 h 2164"/>
                <a:gd name="T28" fmla="*/ 1 w 244"/>
                <a:gd name="T29" fmla="*/ 1 h 2164"/>
                <a:gd name="T30" fmla="*/ 1 w 244"/>
                <a:gd name="T31" fmla="*/ 1 h 2164"/>
                <a:gd name="T32" fmla="*/ 1 w 244"/>
                <a:gd name="T33" fmla="*/ 1 h 2164"/>
                <a:gd name="T34" fmla="*/ 1 w 244"/>
                <a:gd name="T35" fmla="*/ 1 h 2164"/>
                <a:gd name="T36" fmla="*/ 1 w 244"/>
                <a:gd name="T37" fmla="*/ 1 h 2164"/>
                <a:gd name="T38" fmla="*/ 1 w 244"/>
                <a:gd name="T39" fmla="*/ 1 h 2164"/>
                <a:gd name="T40" fmla="*/ 1 w 244"/>
                <a:gd name="T41" fmla="*/ 1 h 2164"/>
                <a:gd name="T42" fmla="*/ 1 w 244"/>
                <a:gd name="T43" fmla="*/ 1 h 2164"/>
                <a:gd name="T44" fmla="*/ 1 w 244"/>
                <a:gd name="T45" fmla="*/ 1 h 2164"/>
                <a:gd name="T46" fmla="*/ 1 w 244"/>
                <a:gd name="T47" fmla="*/ 1 h 2164"/>
                <a:gd name="T48" fmla="*/ 1 w 244"/>
                <a:gd name="T49" fmla="*/ 1 h 2164"/>
                <a:gd name="T50" fmla="*/ 1 w 244"/>
                <a:gd name="T51" fmla="*/ 1 h 2164"/>
                <a:gd name="T52" fmla="*/ 1 w 244"/>
                <a:gd name="T53" fmla="*/ 1 h 2164"/>
                <a:gd name="T54" fmla="*/ 1 w 244"/>
                <a:gd name="T55" fmla="*/ 1 h 2164"/>
                <a:gd name="T56" fmla="*/ 1 w 244"/>
                <a:gd name="T57" fmla="*/ 1 h 2164"/>
                <a:gd name="T58" fmla="*/ 1 w 244"/>
                <a:gd name="T59" fmla="*/ 1 h 2164"/>
                <a:gd name="T60" fmla="*/ 1 w 244"/>
                <a:gd name="T61" fmla="*/ 1 h 2164"/>
                <a:gd name="T62" fmla="*/ 1 w 244"/>
                <a:gd name="T63" fmla="*/ 1 h 2164"/>
                <a:gd name="T64" fmla="*/ 1 w 244"/>
                <a:gd name="T65" fmla="*/ 1 h 2164"/>
                <a:gd name="T66" fmla="*/ 1 w 244"/>
                <a:gd name="T67" fmla="*/ 1 h 2164"/>
                <a:gd name="T68" fmla="*/ 1 w 244"/>
                <a:gd name="T69" fmla="*/ 1 h 2164"/>
                <a:gd name="T70" fmla="*/ 1 w 244"/>
                <a:gd name="T71" fmla="*/ 1 h 2164"/>
                <a:gd name="T72" fmla="*/ 1 w 244"/>
                <a:gd name="T73" fmla="*/ 1 h 2164"/>
                <a:gd name="T74" fmla="*/ 1 w 244"/>
                <a:gd name="T75" fmla="*/ 1 h 2164"/>
                <a:gd name="T76" fmla="*/ 1 w 244"/>
                <a:gd name="T77" fmla="*/ 1 h 2164"/>
                <a:gd name="T78" fmla="*/ 1 w 244"/>
                <a:gd name="T79" fmla="*/ 1 h 2164"/>
                <a:gd name="T80" fmla="*/ 1 w 244"/>
                <a:gd name="T81" fmla="*/ 1 h 2164"/>
                <a:gd name="T82" fmla="*/ 1 w 244"/>
                <a:gd name="T83" fmla="*/ 1 h 2164"/>
                <a:gd name="T84" fmla="*/ 1 w 244"/>
                <a:gd name="T85" fmla="*/ 1 h 2164"/>
                <a:gd name="T86" fmla="*/ 1 w 244"/>
                <a:gd name="T87" fmla="*/ 1 h 2164"/>
                <a:gd name="T88" fmla="*/ 1 w 244"/>
                <a:gd name="T89" fmla="*/ 1 h 2164"/>
                <a:gd name="T90" fmla="*/ 1 w 244"/>
                <a:gd name="T91" fmla="*/ 1 h 2164"/>
                <a:gd name="T92" fmla="*/ 1 w 244"/>
                <a:gd name="T93" fmla="*/ 1 h 2164"/>
                <a:gd name="T94" fmla="*/ 1 w 244"/>
                <a:gd name="T95" fmla="*/ 1 h 2164"/>
                <a:gd name="T96" fmla="*/ 1 w 244"/>
                <a:gd name="T97" fmla="*/ 1 h 2164"/>
                <a:gd name="T98" fmla="*/ 1 w 244"/>
                <a:gd name="T99" fmla="*/ 1 h 2164"/>
                <a:gd name="T100" fmla="*/ 1 w 244"/>
                <a:gd name="T101" fmla="*/ 1 h 2164"/>
                <a:gd name="T102" fmla="*/ 1 w 244"/>
                <a:gd name="T103" fmla="*/ 1 h 2164"/>
                <a:gd name="T104" fmla="*/ 1 w 244"/>
                <a:gd name="T105" fmla="*/ 1 h 2164"/>
                <a:gd name="T106" fmla="*/ 1 w 244"/>
                <a:gd name="T107" fmla="*/ 1 h 2164"/>
                <a:gd name="T108" fmla="*/ 1 w 244"/>
                <a:gd name="T109" fmla="*/ 0 h 2164"/>
                <a:gd name="T110" fmla="*/ 1 w 244"/>
                <a:gd name="T111" fmla="*/ 0 h 216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44"/>
                <a:gd name="T169" fmla="*/ 0 h 2164"/>
                <a:gd name="T170" fmla="*/ 244 w 244"/>
                <a:gd name="T171" fmla="*/ 2164 h 216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44" h="2164">
                  <a:moveTo>
                    <a:pt x="189" y="0"/>
                  </a:moveTo>
                  <a:lnTo>
                    <a:pt x="170" y="25"/>
                  </a:lnTo>
                  <a:lnTo>
                    <a:pt x="147" y="55"/>
                  </a:lnTo>
                  <a:lnTo>
                    <a:pt x="121" y="88"/>
                  </a:lnTo>
                  <a:lnTo>
                    <a:pt x="97" y="126"/>
                  </a:lnTo>
                  <a:lnTo>
                    <a:pt x="75" y="170"/>
                  </a:lnTo>
                  <a:lnTo>
                    <a:pt x="57" y="215"/>
                  </a:lnTo>
                  <a:lnTo>
                    <a:pt x="46" y="265"/>
                  </a:lnTo>
                  <a:lnTo>
                    <a:pt x="45" y="320"/>
                  </a:lnTo>
                  <a:lnTo>
                    <a:pt x="52" y="385"/>
                  </a:lnTo>
                  <a:lnTo>
                    <a:pt x="68" y="435"/>
                  </a:lnTo>
                  <a:lnTo>
                    <a:pt x="87" y="477"/>
                  </a:lnTo>
                  <a:lnTo>
                    <a:pt x="108" y="514"/>
                  </a:lnTo>
                  <a:lnTo>
                    <a:pt x="128" y="552"/>
                  </a:lnTo>
                  <a:lnTo>
                    <a:pt x="144" y="595"/>
                  </a:lnTo>
                  <a:lnTo>
                    <a:pt x="157" y="648"/>
                  </a:lnTo>
                  <a:lnTo>
                    <a:pt x="160" y="716"/>
                  </a:lnTo>
                  <a:lnTo>
                    <a:pt x="153" y="778"/>
                  </a:lnTo>
                  <a:lnTo>
                    <a:pt x="139" y="827"/>
                  </a:lnTo>
                  <a:lnTo>
                    <a:pt x="119" y="868"/>
                  </a:lnTo>
                  <a:lnTo>
                    <a:pt x="96" y="904"/>
                  </a:lnTo>
                  <a:lnTo>
                    <a:pt x="72" y="939"/>
                  </a:lnTo>
                  <a:lnTo>
                    <a:pt x="52" y="979"/>
                  </a:lnTo>
                  <a:lnTo>
                    <a:pt x="38" y="1026"/>
                  </a:lnTo>
                  <a:lnTo>
                    <a:pt x="31" y="1087"/>
                  </a:lnTo>
                  <a:lnTo>
                    <a:pt x="36" y="1134"/>
                  </a:lnTo>
                  <a:lnTo>
                    <a:pt x="47" y="1177"/>
                  </a:lnTo>
                  <a:lnTo>
                    <a:pt x="65" y="1217"/>
                  </a:lnTo>
                  <a:lnTo>
                    <a:pt x="85" y="1253"/>
                  </a:lnTo>
                  <a:lnTo>
                    <a:pt x="105" y="1290"/>
                  </a:lnTo>
                  <a:lnTo>
                    <a:pt x="122" y="1328"/>
                  </a:lnTo>
                  <a:lnTo>
                    <a:pt x="134" y="1369"/>
                  </a:lnTo>
                  <a:lnTo>
                    <a:pt x="139" y="1415"/>
                  </a:lnTo>
                  <a:lnTo>
                    <a:pt x="132" y="1485"/>
                  </a:lnTo>
                  <a:lnTo>
                    <a:pt x="116" y="1541"/>
                  </a:lnTo>
                  <a:lnTo>
                    <a:pt x="93" y="1585"/>
                  </a:lnTo>
                  <a:lnTo>
                    <a:pt x="69" y="1625"/>
                  </a:lnTo>
                  <a:lnTo>
                    <a:pt x="45" y="1663"/>
                  </a:lnTo>
                  <a:lnTo>
                    <a:pt x="22" y="1703"/>
                  </a:lnTo>
                  <a:lnTo>
                    <a:pt x="7" y="1751"/>
                  </a:lnTo>
                  <a:lnTo>
                    <a:pt x="0" y="1811"/>
                  </a:lnTo>
                  <a:lnTo>
                    <a:pt x="4" y="1867"/>
                  </a:lnTo>
                  <a:lnTo>
                    <a:pt x="12" y="1918"/>
                  </a:lnTo>
                  <a:lnTo>
                    <a:pt x="28" y="1963"/>
                  </a:lnTo>
                  <a:lnTo>
                    <a:pt x="46" y="2005"/>
                  </a:lnTo>
                  <a:lnTo>
                    <a:pt x="67" y="2044"/>
                  </a:lnTo>
                  <a:lnTo>
                    <a:pt x="89" y="2084"/>
                  </a:lnTo>
                  <a:lnTo>
                    <a:pt x="111" y="2122"/>
                  </a:lnTo>
                  <a:lnTo>
                    <a:pt x="131" y="2163"/>
                  </a:lnTo>
                  <a:lnTo>
                    <a:pt x="143" y="2164"/>
                  </a:lnTo>
                  <a:lnTo>
                    <a:pt x="148" y="2164"/>
                  </a:lnTo>
                  <a:lnTo>
                    <a:pt x="144" y="2164"/>
                  </a:lnTo>
                  <a:lnTo>
                    <a:pt x="143" y="2164"/>
                  </a:lnTo>
                  <a:lnTo>
                    <a:pt x="147" y="2164"/>
                  </a:lnTo>
                  <a:lnTo>
                    <a:pt x="157" y="2164"/>
                  </a:lnTo>
                  <a:lnTo>
                    <a:pt x="179" y="2163"/>
                  </a:lnTo>
                  <a:lnTo>
                    <a:pt x="161" y="2134"/>
                  </a:lnTo>
                  <a:lnTo>
                    <a:pt x="140" y="2094"/>
                  </a:lnTo>
                  <a:lnTo>
                    <a:pt x="118" y="2047"/>
                  </a:lnTo>
                  <a:lnTo>
                    <a:pt x="96" y="1994"/>
                  </a:lnTo>
                  <a:lnTo>
                    <a:pt x="75" y="1940"/>
                  </a:lnTo>
                  <a:lnTo>
                    <a:pt x="58" y="1889"/>
                  </a:lnTo>
                  <a:lnTo>
                    <a:pt x="47" y="1845"/>
                  </a:lnTo>
                  <a:lnTo>
                    <a:pt x="42" y="1809"/>
                  </a:lnTo>
                  <a:lnTo>
                    <a:pt x="49" y="1750"/>
                  </a:lnTo>
                  <a:lnTo>
                    <a:pt x="65" y="1702"/>
                  </a:lnTo>
                  <a:lnTo>
                    <a:pt x="87" y="1662"/>
                  </a:lnTo>
                  <a:lnTo>
                    <a:pt x="112" y="1623"/>
                  </a:lnTo>
                  <a:lnTo>
                    <a:pt x="137" y="1584"/>
                  </a:lnTo>
                  <a:lnTo>
                    <a:pt x="159" y="1540"/>
                  </a:lnTo>
                  <a:lnTo>
                    <a:pt x="174" y="1483"/>
                  </a:lnTo>
                  <a:lnTo>
                    <a:pt x="181" y="1414"/>
                  </a:lnTo>
                  <a:lnTo>
                    <a:pt x="177" y="1368"/>
                  </a:lnTo>
                  <a:lnTo>
                    <a:pt x="166" y="1327"/>
                  </a:lnTo>
                  <a:lnTo>
                    <a:pt x="148" y="1289"/>
                  </a:lnTo>
                  <a:lnTo>
                    <a:pt x="128" y="1252"/>
                  </a:lnTo>
                  <a:lnTo>
                    <a:pt x="108" y="1214"/>
                  </a:lnTo>
                  <a:lnTo>
                    <a:pt x="90" y="1176"/>
                  </a:lnTo>
                  <a:lnTo>
                    <a:pt x="79" y="1133"/>
                  </a:lnTo>
                  <a:lnTo>
                    <a:pt x="75" y="1084"/>
                  </a:lnTo>
                  <a:lnTo>
                    <a:pt x="80" y="1024"/>
                  </a:lnTo>
                  <a:lnTo>
                    <a:pt x="95" y="977"/>
                  </a:lnTo>
                  <a:lnTo>
                    <a:pt x="115" y="937"/>
                  </a:lnTo>
                  <a:lnTo>
                    <a:pt x="138" y="902"/>
                  </a:lnTo>
                  <a:lnTo>
                    <a:pt x="161" y="867"/>
                  </a:lnTo>
                  <a:lnTo>
                    <a:pt x="181" y="826"/>
                  </a:lnTo>
                  <a:lnTo>
                    <a:pt x="196" y="776"/>
                  </a:lnTo>
                  <a:lnTo>
                    <a:pt x="202" y="714"/>
                  </a:lnTo>
                  <a:lnTo>
                    <a:pt x="198" y="645"/>
                  </a:lnTo>
                  <a:lnTo>
                    <a:pt x="186" y="590"/>
                  </a:lnTo>
                  <a:lnTo>
                    <a:pt x="167" y="545"/>
                  </a:lnTo>
                  <a:lnTo>
                    <a:pt x="146" y="505"/>
                  </a:lnTo>
                  <a:lnTo>
                    <a:pt x="123" y="466"/>
                  </a:lnTo>
                  <a:lnTo>
                    <a:pt x="105" y="423"/>
                  </a:lnTo>
                  <a:lnTo>
                    <a:pt x="91" y="370"/>
                  </a:lnTo>
                  <a:lnTo>
                    <a:pt x="87" y="306"/>
                  </a:lnTo>
                  <a:lnTo>
                    <a:pt x="93" y="270"/>
                  </a:lnTo>
                  <a:lnTo>
                    <a:pt x="109" y="228"/>
                  </a:lnTo>
                  <a:lnTo>
                    <a:pt x="132" y="184"/>
                  </a:lnTo>
                  <a:lnTo>
                    <a:pt x="159" y="138"/>
                  </a:lnTo>
                  <a:lnTo>
                    <a:pt x="187" y="94"/>
                  </a:lnTo>
                  <a:lnTo>
                    <a:pt x="212" y="56"/>
                  </a:lnTo>
                  <a:lnTo>
                    <a:pt x="232" y="24"/>
                  </a:lnTo>
                  <a:lnTo>
                    <a:pt x="244" y="1"/>
                  </a:lnTo>
                  <a:lnTo>
                    <a:pt x="238" y="1"/>
                  </a:lnTo>
                  <a:lnTo>
                    <a:pt x="235" y="1"/>
                  </a:lnTo>
                  <a:lnTo>
                    <a:pt x="235" y="0"/>
                  </a:lnTo>
                  <a:lnTo>
                    <a:pt x="232" y="0"/>
                  </a:lnTo>
                  <a:lnTo>
                    <a:pt x="224" y="0"/>
                  </a:lnTo>
                  <a:lnTo>
                    <a:pt x="211" y="0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001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97" name="Freeform 16"/>
            <p:cNvSpPr>
              <a:spLocks/>
            </p:cNvSpPr>
            <p:nvPr/>
          </p:nvSpPr>
          <p:spPr bwMode="auto">
            <a:xfrm rot="-5400000">
              <a:off x="1103" y="2744"/>
              <a:ext cx="139" cy="1082"/>
            </a:xfrm>
            <a:custGeom>
              <a:avLst/>
              <a:gdLst>
                <a:gd name="T0" fmla="*/ 0 w 280"/>
                <a:gd name="T1" fmla="*/ 1 h 2164"/>
                <a:gd name="T2" fmla="*/ 0 w 280"/>
                <a:gd name="T3" fmla="*/ 1 h 2164"/>
                <a:gd name="T4" fmla="*/ 0 w 280"/>
                <a:gd name="T5" fmla="*/ 1 h 2164"/>
                <a:gd name="T6" fmla="*/ 0 w 280"/>
                <a:gd name="T7" fmla="*/ 1 h 2164"/>
                <a:gd name="T8" fmla="*/ 0 w 280"/>
                <a:gd name="T9" fmla="*/ 1 h 2164"/>
                <a:gd name="T10" fmla="*/ 0 w 280"/>
                <a:gd name="T11" fmla="*/ 1 h 2164"/>
                <a:gd name="T12" fmla="*/ 0 w 280"/>
                <a:gd name="T13" fmla="*/ 1 h 2164"/>
                <a:gd name="T14" fmla="*/ 0 w 280"/>
                <a:gd name="T15" fmla="*/ 1 h 2164"/>
                <a:gd name="T16" fmla="*/ 0 w 280"/>
                <a:gd name="T17" fmla="*/ 1 h 2164"/>
                <a:gd name="T18" fmla="*/ 0 w 280"/>
                <a:gd name="T19" fmla="*/ 1 h 2164"/>
                <a:gd name="T20" fmla="*/ 0 w 280"/>
                <a:gd name="T21" fmla="*/ 1 h 2164"/>
                <a:gd name="T22" fmla="*/ 0 w 280"/>
                <a:gd name="T23" fmla="*/ 1 h 2164"/>
                <a:gd name="T24" fmla="*/ 0 w 280"/>
                <a:gd name="T25" fmla="*/ 1 h 2164"/>
                <a:gd name="T26" fmla="*/ 0 w 280"/>
                <a:gd name="T27" fmla="*/ 1 h 2164"/>
                <a:gd name="T28" fmla="*/ 0 w 280"/>
                <a:gd name="T29" fmla="*/ 1 h 2164"/>
                <a:gd name="T30" fmla="*/ 0 w 280"/>
                <a:gd name="T31" fmla="*/ 1 h 2164"/>
                <a:gd name="T32" fmla="*/ 0 w 280"/>
                <a:gd name="T33" fmla="*/ 1 h 2164"/>
                <a:gd name="T34" fmla="*/ 0 w 280"/>
                <a:gd name="T35" fmla="*/ 1 h 2164"/>
                <a:gd name="T36" fmla="*/ 0 w 280"/>
                <a:gd name="T37" fmla="*/ 1 h 2164"/>
                <a:gd name="T38" fmla="*/ 0 w 280"/>
                <a:gd name="T39" fmla="*/ 1 h 2164"/>
                <a:gd name="T40" fmla="*/ 0 w 280"/>
                <a:gd name="T41" fmla="*/ 1 h 2164"/>
                <a:gd name="T42" fmla="*/ 0 w 280"/>
                <a:gd name="T43" fmla="*/ 1 h 2164"/>
                <a:gd name="T44" fmla="*/ 0 w 280"/>
                <a:gd name="T45" fmla="*/ 1 h 2164"/>
                <a:gd name="T46" fmla="*/ 0 w 280"/>
                <a:gd name="T47" fmla="*/ 1 h 2164"/>
                <a:gd name="T48" fmla="*/ 0 w 280"/>
                <a:gd name="T49" fmla="*/ 1 h 2164"/>
                <a:gd name="T50" fmla="*/ 0 w 280"/>
                <a:gd name="T51" fmla="*/ 1 h 2164"/>
                <a:gd name="T52" fmla="*/ 0 w 280"/>
                <a:gd name="T53" fmla="*/ 1 h 2164"/>
                <a:gd name="T54" fmla="*/ 0 w 280"/>
                <a:gd name="T55" fmla="*/ 1 h 2164"/>
                <a:gd name="T56" fmla="*/ 0 w 280"/>
                <a:gd name="T57" fmla="*/ 1 h 2164"/>
                <a:gd name="T58" fmla="*/ 0 w 280"/>
                <a:gd name="T59" fmla="*/ 1 h 2164"/>
                <a:gd name="T60" fmla="*/ 0 w 280"/>
                <a:gd name="T61" fmla="*/ 1 h 2164"/>
                <a:gd name="T62" fmla="*/ 0 w 280"/>
                <a:gd name="T63" fmla="*/ 1 h 2164"/>
                <a:gd name="T64" fmla="*/ 0 w 280"/>
                <a:gd name="T65" fmla="*/ 1 h 2164"/>
                <a:gd name="T66" fmla="*/ 0 w 280"/>
                <a:gd name="T67" fmla="*/ 1 h 2164"/>
                <a:gd name="T68" fmla="*/ 0 w 280"/>
                <a:gd name="T69" fmla="*/ 1 h 2164"/>
                <a:gd name="T70" fmla="*/ 0 w 280"/>
                <a:gd name="T71" fmla="*/ 1 h 2164"/>
                <a:gd name="T72" fmla="*/ 0 w 280"/>
                <a:gd name="T73" fmla="*/ 1 h 2164"/>
                <a:gd name="T74" fmla="*/ 0 w 280"/>
                <a:gd name="T75" fmla="*/ 1 h 2164"/>
                <a:gd name="T76" fmla="*/ 0 w 280"/>
                <a:gd name="T77" fmla="*/ 1 h 2164"/>
                <a:gd name="T78" fmla="*/ 0 w 280"/>
                <a:gd name="T79" fmla="*/ 1 h 2164"/>
                <a:gd name="T80" fmla="*/ 0 w 280"/>
                <a:gd name="T81" fmla="*/ 1 h 2164"/>
                <a:gd name="T82" fmla="*/ 0 w 280"/>
                <a:gd name="T83" fmla="*/ 1 h 2164"/>
                <a:gd name="T84" fmla="*/ 0 w 280"/>
                <a:gd name="T85" fmla="*/ 1 h 2164"/>
                <a:gd name="T86" fmla="*/ 0 w 280"/>
                <a:gd name="T87" fmla="*/ 1 h 2164"/>
                <a:gd name="T88" fmla="*/ 0 w 280"/>
                <a:gd name="T89" fmla="*/ 1 h 2164"/>
                <a:gd name="T90" fmla="*/ 0 w 280"/>
                <a:gd name="T91" fmla="*/ 1 h 2164"/>
                <a:gd name="T92" fmla="*/ 0 w 280"/>
                <a:gd name="T93" fmla="*/ 1 h 2164"/>
                <a:gd name="T94" fmla="*/ 0 w 280"/>
                <a:gd name="T95" fmla="*/ 1 h 2164"/>
                <a:gd name="T96" fmla="*/ 0 w 280"/>
                <a:gd name="T97" fmla="*/ 1 h 2164"/>
                <a:gd name="T98" fmla="*/ 0 w 280"/>
                <a:gd name="T99" fmla="*/ 1 h 2164"/>
                <a:gd name="T100" fmla="*/ 0 w 280"/>
                <a:gd name="T101" fmla="*/ 1 h 2164"/>
                <a:gd name="T102" fmla="*/ 0 w 280"/>
                <a:gd name="T103" fmla="*/ 1 h 2164"/>
                <a:gd name="T104" fmla="*/ 0 w 280"/>
                <a:gd name="T105" fmla="*/ 1 h 2164"/>
                <a:gd name="T106" fmla="*/ 0 w 280"/>
                <a:gd name="T107" fmla="*/ 1 h 2164"/>
                <a:gd name="T108" fmla="*/ 0 w 280"/>
                <a:gd name="T109" fmla="*/ 0 h 2164"/>
                <a:gd name="T110" fmla="*/ 0 w 280"/>
                <a:gd name="T111" fmla="*/ 0 h 216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0"/>
                <a:gd name="T169" fmla="*/ 0 h 2164"/>
                <a:gd name="T170" fmla="*/ 280 w 280"/>
                <a:gd name="T171" fmla="*/ 2164 h 216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0" h="2164">
                  <a:moveTo>
                    <a:pt x="192" y="0"/>
                  </a:moveTo>
                  <a:lnTo>
                    <a:pt x="173" y="26"/>
                  </a:lnTo>
                  <a:lnTo>
                    <a:pt x="149" y="57"/>
                  </a:lnTo>
                  <a:lnTo>
                    <a:pt x="123" y="92"/>
                  </a:lnTo>
                  <a:lnTo>
                    <a:pt x="98" y="131"/>
                  </a:lnTo>
                  <a:lnTo>
                    <a:pt x="76" y="174"/>
                  </a:lnTo>
                  <a:lnTo>
                    <a:pt x="57" y="222"/>
                  </a:lnTo>
                  <a:lnTo>
                    <a:pt x="46" y="273"/>
                  </a:lnTo>
                  <a:lnTo>
                    <a:pt x="43" y="327"/>
                  </a:lnTo>
                  <a:lnTo>
                    <a:pt x="52" y="392"/>
                  </a:lnTo>
                  <a:lnTo>
                    <a:pt x="67" y="442"/>
                  </a:lnTo>
                  <a:lnTo>
                    <a:pt x="87" y="484"/>
                  </a:lnTo>
                  <a:lnTo>
                    <a:pt x="108" y="521"/>
                  </a:lnTo>
                  <a:lnTo>
                    <a:pt x="128" y="559"/>
                  </a:lnTo>
                  <a:lnTo>
                    <a:pt x="144" y="602"/>
                  </a:lnTo>
                  <a:lnTo>
                    <a:pt x="155" y="655"/>
                  </a:lnTo>
                  <a:lnTo>
                    <a:pt x="159" y="723"/>
                  </a:lnTo>
                  <a:lnTo>
                    <a:pt x="153" y="785"/>
                  </a:lnTo>
                  <a:lnTo>
                    <a:pt x="139" y="835"/>
                  </a:lnTo>
                  <a:lnTo>
                    <a:pt x="119" y="876"/>
                  </a:lnTo>
                  <a:lnTo>
                    <a:pt x="96" y="912"/>
                  </a:lnTo>
                  <a:lnTo>
                    <a:pt x="72" y="946"/>
                  </a:lnTo>
                  <a:lnTo>
                    <a:pt x="52" y="986"/>
                  </a:lnTo>
                  <a:lnTo>
                    <a:pt x="38" y="1034"/>
                  </a:lnTo>
                  <a:lnTo>
                    <a:pt x="31" y="1094"/>
                  </a:lnTo>
                  <a:lnTo>
                    <a:pt x="36" y="1143"/>
                  </a:lnTo>
                  <a:lnTo>
                    <a:pt x="47" y="1186"/>
                  </a:lnTo>
                  <a:lnTo>
                    <a:pt x="64" y="1224"/>
                  </a:lnTo>
                  <a:lnTo>
                    <a:pt x="84" y="1261"/>
                  </a:lnTo>
                  <a:lnTo>
                    <a:pt x="104" y="1298"/>
                  </a:lnTo>
                  <a:lnTo>
                    <a:pt x="122" y="1336"/>
                  </a:lnTo>
                  <a:lnTo>
                    <a:pt x="133" y="1377"/>
                  </a:lnTo>
                  <a:lnTo>
                    <a:pt x="138" y="1424"/>
                  </a:lnTo>
                  <a:lnTo>
                    <a:pt x="131" y="1493"/>
                  </a:lnTo>
                  <a:lnTo>
                    <a:pt x="116" y="1549"/>
                  </a:lnTo>
                  <a:lnTo>
                    <a:pt x="93" y="1593"/>
                  </a:lnTo>
                  <a:lnTo>
                    <a:pt x="69" y="1633"/>
                  </a:lnTo>
                  <a:lnTo>
                    <a:pt x="43" y="1671"/>
                  </a:lnTo>
                  <a:lnTo>
                    <a:pt x="22" y="1712"/>
                  </a:lnTo>
                  <a:lnTo>
                    <a:pt x="7" y="1759"/>
                  </a:lnTo>
                  <a:lnTo>
                    <a:pt x="0" y="1818"/>
                  </a:lnTo>
                  <a:lnTo>
                    <a:pt x="2" y="1874"/>
                  </a:lnTo>
                  <a:lnTo>
                    <a:pt x="12" y="1924"/>
                  </a:lnTo>
                  <a:lnTo>
                    <a:pt x="27" y="1969"/>
                  </a:lnTo>
                  <a:lnTo>
                    <a:pt x="44" y="2009"/>
                  </a:lnTo>
                  <a:lnTo>
                    <a:pt x="66" y="2048"/>
                  </a:lnTo>
                  <a:lnTo>
                    <a:pt x="88" y="2085"/>
                  </a:lnTo>
                  <a:lnTo>
                    <a:pt x="109" y="2123"/>
                  </a:lnTo>
                  <a:lnTo>
                    <a:pt x="129" y="2164"/>
                  </a:lnTo>
                  <a:lnTo>
                    <a:pt x="145" y="2162"/>
                  </a:lnTo>
                  <a:lnTo>
                    <a:pt x="157" y="2161"/>
                  </a:lnTo>
                  <a:lnTo>
                    <a:pt x="163" y="2162"/>
                  </a:lnTo>
                  <a:lnTo>
                    <a:pt x="170" y="2162"/>
                  </a:lnTo>
                  <a:lnTo>
                    <a:pt x="178" y="2162"/>
                  </a:lnTo>
                  <a:lnTo>
                    <a:pt x="188" y="2164"/>
                  </a:lnTo>
                  <a:lnTo>
                    <a:pt x="203" y="2164"/>
                  </a:lnTo>
                  <a:lnTo>
                    <a:pt x="225" y="2164"/>
                  </a:lnTo>
                  <a:lnTo>
                    <a:pt x="208" y="2135"/>
                  </a:lnTo>
                  <a:lnTo>
                    <a:pt x="187" y="2097"/>
                  </a:lnTo>
                  <a:lnTo>
                    <a:pt x="164" y="2049"/>
                  </a:lnTo>
                  <a:lnTo>
                    <a:pt x="141" y="1997"/>
                  </a:lnTo>
                  <a:lnTo>
                    <a:pt x="121" y="1945"/>
                  </a:lnTo>
                  <a:lnTo>
                    <a:pt x="103" y="1896"/>
                  </a:lnTo>
                  <a:lnTo>
                    <a:pt x="92" y="1850"/>
                  </a:lnTo>
                  <a:lnTo>
                    <a:pt x="89" y="1816"/>
                  </a:lnTo>
                  <a:lnTo>
                    <a:pt x="96" y="1757"/>
                  </a:lnTo>
                  <a:lnTo>
                    <a:pt x="111" y="1709"/>
                  </a:lnTo>
                  <a:lnTo>
                    <a:pt x="132" y="1669"/>
                  </a:lnTo>
                  <a:lnTo>
                    <a:pt x="158" y="1630"/>
                  </a:lnTo>
                  <a:lnTo>
                    <a:pt x="182" y="1591"/>
                  </a:lnTo>
                  <a:lnTo>
                    <a:pt x="204" y="1547"/>
                  </a:lnTo>
                  <a:lnTo>
                    <a:pt x="220" y="1490"/>
                  </a:lnTo>
                  <a:lnTo>
                    <a:pt x="227" y="1421"/>
                  </a:lnTo>
                  <a:lnTo>
                    <a:pt x="222" y="1375"/>
                  </a:lnTo>
                  <a:lnTo>
                    <a:pt x="211" y="1334"/>
                  </a:lnTo>
                  <a:lnTo>
                    <a:pt x="193" y="1296"/>
                  </a:lnTo>
                  <a:lnTo>
                    <a:pt x="173" y="1259"/>
                  </a:lnTo>
                  <a:lnTo>
                    <a:pt x="153" y="1221"/>
                  </a:lnTo>
                  <a:lnTo>
                    <a:pt x="136" y="1183"/>
                  </a:lnTo>
                  <a:lnTo>
                    <a:pt x="124" y="1140"/>
                  </a:lnTo>
                  <a:lnTo>
                    <a:pt x="120" y="1091"/>
                  </a:lnTo>
                  <a:lnTo>
                    <a:pt x="127" y="1031"/>
                  </a:lnTo>
                  <a:lnTo>
                    <a:pt x="141" y="984"/>
                  </a:lnTo>
                  <a:lnTo>
                    <a:pt x="161" y="944"/>
                  </a:lnTo>
                  <a:lnTo>
                    <a:pt x="184" y="909"/>
                  </a:lnTo>
                  <a:lnTo>
                    <a:pt x="208" y="874"/>
                  </a:lnTo>
                  <a:lnTo>
                    <a:pt x="228" y="833"/>
                  </a:lnTo>
                  <a:lnTo>
                    <a:pt x="242" y="784"/>
                  </a:lnTo>
                  <a:lnTo>
                    <a:pt x="248" y="722"/>
                  </a:lnTo>
                  <a:lnTo>
                    <a:pt x="243" y="652"/>
                  </a:lnTo>
                  <a:lnTo>
                    <a:pt x="231" y="599"/>
                  </a:lnTo>
                  <a:lnTo>
                    <a:pt x="212" y="553"/>
                  </a:lnTo>
                  <a:lnTo>
                    <a:pt x="191" y="514"/>
                  </a:lnTo>
                  <a:lnTo>
                    <a:pt x="169" y="474"/>
                  </a:lnTo>
                  <a:lnTo>
                    <a:pt x="150" y="430"/>
                  </a:lnTo>
                  <a:lnTo>
                    <a:pt x="137" y="379"/>
                  </a:lnTo>
                  <a:lnTo>
                    <a:pt x="132" y="313"/>
                  </a:lnTo>
                  <a:lnTo>
                    <a:pt x="139" y="277"/>
                  </a:lnTo>
                  <a:lnTo>
                    <a:pt x="154" y="237"/>
                  </a:lnTo>
                  <a:lnTo>
                    <a:pt x="175" y="193"/>
                  </a:lnTo>
                  <a:lnTo>
                    <a:pt x="201" y="149"/>
                  </a:lnTo>
                  <a:lnTo>
                    <a:pt x="228" y="107"/>
                  </a:lnTo>
                  <a:lnTo>
                    <a:pt x="251" y="68"/>
                  </a:lnTo>
                  <a:lnTo>
                    <a:pt x="269" y="33"/>
                  </a:lnTo>
                  <a:lnTo>
                    <a:pt x="279" y="7"/>
                  </a:lnTo>
                  <a:lnTo>
                    <a:pt x="280" y="4"/>
                  </a:lnTo>
                  <a:lnTo>
                    <a:pt x="279" y="3"/>
                  </a:lnTo>
                  <a:lnTo>
                    <a:pt x="273" y="1"/>
                  </a:lnTo>
                  <a:lnTo>
                    <a:pt x="265" y="1"/>
                  </a:lnTo>
                  <a:lnTo>
                    <a:pt x="253" y="0"/>
                  </a:lnTo>
                  <a:lnTo>
                    <a:pt x="238" y="0"/>
                  </a:lnTo>
                  <a:lnTo>
                    <a:pt x="218" y="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D6A85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98" name="Freeform 17"/>
            <p:cNvSpPr>
              <a:spLocks/>
            </p:cNvSpPr>
            <p:nvPr/>
          </p:nvSpPr>
          <p:spPr bwMode="auto">
            <a:xfrm rot="-5400000">
              <a:off x="1112" y="2722"/>
              <a:ext cx="122" cy="1082"/>
            </a:xfrm>
            <a:custGeom>
              <a:avLst/>
              <a:gdLst>
                <a:gd name="T0" fmla="*/ 1 w 244"/>
                <a:gd name="T1" fmla="*/ 1 h 2164"/>
                <a:gd name="T2" fmla="*/ 1 w 244"/>
                <a:gd name="T3" fmla="*/ 1 h 2164"/>
                <a:gd name="T4" fmla="*/ 1 w 244"/>
                <a:gd name="T5" fmla="*/ 1 h 2164"/>
                <a:gd name="T6" fmla="*/ 1 w 244"/>
                <a:gd name="T7" fmla="*/ 1 h 2164"/>
                <a:gd name="T8" fmla="*/ 1 w 244"/>
                <a:gd name="T9" fmla="*/ 1 h 2164"/>
                <a:gd name="T10" fmla="*/ 1 w 244"/>
                <a:gd name="T11" fmla="*/ 1 h 2164"/>
                <a:gd name="T12" fmla="*/ 1 w 244"/>
                <a:gd name="T13" fmla="*/ 1 h 2164"/>
                <a:gd name="T14" fmla="*/ 1 w 244"/>
                <a:gd name="T15" fmla="*/ 1 h 2164"/>
                <a:gd name="T16" fmla="*/ 1 w 244"/>
                <a:gd name="T17" fmla="*/ 1 h 2164"/>
                <a:gd name="T18" fmla="*/ 1 w 244"/>
                <a:gd name="T19" fmla="*/ 1 h 2164"/>
                <a:gd name="T20" fmla="*/ 1 w 244"/>
                <a:gd name="T21" fmla="*/ 1 h 2164"/>
                <a:gd name="T22" fmla="*/ 1 w 244"/>
                <a:gd name="T23" fmla="*/ 1 h 2164"/>
                <a:gd name="T24" fmla="*/ 1 w 244"/>
                <a:gd name="T25" fmla="*/ 1 h 2164"/>
                <a:gd name="T26" fmla="*/ 1 w 244"/>
                <a:gd name="T27" fmla="*/ 1 h 2164"/>
                <a:gd name="T28" fmla="*/ 1 w 244"/>
                <a:gd name="T29" fmla="*/ 1 h 2164"/>
                <a:gd name="T30" fmla="*/ 1 w 244"/>
                <a:gd name="T31" fmla="*/ 1 h 2164"/>
                <a:gd name="T32" fmla="*/ 1 w 244"/>
                <a:gd name="T33" fmla="*/ 1 h 2164"/>
                <a:gd name="T34" fmla="*/ 1 w 244"/>
                <a:gd name="T35" fmla="*/ 1 h 2164"/>
                <a:gd name="T36" fmla="*/ 1 w 244"/>
                <a:gd name="T37" fmla="*/ 1 h 2164"/>
                <a:gd name="T38" fmla="*/ 1 w 244"/>
                <a:gd name="T39" fmla="*/ 1 h 2164"/>
                <a:gd name="T40" fmla="*/ 1 w 244"/>
                <a:gd name="T41" fmla="*/ 1 h 2164"/>
                <a:gd name="T42" fmla="*/ 1 w 244"/>
                <a:gd name="T43" fmla="*/ 1 h 2164"/>
                <a:gd name="T44" fmla="*/ 1 w 244"/>
                <a:gd name="T45" fmla="*/ 1 h 2164"/>
                <a:gd name="T46" fmla="*/ 1 w 244"/>
                <a:gd name="T47" fmla="*/ 1 h 2164"/>
                <a:gd name="T48" fmla="*/ 1 w 244"/>
                <a:gd name="T49" fmla="*/ 1 h 2164"/>
                <a:gd name="T50" fmla="*/ 1 w 244"/>
                <a:gd name="T51" fmla="*/ 1 h 2164"/>
                <a:gd name="T52" fmla="*/ 1 w 244"/>
                <a:gd name="T53" fmla="*/ 1 h 2164"/>
                <a:gd name="T54" fmla="*/ 1 w 244"/>
                <a:gd name="T55" fmla="*/ 1 h 2164"/>
                <a:gd name="T56" fmla="*/ 1 w 244"/>
                <a:gd name="T57" fmla="*/ 1 h 2164"/>
                <a:gd name="T58" fmla="*/ 1 w 244"/>
                <a:gd name="T59" fmla="*/ 1 h 2164"/>
                <a:gd name="T60" fmla="*/ 1 w 244"/>
                <a:gd name="T61" fmla="*/ 1 h 2164"/>
                <a:gd name="T62" fmla="*/ 1 w 244"/>
                <a:gd name="T63" fmla="*/ 1 h 2164"/>
                <a:gd name="T64" fmla="*/ 1 w 244"/>
                <a:gd name="T65" fmla="*/ 1 h 2164"/>
                <a:gd name="T66" fmla="*/ 1 w 244"/>
                <a:gd name="T67" fmla="*/ 1 h 2164"/>
                <a:gd name="T68" fmla="*/ 1 w 244"/>
                <a:gd name="T69" fmla="*/ 1 h 2164"/>
                <a:gd name="T70" fmla="*/ 1 w 244"/>
                <a:gd name="T71" fmla="*/ 1 h 2164"/>
                <a:gd name="T72" fmla="*/ 1 w 244"/>
                <a:gd name="T73" fmla="*/ 1 h 2164"/>
                <a:gd name="T74" fmla="*/ 1 w 244"/>
                <a:gd name="T75" fmla="*/ 1 h 2164"/>
                <a:gd name="T76" fmla="*/ 1 w 244"/>
                <a:gd name="T77" fmla="*/ 1 h 2164"/>
                <a:gd name="T78" fmla="*/ 1 w 244"/>
                <a:gd name="T79" fmla="*/ 1 h 2164"/>
                <a:gd name="T80" fmla="*/ 1 w 244"/>
                <a:gd name="T81" fmla="*/ 1 h 2164"/>
                <a:gd name="T82" fmla="*/ 1 w 244"/>
                <a:gd name="T83" fmla="*/ 1 h 2164"/>
                <a:gd name="T84" fmla="*/ 1 w 244"/>
                <a:gd name="T85" fmla="*/ 1 h 2164"/>
                <a:gd name="T86" fmla="*/ 1 w 244"/>
                <a:gd name="T87" fmla="*/ 1 h 2164"/>
                <a:gd name="T88" fmla="*/ 1 w 244"/>
                <a:gd name="T89" fmla="*/ 1 h 2164"/>
                <a:gd name="T90" fmla="*/ 1 w 244"/>
                <a:gd name="T91" fmla="*/ 1 h 2164"/>
                <a:gd name="T92" fmla="*/ 1 w 244"/>
                <a:gd name="T93" fmla="*/ 1 h 2164"/>
                <a:gd name="T94" fmla="*/ 1 w 244"/>
                <a:gd name="T95" fmla="*/ 1 h 2164"/>
                <a:gd name="T96" fmla="*/ 1 w 244"/>
                <a:gd name="T97" fmla="*/ 1 h 2164"/>
                <a:gd name="T98" fmla="*/ 1 w 244"/>
                <a:gd name="T99" fmla="*/ 1 h 2164"/>
                <a:gd name="T100" fmla="*/ 1 w 244"/>
                <a:gd name="T101" fmla="*/ 1 h 2164"/>
                <a:gd name="T102" fmla="*/ 1 w 244"/>
                <a:gd name="T103" fmla="*/ 1 h 2164"/>
                <a:gd name="T104" fmla="*/ 1 w 244"/>
                <a:gd name="T105" fmla="*/ 1 h 2164"/>
                <a:gd name="T106" fmla="*/ 1 w 244"/>
                <a:gd name="T107" fmla="*/ 1 h 2164"/>
                <a:gd name="T108" fmla="*/ 1 w 244"/>
                <a:gd name="T109" fmla="*/ 0 h 2164"/>
                <a:gd name="T110" fmla="*/ 1 w 244"/>
                <a:gd name="T111" fmla="*/ 0 h 216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44"/>
                <a:gd name="T169" fmla="*/ 0 h 2164"/>
                <a:gd name="T170" fmla="*/ 244 w 244"/>
                <a:gd name="T171" fmla="*/ 2164 h 216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44" h="2164">
                  <a:moveTo>
                    <a:pt x="189" y="0"/>
                  </a:moveTo>
                  <a:lnTo>
                    <a:pt x="170" y="25"/>
                  </a:lnTo>
                  <a:lnTo>
                    <a:pt x="147" y="55"/>
                  </a:lnTo>
                  <a:lnTo>
                    <a:pt x="121" y="88"/>
                  </a:lnTo>
                  <a:lnTo>
                    <a:pt x="97" y="126"/>
                  </a:lnTo>
                  <a:lnTo>
                    <a:pt x="74" y="170"/>
                  </a:lnTo>
                  <a:lnTo>
                    <a:pt x="56" y="215"/>
                  </a:lnTo>
                  <a:lnTo>
                    <a:pt x="46" y="265"/>
                  </a:lnTo>
                  <a:lnTo>
                    <a:pt x="44" y="320"/>
                  </a:lnTo>
                  <a:lnTo>
                    <a:pt x="52" y="385"/>
                  </a:lnTo>
                  <a:lnTo>
                    <a:pt x="67" y="435"/>
                  </a:lnTo>
                  <a:lnTo>
                    <a:pt x="87" y="477"/>
                  </a:lnTo>
                  <a:lnTo>
                    <a:pt x="107" y="514"/>
                  </a:lnTo>
                  <a:lnTo>
                    <a:pt x="127" y="552"/>
                  </a:lnTo>
                  <a:lnTo>
                    <a:pt x="145" y="595"/>
                  </a:lnTo>
                  <a:lnTo>
                    <a:pt x="156" y="648"/>
                  </a:lnTo>
                  <a:lnTo>
                    <a:pt x="159" y="716"/>
                  </a:lnTo>
                  <a:lnTo>
                    <a:pt x="153" y="778"/>
                  </a:lnTo>
                  <a:lnTo>
                    <a:pt x="139" y="827"/>
                  </a:lnTo>
                  <a:lnTo>
                    <a:pt x="119" y="868"/>
                  </a:lnTo>
                  <a:lnTo>
                    <a:pt x="96" y="904"/>
                  </a:lnTo>
                  <a:lnTo>
                    <a:pt x="72" y="939"/>
                  </a:lnTo>
                  <a:lnTo>
                    <a:pt x="52" y="979"/>
                  </a:lnTo>
                  <a:lnTo>
                    <a:pt x="38" y="1026"/>
                  </a:lnTo>
                  <a:lnTo>
                    <a:pt x="31" y="1087"/>
                  </a:lnTo>
                  <a:lnTo>
                    <a:pt x="36" y="1134"/>
                  </a:lnTo>
                  <a:lnTo>
                    <a:pt x="47" y="1177"/>
                  </a:lnTo>
                  <a:lnTo>
                    <a:pt x="65" y="1217"/>
                  </a:lnTo>
                  <a:lnTo>
                    <a:pt x="85" y="1253"/>
                  </a:lnTo>
                  <a:lnTo>
                    <a:pt x="105" y="1290"/>
                  </a:lnTo>
                  <a:lnTo>
                    <a:pt x="122" y="1328"/>
                  </a:lnTo>
                  <a:lnTo>
                    <a:pt x="133" y="1369"/>
                  </a:lnTo>
                  <a:lnTo>
                    <a:pt x="138" y="1415"/>
                  </a:lnTo>
                  <a:lnTo>
                    <a:pt x="131" y="1485"/>
                  </a:lnTo>
                  <a:lnTo>
                    <a:pt x="116" y="1541"/>
                  </a:lnTo>
                  <a:lnTo>
                    <a:pt x="93" y="1585"/>
                  </a:lnTo>
                  <a:lnTo>
                    <a:pt x="69" y="1625"/>
                  </a:lnTo>
                  <a:lnTo>
                    <a:pt x="44" y="1663"/>
                  </a:lnTo>
                  <a:lnTo>
                    <a:pt x="22" y="1703"/>
                  </a:lnTo>
                  <a:lnTo>
                    <a:pt x="7" y="1751"/>
                  </a:lnTo>
                  <a:lnTo>
                    <a:pt x="0" y="1811"/>
                  </a:lnTo>
                  <a:lnTo>
                    <a:pt x="2" y="1867"/>
                  </a:lnTo>
                  <a:lnTo>
                    <a:pt x="12" y="1918"/>
                  </a:lnTo>
                  <a:lnTo>
                    <a:pt x="27" y="1963"/>
                  </a:lnTo>
                  <a:lnTo>
                    <a:pt x="46" y="2005"/>
                  </a:lnTo>
                  <a:lnTo>
                    <a:pt x="67" y="2044"/>
                  </a:lnTo>
                  <a:lnTo>
                    <a:pt x="89" y="2084"/>
                  </a:lnTo>
                  <a:lnTo>
                    <a:pt x="110" y="2122"/>
                  </a:lnTo>
                  <a:lnTo>
                    <a:pt x="130" y="2163"/>
                  </a:lnTo>
                  <a:lnTo>
                    <a:pt x="142" y="2164"/>
                  </a:lnTo>
                  <a:lnTo>
                    <a:pt x="147" y="2164"/>
                  </a:lnTo>
                  <a:lnTo>
                    <a:pt x="145" y="2164"/>
                  </a:lnTo>
                  <a:lnTo>
                    <a:pt x="143" y="2164"/>
                  </a:lnTo>
                  <a:lnTo>
                    <a:pt x="146" y="2164"/>
                  </a:lnTo>
                  <a:lnTo>
                    <a:pt x="157" y="2164"/>
                  </a:lnTo>
                  <a:lnTo>
                    <a:pt x="179" y="2163"/>
                  </a:lnTo>
                  <a:lnTo>
                    <a:pt x="161" y="2134"/>
                  </a:lnTo>
                  <a:lnTo>
                    <a:pt x="140" y="2094"/>
                  </a:lnTo>
                  <a:lnTo>
                    <a:pt x="118" y="2047"/>
                  </a:lnTo>
                  <a:lnTo>
                    <a:pt x="96" y="1994"/>
                  </a:lnTo>
                  <a:lnTo>
                    <a:pt x="75" y="1940"/>
                  </a:lnTo>
                  <a:lnTo>
                    <a:pt x="58" y="1889"/>
                  </a:lnTo>
                  <a:lnTo>
                    <a:pt x="47" y="1845"/>
                  </a:lnTo>
                  <a:lnTo>
                    <a:pt x="42" y="1809"/>
                  </a:lnTo>
                  <a:lnTo>
                    <a:pt x="49" y="1750"/>
                  </a:lnTo>
                  <a:lnTo>
                    <a:pt x="65" y="1702"/>
                  </a:lnTo>
                  <a:lnTo>
                    <a:pt x="86" y="1662"/>
                  </a:lnTo>
                  <a:lnTo>
                    <a:pt x="111" y="1623"/>
                  </a:lnTo>
                  <a:lnTo>
                    <a:pt x="136" y="1584"/>
                  </a:lnTo>
                  <a:lnTo>
                    <a:pt x="158" y="1540"/>
                  </a:lnTo>
                  <a:lnTo>
                    <a:pt x="173" y="1483"/>
                  </a:lnTo>
                  <a:lnTo>
                    <a:pt x="180" y="1414"/>
                  </a:lnTo>
                  <a:lnTo>
                    <a:pt x="176" y="1368"/>
                  </a:lnTo>
                  <a:lnTo>
                    <a:pt x="165" y="1327"/>
                  </a:lnTo>
                  <a:lnTo>
                    <a:pt x="147" y="1289"/>
                  </a:lnTo>
                  <a:lnTo>
                    <a:pt x="127" y="1252"/>
                  </a:lnTo>
                  <a:lnTo>
                    <a:pt x="107" y="1214"/>
                  </a:lnTo>
                  <a:lnTo>
                    <a:pt x="89" y="1176"/>
                  </a:lnTo>
                  <a:lnTo>
                    <a:pt x="78" y="1133"/>
                  </a:lnTo>
                  <a:lnTo>
                    <a:pt x="74" y="1084"/>
                  </a:lnTo>
                  <a:lnTo>
                    <a:pt x="80" y="1024"/>
                  </a:lnTo>
                  <a:lnTo>
                    <a:pt x="95" y="977"/>
                  </a:lnTo>
                  <a:lnTo>
                    <a:pt x="115" y="937"/>
                  </a:lnTo>
                  <a:lnTo>
                    <a:pt x="138" y="902"/>
                  </a:lnTo>
                  <a:lnTo>
                    <a:pt x="161" y="867"/>
                  </a:lnTo>
                  <a:lnTo>
                    <a:pt x="181" y="826"/>
                  </a:lnTo>
                  <a:lnTo>
                    <a:pt x="196" y="776"/>
                  </a:lnTo>
                  <a:lnTo>
                    <a:pt x="201" y="714"/>
                  </a:lnTo>
                  <a:lnTo>
                    <a:pt x="197" y="645"/>
                  </a:lnTo>
                  <a:lnTo>
                    <a:pt x="184" y="590"/>
                  </a:lnTo>
                  <a:lnTo>
                    <a:pt x="166" y="545"/>
                  </a:lnTo>
                  <a:lnTo>
                    <a:pt x="145" y="505"/>
                  </a:lnTo>
                  <a:lnTo>
                    <a:pt x="123" y="466"/>
                  </a:lnTo>
                  <a:lnTo>
                    <a:pt x="105" y="423"/>
                  </a:lnTo>
                  <a:lnTo>
                    <a:pt x="91" y="370"/>
                  </a:lnTo>
                  <a:lnTo>
                    <a:pt x="87" y="306"/>
                  </a:lnTo>
                  <a:lnTo>
                    <a:pt x="92" y="270"/>
                  </a:lnTo>
                  <a:lnTo>
                    <a:pt x="109" y="228"/>
                  </a:lnTo>
                  <a:lnTo>
                    <a:pt x="131" y="184"/>
                  </a:lnTo>
                  <a:lnTo>
                    <a:pt x="159" y="138"/>
                  </a:lnTo>
                  <a:lnTo>
                    <a:pt x="187" y="94"/>
                  </a:lnTo>
                  <a:lnTo>
                    <a:pt x="212" y="56"/>
                  </a:lnTo>
                  <a:lnTo>
                    <a:pt x="232" y="24"/>
                  </a:lnTo>
                  <a:lnTo>
                    <a:pt x="244" y="1"/>
                  </a:lnTo>
                  <a:lnTo>
                    <a:pt x="238" y="1"/>
                  </a:lnTo>
                  <a:lnTo>
                    <a:pt x="236" y="1"/>
                  </a:lnTo>
                  <a:lnTo>
                    <a:pt x="236" y="0"/>
                  </a:lnTo>
                  <a:lnTo>
                    <a:pt x="232" y="0"/>
                  </a:lnTo>
                  <a:lnTo>
                    <a:pt x="224" y="0"/>
                  </a:lnTo>
                  <a:lnTo>
                    <a:pt x="211" y="0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001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99" name="Freeform 29"/>
            <p:cNvSpPr>
              <a:spLocks/>
            </p:cNvSpPr>
            <p:nvPr/>
          </p:nvSpPr>
          <p:spPr bwMode="auto">
            <a:xfrm rot="-5400000">
              <a:off x="1109" y="3394"/>
              <a:ext cx="122" cy="1082"/>
            </a:xfrm>
            <a:custGeom>
              <a:avLst/>
              <a:gdLst>
                <a:gd name="T0" fmla="*/ 0 w 245"/>
                <a:gd name="T1" fmla="*/ 0 h 2165"/>
                <a:gd name="T2" fmla="*/ 0 w 245"/>
                <a:gd name="T3" fmla="*/ 0 h 2165"/>
                <a:gd name="T4" fmla="*/ 0 w 245"/>
                <a:gd name="T5" fmla="*/ 0 h 2165"/>
                <a:gd name="T6" fmla="*/ 0 w 245"/>
                <a:gd name="T7" fmla="*/ 0 h 2165"/>
                <a:gd name="T8" fmla="*/ 0 w 245"/>
                <a:gd name="T9" fmla="*/ 0 h 2165"/>
                <a:gd name="T10" fmla="*/ 0 w 245"/>
                <a:gd name="T11" fmla="*/ 0 h 2165"/>
                <a:gd name="T12" fmla="*/ 0 w 245"/>
                <a:gd name="T13" fmla="*/ 0 h 2165"/>
                <a:gd name="T14" fmla="*/ 0 w 245"/>
                <a:gd name="T15" fmla="*/ 0 h 2165"/>
                <a:gd name="T16" fmla="*/ 0 w 245"/>
                <a:gd name="T17" fmla="*/ 0 h 2165"/>
                <a:gd name="T18" fmla="*/ 0 w 245"/>
                <a:gd name="T19" fmla="*/ 0 h 2165"/>
                <a:gd name="T20" fmla="*/ 0 w 245"/>
                <a:gd name="T21" fmla="*/ 0 h 2165"/>
                <a:gd name="T22" fmla="*/ 0 w 245"/>
                <a:gd name="T23" fmla="*/ 0 h 2165"/>
                <a:gd name="T24" fmla="*/ 0 w 245"/>
                <a:gd name="T25" fmla="*/ 0 h 2165"/>
                <a:gd name="T26" fmla="*/ 0 w 245"/>
                <a:gd name="T27" fmla="*/ 0 h 2165"/>
                <a:gd name="T28" fmla="*/ 0 w 245"/>
                <a:gd name="T29" fmla="*/ 0 h 2165"/>
                <a:gd name="T30" fmla="*/ 0 w 245"/>
                <a:gd name="T31" fmla="*/ 0 h 2165"/>
                <a:gd name="T32" fmla="*/ 0 w 245"/>
                <a:gd name="T33" fmla="*/ 0 h 2165"/>
                <a:gd name="T34" fmla="*/ 0 w 245"/>
                <a:gd name="T35" fmla="*/ 0 h 2165"/>
                <a:gd name="T36" fmla="*/ 0 w 245"/>
                <a:gd name="T37" fmla="*/ 0 h 2165"/>
                <a:gd name="T38" fmla="*/ 0 w 245"/>
                <a:gd name="T39" fmla="*/ 0 h 2165"/>
                <a:gd name="T40" fmla="*/ 0 w 245"/>
                <a:gd name="T41" fmla="*/ 0 h 2165"/>
                <a:gd name="T42" fmla="*/ 0 w 245"/>
                <a:gd name="T43" fmla="*/ 0 h 2165"/>
                <a:gd name="T44" fmla="*/ 0 w 245"/>
                <a:gd name="T45" fmla="*/ 0 h 2165"/>
                <a:gd name="T46" fmla="*/ 0 w 245"/>
                <a:gd name="T47" fmla="*/ 0 h 2165"/>
                <a:gd name="T48" fmla="*/ 0 w 245"/>
                <a:gd name="T49" fmla="*/ 0 h 2165"/>
                <a:gd name="T50" fmla="*/ 0 w 245"/>
                <a:gd name="T51" fmla="*/ 0 h 2165"/>
                <a:gd name="T52" fmla="*/ 0 w 245"/>
                <a:gd name="T53" fmla="*/ 0 h 2165"/>
                <a:gd name="T54" fmla="*/ 0 w 245"/>
                <a:gd name="T55" fmla="*/ 0 h 2165"/>
                <a:gd name="T56" fmla="*/ 0 w 245"/>
                <a:gd name="T57" fmla="*/ 0 h 2165"/>
                <a:gd name="T58" fmla="*/ 0 w 245"/>
                <a:gd name="T59" fmla="*/ 0 h 2165"/>
                <a:gd name="T60" fmla="*/ 0 w 245"/>
                <a:gd name="T61" fmla="*/ 0 h 2165"/>
                <a:gd name="T62" fmla="*/ 0 w 245"/>
                <a:gd name="T63" fmla="*/ 0 h 2165"/>
                <a:gd name="T64" fmla="*/ 0 w 245"/>
                <a:gd name="T65" fmla="*/ 0 h 2165"/>
                <a:gd name="T66" fmla="*/ 0 w 245"/>
                <a:gd name="T67" fmla="*/ 0 h 2165"/>
                <a:gd name="T68" fmla="*/ 0 w 245"/>
                <a:gd name="T69" fmla="*/ 0 h 2165"/>
                <a:gd name="T70" fmla="*/ 0 w 245"/>
                <a:gd name="T71" fmla="*/ 0 h 2165"/>
                <a:gd name="T72" fmla="*/ 0 w 245"/>
                <a:gd name="T73" fmla="*/ 0 h 2165"/>
                <a:gd name="T74" fmla="*/ 0 w 245"/>
                <a:gd name="T75" fmla="*/ 0 h 2165"/>
                <a:gd name="T76" fmla="*/ 0 w 245"/>
                <a:gd name="T77" fmla="*/ 0 h 2165"/>
                <a:gd name="T78" fmla="*/ 0 w 245"/>
                <a:gd name="T79" fmla="*/ 0 h 2165"/>
                <a:gd name="T80" fmla="*/ 0 w 245"/>
                <a:gd name="T81" fmla="*/ 0 h 2165"/>
                <a:gd name="T82" fmla="*/ 0 w 245"/>
                <a:gd name="T83" fmla="*/ 0 h 2165"/>
                <a:gd name="T84" fmla="*/ 0 w 245"/>
                <a:gd name="T85" fmla="*/ 0 h 2165"/>
                <a:gd name="T86" fmla="*/ 0 w 245"/>
                <a:gd name="T87" fmla="*/ 0 h 2165"/>
                <a:gd name="T88" fmla="*/ 0 w 245"/>
                <a:gd name="T89" fmla="*/ 0 h 2165"/>
                <a:gd name="T90" fmla="*/ 0 w 245"/>
                <a:gd name="T91" fmla="*/ 0 h 2165"/>
                <a:gd name="T92" fmla="*/ 0 w 245"/>
                <a:gd name="T93" fmla="*/ 0 h 2165"/>
                <a:gd name="T94" fmla="*/ 0 w 245"/>
                <a:gd name="T95" fmla="*/ 0 h 2165"/>
                <a:gd name="T96" fmla="*/ 0 w 245"/>
                <a:gd name="T97" fmla="*/ 0 h 2165"/>
                <a:gd name="T98" fmla="*/ 0 w 245"/>
                <a:gd name="T99" fmla="*/ 0 h 2165"/>
                <a:gd name="T100" fmla="*/ 0 w 245"/>
                <a:gd name="T101" fmla="*/ 0 h 2165"/>
                <a:gd name="T102" fmla="*/ 0 w 245"/>
                <a:gd name="T103" fmla="*/ 0 h 2165"/>
                <a:gd name="T104" fmla="*/ 0 w 245"/>
                <a:gd name="T105" fmla="*/ 0 h 2165"/>
                <a:gd name="T106" fmla="*/ 0 w 245"/>
                <a:gd name="T107" fmla="*/ 0 h 2165"/>
                <a:gd name="T108" fmla="*/ 0 w 245"/>
                <a:gd name="T109" fmla="*/ 0 h 2165"/>
                <a:gd name="T110" fmla="*/ 0 w 245"/>
                <a:gd name="T111" fmla="*/ 0 h 216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45"/>
                <a:gd name="T169" fmla="*/ 0 h 2165"/>
                <a:gd name="T170" fmla="*/ 245 w 245"/>
                <a:gd name="T171" fmla="*/ 2165 h 216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45" h="2165">
                  <a:moveTo>
                    <a:pt x="189" y="0"/>
                  </a:moveTo>
                  <a:lnTo>
                    <a:pt x="170" y="26"/>
                  </a:lnTo>
                  <a:lnTo>
                    <a:pt x="147" y="56"/>
                  </a:lnTo>
                  <a:lnTo>
                    <a:pt x="121" y="89"/>
                  </a:lnTo>
                  <a:lnTo>
                    <a:pt x="97" y="127"/>
                  </a:lnTo>
                  <a:lnTo>
                    <a:pt x="75" y="169"/>
                  </a:lnTo>
                  <a:lnTo>
                    <a:pt x="57" y="216"/>
                  </a:lnTo>
                  <a:lnTo>
                    <a:pt x="46" y="266"/>
                  </a:lnTo>
                  <a:lnTo>
                    <a:pt x="44" y="321"/>
                  </a:lnTo>
                  <a:lnTo>
                    <a:pt x="53" y="386"/>
                  </a:lnTo>
                  <a:lnTo>
                    <a:pt x="67" y="436"/>
                  </a:lnTo>
                  <a:lnTo>
                    <a:pt x="87" y="478"/>
                  </a:lnTo>
                  <a:lnTo>
                    <a:pt x="108" y="515"/>
                  </a:lnTo>
                  <a:lnTo>
                    <a:pt x="128" y="552"/>
                  </a:lnTo>
                  <a:lnTo>
                    <a:pt x="145" y="595"/>
                  </a:lnTo>
                  <a:lnTo>
                    <a:pt x="157" y="648"/>
                  </a:lnTo>
                  <a:lnTo>
                    <a:pt x="160" y="716"/>
                  </a:lnTo>
                  <a:lnTo>
                    <a:pt x="154" y="778"/>
                  </a:lnTo>
                  <a:lnTo>
                    <a:pt x="139" y="828"/>
                  </a:lnTo>
                  <a:lnTo>
                    <a:pt x="119" y="869"/>
                  </a:lnTo>
                  <a:lnTo>
                    <a:pt x="96" y="905"/>
                  </a:lnTo>
                  <a:lnTo>
                    <a:pt x="73" y="939"/>
                  </a:lnTo>
                  <a:lnTo>
                    <a:pt x="53" y="979"/>
                  </a:lnTo>
                  <a:lnTo>
                    <a:pt x="38" y="1027"/>
                  </a:lnTo>
                  <a:lnTo>
                    <a:pt x="31" y="1086"/>
                  </a:lnTo>
                  <a:lnTo>
                    <a:pt x="36" y="1135"/>
                  </a:lnTo>
                  <a:lnTo>
                    <a:pt x="47" y="1178"/>
                  </a:lnTo>
                  <a:lnTo>
                    <a:pt x="65" y="1217"/>
                  </a:lnTo>
                  <a:lnTo>
                    <a:pt x="85" y="1254"/>
                  </a:lnTo>
                  <a:lnTo>
                    <a:pt x="105" y="1291"/>
                  </a:lnTo>
                  <a:lnTo>
                    <a:pt x="122" y="1329"/>
                  </a:lnTo>
                  <a:lnTo>
                    <a:pt x="134" y="1370"/>
                  </a:lnTo>
                  <a:lnTo>
                    <a:pt x="138" y="1416"/>
                  </a:lnTo>
                  <a:lnTo>
                    <a:pt x="131" y="1486"/>
                  </a:lnTo>
                  <a:lnTo>
                    <a:pt x="116" y="1542"/>
                  </a:lnTo>
                  <a:lnTo>
                    <a:pt x="94" y="1586"/>
                  </a:lnTo>
                  <a:lnTo>
                    <a:pt x="69" y="1626"/>
                  </a:lnTo>
                  <a:lnTo>
                    <a:pt x="45" y="1664"/>
                  </a:lnTo>
                  <a:lnTo>
                    <a:pt x="23" y="1705"/>
                  </a:lnTo>
                  <a:lnTo>
                    <a:pt x="7" y="1752"/>
                  </a:lnTo>
                  <a:lnTo>
                    <a:pt x="0" y="1811"/>
                  </a:lnTo>
                  <a:lnTo>
                    <a:pt x="4" y="1867"/>
                  </a:lnTo>
                  <a:lnTo>
                    <a:pt x="13" y="1919"/>
                  </a:lnTo>
                  <a:lnTo>
                    <a:pt x="28" y="1964"/>
                  </a:lnTo>
                  <a:lnTo>
                    <a:pt x="46" y="2006"/>
                  </a:lnTo>
                  <a:lnTo>
                    <a:pt x="67" y="2045"/>
                  </a:lnTo>
                  <a:lnTo>
                    <a:pt x="89" y="2084"/>
                  </a:lnTo>
                  <a:lnTo>
                    <a:pt x="111" y="2122"/>
                  </a:lnTo>
                  <a:lnTo>
                    <a:pt x="131" y="2162"/>
                  </a:lnTo>
                  <a:lnTo>
                    <a:pt x="144" y="2164"/>
                  </a:lnTo>
                  <a:lnTo>
                    <a:pt x="148" y="2164"/>
                  </a:lnTo>
                  <a:lnTo>
                    <a:pt x="148" y="2165"/>
                  </a:lnTo>
                  <a:lnTo>
                    <a:pt x="145" y="2165"/>
                  </a:lnTo>
                  <a:lnTo>
                    <a:pt x="144" y="2165"/>
                  </a:lnTo>
                  <a:lnTo>
                    <a:pt x="147" y="2165"/>
                  </a:lnTo>
                  <a:lnTo>
                    <a:pt x="157" y="2164"/>
                  </a:lnTo>
                  <a:lnTo>
                    <a:pt x="179" y="2162"/>
                  </a:lnTo>
                  <a:lnTo>
                    <a:pt x="161" y="2134"/>
                  </a:lnTo>
                  <a:lnTo>
                    <a:pt x="140" y="2094"/>
                  </a:lnTo>
                  <a:lnTo>
                    <a:pt x="118" y="2046"/>
                  </a:lnTo>
                  <a:lnTo>
                    <a:pt x="96" y="1994"/>
                  </a:lnTo>
                  <a:lnTo>
                    <a:pt x="75" y="1941"/>
                  </a:lnTo>
                  <a:lnTo>
                    <a:pt x="58" y="1890"/>
                  </a:lnTo>
                  <a:lnTo>
                    <a:pt x="47" y="1844"/>
                  </a:lnTo>
                  <a:lnTo>
                    <a:pt x="43" y="1810"/>
                  </a:lnTo>
                  <a:lnTo>
                    <a:pt x="49" y="1750"/>
                  </a:lnTo>
                  <a:lnTo>
                    <a:pt x="65" y="1702"/>
                  </a:lnTo>
                  <a:lnTo>
                    <a:pt x="87" y="1661"/>
                  </a:lnTo>
                  <a:lnTo>
                    <a:pt x="112" y="1623"/>
                  </a:lnTo>
                  <a:lnTo>
                    <a:pt x="137" y="1584"/>
                  </a:lnTo>
                  <a:lnTo>
                    <a:pt x="159" y="1540"/>
                  </a:lnTo>
                  <a:lnTo>
                    <a:pt x="175" y="1483"/>
                  </a:lnTo>
                  <a:lnTo>
                    <a:pt x="181" y="1414"/>
                  </a:lnTo>
                  <a:lnTo>
                    <a:pt x="177" y="1367"/>
                  </a:lnTo>
                  <a:lnTo>
                    <a:pt x="166" y="1327"/>
                  </a:lnTo>
                  <a:lnTo>
                    <a:pt x="148" y="1288"/>
                  </a:lnTo>
                  <a:lnTo>
                    <a:pt x="128" y="1251"/>
                  </a:lnTo>
                  <a:lnTo>
                    <a:pt x="108" y="1216"/>
                  </a:lnTo>
                  <a:lnTo>
                    <a:pt x="90" y="1176"/>
                  </a:lnTo>
                  <a:lnTo>
                    <a:pt x="79" y="1133"/>
                  </a:lnTo>
                  <a:lnTo>
                    <a:pt x="75" y="1085"/>
                  </a:lnTo>
                  <a:lnTo>
                    <a:pt x="80" y="1024"/>
                  </a:lnTo>
                  <a:lnTo>
                    <a:pt x="95" y="978"/>
                  </a:lnTo>
                  <a:lnTo>
                    <a:pt x="115" y="938"/>
                  </a:lnTo>
                  <a:lnTo>
                    <a:pt x="138" y="902"/>
                  </a:lnTo>
                  <a:lnTo>
                    <a:pt x="161" y="866"/>
                  </a:lnTo>
                  <a:lnTo>
                    <a:pt x="181" y="826"/>
                  </a:lnTo>
                  <a:lnTo>
                    <a:pt x="196" y="777"/>
                  </a:lnTo>
                  <a:lnTo>
                    <a:pt x="202" y="715"/>
                  </a:lnTo>
                  <a:lnTo>
                    <a:pt x="198" y="646"/>
                  </a:lnTo>
                  <a:lnTo>
                    <a:pt x="186" y="591"/>
                  </a:lnTo>
                  <a:lnTo>
                    <a:pt x="167" y="546"/>
                  </a:lnTo>
                  <a:lnTo>
                    <a:pt x="146" y="507"/>
                  </a:lnTo>
                  <a:lnTo>
                    <a:pt x="124" y="467"/>
                  </a:lnTo>
                  <a:lnTo>
                    <a:pt x="105" y="424"/>
                  </a:lnTo>
                  <a:lnTo>
                    <a:pt x="91" y="371"/>
                  </a:lnTo>
                  <a:lnTo>
                    <a:pt x="87" y="307"/>
                  </a:lnTo>
                  <a:lnTo>
                    <a:pt x="92" y="271"/>
                  </a:lnTo>
                  <a:lnTo>
                    <a:pt x="109" y="229"/>
                  </a:lnTo>
                  <a:lnTo>
                    <a:pt x="131" y="185"/>
                  </a:lnTo>
                  <a:lnTo>
                    <a:pt x="159" y="139"/>
                  </a:lnTo>
                  <a:lnTo>
                    <a:pt x="187" y="95"/>
                  </a:lnTo>
                  <a:lnTo>
                    <a:pt x="212" y="57"/>
                  </a:lnTo>
                  <a:lnTo>
                    <a:pt x="232" y="25"/>
                  </a:lnTo>
                  <a:lnTo>
                    <a:pt x="245" y="2"/>
                  </a:lnTo>
                  <a:lnTo>
                    <a:pt x="238" y="2"/>
                  </a:lnTo>
                  <a:lnTo>
                    <a:pt x="236" y="2"/>
                  </a:lnTo>
                  <a:lnTo>
                    <a:pt x="236" y="1"/>
                  </a:lnTo>
                  <a:lnTo>
                    <a:pt x="232" y="1"/>
                  </a:lnTo>
                  <a:lnTo>
                    <a:pt x="225" y="0"/>
                  </a:lnTo>
                  <a:lnTo>
                    <a:pt x="211" y="0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001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00" name="Freeform 30"/>
            <p:cNvSpPr>
              <a:spLocks/>
            </p:cNvSpPr>
            <p:nvPr/>
          </p:nvSpPr>
          <p:spPr bwMode="auto">
            <a:xfrm rot="-5400000">
              <a:off x="1106" y="3171"/>
              <a:ext cx="122" cy="1082"/>
            </a:xfrm>
            <a:custGeom>
              <a:avLst/>
              <a:gdLst>
                <a:gd name="T0" fmla="*/ 1 w 244"/>
                <a:gd name="T1" fmla="*/ 0 h 2165"/>
                <a:gd name="T2" fmla="*/ 1 w 244"/>
                <a:gd name="T3" fmla="*/ 0 h 2165"/>
                <a:gd name="T4" fmla="*/ 1 w 244"/>
                <a:gd name="T5" fmla="*/ 0 h 2165"/>
                <a:gd name="T6" fmla="*/ 1 w 244"/>
                <a:gd name="T7" fmla="*/ 0 h 2165"/>
                <a:gd name="T8" fmla="*/ 1 w 244"/>
                <a:gd name="T9" fmla="*/ 0 h 2165"/>
                <a:gd name="T10" fmla="*/ 1 w 244"/>
                <a:gd name="T11" fmla="*/ 0 h 2165"/>
                <a:gd name="T12" fmla="*/ 1 w 244"/>
                <a:gd name="T13" fmla="*/ 0 h 2165"/>
                <a:gd name="T14" fmla="*/ 1 w 244"/>
                <a:gd name="T15" fmla="*/ 0 h 2165"/>
                <a:gd name="T16" fmla="*/ 1 w 244"/>
                <a:gd name="T17" fmla="*/ 0 h 2165"/>
                <a:gd name="T18" fmla="*/ 1 w 244"/>
                <a:gd name="T19" fmla="*/ 0 h 2165"/>
                <a:gd name="T20" fmla="*/ 1 w 244"/>
                <a:gd name="T21" fmla="*/ 0 h 2165"/>
                <a:gd name="T22" fmla="*/ 1 w 244"/>
                <a:gd name="T23" fmla="*/ 0 h 2165"/>
                <a:gd name="T24" fmla="*/ 1 w 244"/>
                <a:gd name="T25" fmla="*/ 0 h 2165"/>
                <a:gd name="T26" fmla="*/ 1 w 244"/>
                <a:gd name="T27" fmla="*/ 0 h 2165"/>
                <a:gd name="T28" fmla="*/ 1 w 244"/>
                <a:gd name="T29" fmla="*/ 0 h 2165"/>
                <a:gd name="T30" fmla="*/ 1 w 244"/>
                <a:gd name="T31" fmla="*/ 0 h 2165"/>
                <a:gd name="T32" fmla="*/ 1 w 244"/>
                <a:gd name="T33" fmla="*/ 0 h 2165"/>
                <a:gd name="T34" fmla="*/ 1 w 244"/>
                <a:gd name="T35" fmla="*/ 0 h 2165"/>
                <a:gd name="T36" fmla="*/ 1 w 244"/>
                <a:gd name="T37" fmla="*/ 0 h 2165"/>
                <a:gd name="T38" fmla="*/ 1 w 244"/>
                <a:gd name="T39" fmla="*/ 0 h 2165"/>
                <a:gd name="T40" fmla="*/ 1 w 244"/>
                <a:gd name="T41" fmla="*/ 0 h 2165"/>
                <a:gd name="T42" fmla="*/ 1 w 244"/>
                <a:gd name="T43" fmla="*/ 0 h 2165"/>
                <a:gd name="T44" fmla="*/ 1 w 244"/>
                <a:gd name="T45" fmla="*/ 0 h 2165"/>
                <a:gd name="T46" fmla="*/ 1 w 244"/>
                <a:gd name="T47" fmla="*/ 0 h 2165"/>
                <a:gd name="T48" fmla="*/ 1 w 244"/>
                <a:gd name="T49" fmla="*/ 0 h 2165"/>
                <a:gd name="T50" fmla="*/ 1 w 244"/>
                <a:gd name="T51" fmla="*/ 0 h 2165"/>
                <a:gd name="T52" fmla="*/ 1 w 244"/>
                <a:gd name="T53" fmla="*/ 0 h 2165"/>
                <a:gd name="T54" fmla="*/ 1 w 244"/>
                <a:gd name="T55" fmla="*/ 0 h 2165"/>
                <a:gd name="T56" fmla="*/ 1 w 244"/>
                <a:gd name="T57" fmla="*/ 0 h 2165"/>
                <a:gd name="T58" fmla="*/ 1 w 244"/>
                <a:gd name="T59" fmla="*/ 0 h 2165"/>
                <a:gd name="T60" fmla="*/ 1 w 244"/>
                <a:gd name="T61" fmla="*/ 0 h 2165"/>
                <a:gd name="T62" fmla="*/ 1 w 244"/>
                <a:gd name="T63" fmla="*/ 0 h 2165"/>
                <a:gd name="T64" fmla="*/ 1 w 244"/>
                <a:gd name="T65" fmla="*/ 0 h 2165"/>
                <a:gd name="T66" fmla="*/ 1 w 244"/>
                <a:gd name="T67" fmla="*/ 0 h 2165"/>
                <a:gd name="T68" fmla="*/ 1 w 244"/>
                <a:gd name="T69" fmla="*/ 0 h 2165"/>
                <a:gd name="T70" fmla="*/ 1 w 244"/>
                <a:gd name="T71" fmla="*/ 0 h 2165"/>
                <a:gd name="T72" fmla="*/ 1 w 244"/>
                <a:gd name="T73" fmla="*/ 0 h 2165"/>
                <a:gd name="T74" fmla="*/ 1 w 244"/>
                <a:gd name="T75" fmla="*/ 0 h 2165"/>
                <a:gd name="T76" fmla="*/ 1 w 244"/>
                <a:gd name="T77" fmla="*/ 0 h 2165"/>
                <a:gd name="T78" fmla="*/ 1 w 244"/>
                <a:gd name="T79" fmla="*/ 0 h 2165"/>
                <a:gd name="T80" fmla="*/ 1 w 244"/>
                <a:gd name="T81" fmla="*/ 0 h 2165"/>
                <a:gd name="T82" fmla="*/ 1 w 244"/>
                <a:gd name="T83" fmla="*/ 0 h 2165"/>
                <a:gd name="T84" fmla="*/ 1 w 244"/>
                <a:gd name="T85" fmla="*/ 0 h 2165"/>
                <a:gd name="T86" fmla="*/ 1 w 244"/>
                <a:gd name="T87" fmla="*/ 0 h 2165"/>
                <a:gd name="T88" fmla="*/ 1 w 244"/>
                <a:gd name="T89" fmla="*/ 0 h 2165"/>
                <a:gd name="T90" fmla="*/ 1 w 244"/>
                <a:gd name="T91" fmla="*/ 0 h 2165"/>
                <a:gd name="T92" fmla="*/ 1 w 244"/>
                <a:gd name="T93" fmla="*/ 0 h 2165"/>
                <a:gd name="T94" fmla="*/ 1 w 244"/>
                <a:gd name="T95" fmla="*/ 0 h 2165"/>
                <a:gd name="T96" fmla="*/ 1 w 244"/>
                <a:gd name="T97" fmla="*/ 0 h 2165"/>
                <a:gd name="T98" fmla="*/ 1 w 244"/>
                <a:gd name="T99" fmla="*/ 0 h 2165"/>
                <a:gd name="T100" fmla="*/ 1 w 244"/>
                <a:gd name="T101" fmla="*/ 0 h 2165"/>
                <a:gd name="T102" fmla="*/ 1 w 244"/>
                <a:gd name="T103" fmla="*/ 0 h 2165"/>
                <a:gd name="T104" fmla="*/ 1 w 244"/>
                <a:gd name="T105" fmla="*/ 0 h 2165"/>
                <a:gd name="T106" fmla="*/ 1 w 244"/>
                <a:gd name="T107" fmla="*/ 0 h 2165"/>
                <a:gd name="T108" fmla="*/ 1 w 244"/>
                <a:gd name="T109" fmla="*/ 0 h 2165"/>
                <a:gd name="T110" fmla="*/ 1 w 244"/>
                <a:gd name="T111" fmla="*/ 0 h 216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44"/>
                <a:gd name="T169" fmla="*/ 0 h 2165"/>
                <a:gd name="T170" fmla="*/ 244 w 244"/>
                <a:gd name="T171" fmla="*/ 2165 h 216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44" h="2165">
                  <a:moveTo>
                    <a:pt x="188" y="0"/>
                  </a:moveTo>
                  <a:lnTo>
                    <a:pt x="169" y="26"/>
                  </a:lnTo>
                  <a:lnTo>
                    <a:pt x="146" y="56"/>
                  </a:lnTo>
                  <a:lnTo>
                    <a:pt x="120" y="89"/>
                  </a:lnTo>
                  <a:lnTo>
                    <a:pt x="96" y="128"/>
                  </a:lnTo>
                  <a:lnTo>
                    <a:pt x="74" y="169"/>
                  </a:lnTo>
                  <a:lnTo>
                    <a:pt x="56" y="216"/>
                  </a:lnTo>
                  <a:lnTo>
                    <a:pt x="45" y="266"/>
                  </a:lnTo>
                  <a:lnTo>
                    <a:pt x="44" y="320"/>
                  </a:lnTo>
                  <a:lnTo>
                    <a:pt x="53" y="385"/>
                  </a:lnTo>
                  <a:lnTo>
                    <a:pt x="67" y="435"/>
                  </a:lnTo>
                  <a:lnTo>
                    <a:pt x="87" y="477"/>
                  </a:lnTo>
                  <a:lnTo>
                    <a:pt x="107" y="514"/>
                  </a:lnTo>
                  <a:lnTo>
                    <a:pt x="127" y="552"/>
                  </a:lnTo>
                  <a:lnTo>
                    <a:pt x="145" y="595"/>
                  </a:lnTo>
                  <a:lnTo>
                    <a:pt x="156" y="648"/>
                  </a:lnTo>
                  <a:lnTo>
                    <a:pt x="159" y="716"/>
                  </a:lnTo>
                  <a:lnTo>
                    <a:pt x="153" y="778"/>
                  </a:lnTo>
                  <a:lnTo>
                    <a:pt x="138" y="827"/>
                  </a:lnTo>
                  <a:lnTo>
                    <a:pt x="118" y="868"/>
                  </a:lnTo>
                  <a:lnTo>
                    <a:pt x="95" y="903"/>
                  </a:lnTo>
                  <a:lnTo>
                    <a:pt x="72" y="939"/>
                  </a:lnTo>
                  <a:lnTo>
                    <a:pt x="52" y="979"/>
                  </a:lnTo>
                  <a:lnTo>
                    <a:pt x="37" y="1025"/>
                  </a:lnTo>
                  <a:lnTo>
                    <a:pt x="32" y="1086"/>
                  </a:lnTo>
                  <a:lnTo>
                    <a:pt x="36" y="1135"/>
                  </a:lnTo>
                  <a:lnTo>
                    <a:pt x="47" y="1178"/>
                  </a:lnTo>
                  <a:lnTo>
                    <a:pt x="65" y="1217"/>
                  </a:lnTo>
                  <a:lnTo>
                    <a:pt x="85" y="1254"/>
                  </a:lnTo>
                  <a:lnTo>
                    <a:pt x="105" y="1291"/>
                  </a:lnTo>
                  <a:lnTo>
                    <a:pt x="123" y="1328"/>
                  </a:lnTo>
                  <a:lnTo>
                    <a:pt x="134" y="1370"/>
                  </a:lnTo>
                  <a:lnTo>
                    <a:pt x="138" y="1415"/>
                  </a:lnTo>
                  <a:lnTo>
                    <a:pt x="132" y="1486"/>
                  </a:lnTo>
                  <a:lnTo>
                    <a:pt x="116" y="1541"/>
                  </a:lnTo>
                  <a:lnTo>
                    <a:pt x="94" y="1586"/>
                  </a:lnTo>
                  <a:lnTo>
                    <a:pt x="69" y="1626"/>
                  </a:lnTo>
                  <a:lnTo>
                    <a:pt x="44" y="1663"/>
                  </a:lnTo>
                  <a:lnTo>
                    <a:pt x="22" y="1703"/>
                  </a:lnTo>
                  <a:lnTo>
                    <a:pt x="6" y="1751"/>
                  </a:lnTo>
                  <a:lnTo>
                    <a:pt x="0" y="1811"/>
                  </a:lnTo>
                  <a:lnTo>
                    <a:pt x="3" y="1867"/>
                  </a:lnTo>
                  <a:lnTo>
                    <a:pt x="12" y="1917"/>
                  </a:lnTo>
                  <a:lnTo>
                    <a:pt x="27" y="1963"/>
                  </a:lnTo>
                  <a:lnTo>
                    <a:pt x="45" y="2005"/>
                  </a:lnTo>
                  <a:lnTo>
                    <a:pt x="66" y="2045"/>
                  </a:lnTo>
                  <a:lnTo>
                    <a:pt x="88" y="2084"/>
                  </a:lnTo>
                  <a:lnTo>
                    <a:pt x="110" y="2122"/>
                  </a:lnTo>
                  <a:lnTo>
                    <a:pt x="130" y="2162"/>
                  </a:lnTo>
                  <a:lnTo>
                    <a:pt x="143" y="2164"/>
                  </a:lnTo>
                  <a:lnTo>
                    <a:pt x="147" y="2164"/>
                  </a:lnTo>
                  <a:lnTo>
                    <a:pt x="147" y="2165"/>
                  </a:lnTo>
                  <a:lnTo>
                    <a:pt x="144" y="2165"/>
                  </a:lnTo>
                  <a:lnTo>
                    <a:pt x="143" y="2165"/>
                  </a:lnTo>
                  <a:lnTo>
                    <a:pt x="146" y="2165"/>
                  </a:lnTo>
                  <a:lnTo>
                    <a:pt x="156" y="2164"/>
                  </a:lnTo>
                  <a:lnTo>
                    <a:pt x="178" y="2162"/>
                  </a:lnTo>
                  <a:lnTo>
                    <a:pt x="160" y="2134"/>
                  </a:lnTo>
                  <a:lnTo>
                    <a:pt x="139" y="2094"/>
                  </a:lnTo>
                  <a:lnTo>
                    <a:pt x="117" y="2046"/>
                  </a:lnTo>
                  <a:lnTo>
                    <a:pt x="95" y="1994"/>
                  </a:lnTo>
                  <a:lnTo>
                    <a:pt x="74" y="1940"/>
                  </a:lnTo>
                  <a:lnTo>
                    <a:pt x="57" y="1889"/>
                  </a:lnTo>
                  <a:lnTo>
                    <a:pt x="46" y="1844"/>
                  </a:lnTo>
                  <a:lnTo>
                    <a:pt x="42" y="1809"/>
                  </a:lnTo>
                  <a:lnTo>
                    <a:pt x="48" y="1750"/>
                  </a:lnTo>
                  <a:lnTo>
                    <a:pt x="64" y="1702"/>
                  </a:lnTo>
                  <a:lnTo>
                    <a:pt x="86" y="1661"/>
                  </a:lnTo>
                  <a:lnTo>
                    <a:pt x="112" y="1623"/>
                  </a:lnTo>
                  <a:lnTo>
                    <a:pt x="136" y="1584"/>
                  </a:lnTo>
                  <a:lnTo>
                    <a:pt x="158" y="1540"/>
                  </a:lnTo>
                  <a:lnTo>
                    <a:pt x="174" y="1483"/>
                  </a:lnTo>
                  <a:lnTo>
                    <a:pt x="180" y="1414"/>
                  </a:lnTo>
                  <a:lnTo>
                    <a:pt x="176" y="1367"/>
                  </a:lnTo>
                  <a:lnTo>
                    <a:pt x="165" y="1327"/>
                  </a:lnTo>
                  <a:lnTo>
                    <a:pt x="147" y="1288"/>
                  </a:lnTo>
                  <a:lnTo>
                    <a:pt x="127" y="1251"/>
                  </a:lnTo>
                  <a:lnTo>
                    <a:pt x="107" y="1214"/>
                  </a:lnTo>
                  <a:lnTo>
                    <a:pt x="89" y="1176"/>
                  </a:lnTo>
                  <a:lnTo>
                    <a:pt x="78" y="1133"/>
                  </a:lnTo>
                  <a:lnTo>
                    <a:pt x="74" y="1084"/>
                  </a:lnTo>
                  <a:lnTo>
                    <a:pt x="79" y="1024"/>
                  </a:lnTo>
                  <a:lnTo>
                    <a:pt x="94" y="976"/>
                  </a:lnTo>
                  <a:lnTo>
                    <a:pt x="114" y="937"/>
                  </a:lnTo>
                  <a:lnTo>
                    <a:pt x="137" y="902"/>
                  </a:lnTo>
                  <a:lnTo>
                    <a:pt x="160" y="866"/>
                  </a:lnTo>
                  <a:lnTo>
                    <a:pt x="180" y="826"/>
                  </a:lnTo>
                  <a:lnTo>
                    <a:pt x="195" y="777"/>
                  </a:lnTo>
                  <a:lnTo>
                    <a:pt x="202" y="715"/>
                  </a:lnTo>
                  <a:lnTo>
                    <a:pt x="197" y="645"/>
                  </a:lnTo>
                  <a:lnTo>
                    <a:pt x="185" y="591"/>
                  </a:lnTo>
                  <a:lnTo>
                    <a:pt x="166" y="546"/>
                  </a:lnTo>
                  <a:lnTo>
                    <a:pt x="145" y="507"/>
                  </a:lnTo>
                  <a:lnTo>
                    <a:pt x="123" y="467"/>
                  </a:lnTo>
                  <a:lnTo>
                    <a:pt x="104" y="423"/>
                  </a:lnTo>
                  <a:lnTo>
                    <a:pt x="91" y="371"/>
                  </a:lnTo>
                  <a:lnTo>
                    <a:pt x="86" y="306"/>
                  </a:lnTo>
                  <a:lnTo>
                    <a:pt x="93" y="270"/>
                  </a:lnTo>
                  <a:lnTo>
                    <a:pt x="108" y="228"/>
                  </a:lnTo>
                  <a:lnTo>
                    <a:pt x="132" y="184"/>
                  </a:lnTo>
                  <a:lnTo>
                    <a:pt x="158" y="138"/>
                  </a:lnTo>
                  <a:lnTo>
                    <a:pt x="186" y="95"/>
                  </a:lnTo>
                  <a:lnTo>
                    <a:pt x="211" y="57"/>
                  </a:lnTo>
                  <a:lnTo>
                    <a:pt x="231" y="25"/>
                  </a:lnTo>
                  <a:lnTo>
                    <a:pt x="244" y="2"/>
                  </a:lnTo>
                  <a:lnTo>
                    <a:pt x="238" y="2"/>
                  </a:lnTo>
                  <a:lnTo>
                    <a:pt x="236" y="2"/>
                  </a:lnTo>
                  <a:lnTo>
                    <a:pt x="235" y="1"/>
                  </a:lnTo>
                  <a:lnTo>
                    <a:pt x="231" y="1"/>
                  </a:lnTo>
                  <a:lnTo>
                    <a:pt x="225" y="0"/>
                  </a:lnTo>
                  <a:lnTo>
                    <a:pt x="210" y="0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001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4582" name="Oval 38"/>
          <p:cNvSpPr>
            <a:spLocks noChangeArrowheads="1"/>
          </p:cNvSpPr>
          <p:nvPr/>
        </p:nvSpPr>
        <p:spPr bwMode="auto">
          <a:xfrm>
            <a:off x="4638675" y="5159375"/>
            <a:ext cx="152400" cy="1524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4583" name="Oval 39"/>
          <p:cNvSpPr>
            <a:spLocks noChangeArrowheads="1"/>
          </p:cNvSpPr>
          <p:nvPr/>
        </p:nvSpPr>
        <p:spPr bwMode="auto">
          <a:xfrm>
            <a:off x="4867275" y="5305425"/>
            <a:ext cx="152400" cy="1524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4584" name="Oval 40"/>
          <p:cNvSpPr>
            <a:spLocks noChangeArrowheads="1"/>
          </p:cNvSpPr>
          <p:nvPr/>
        </p:nvSpPr>
        <p:spPr bwMode="auto">
          <a:xfrm>
            <a:off x="5019675" y="5686425"/>
            <a:ext cx="152400" cy="1524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4585" name="Oval 41"/>
          <p:cNvSpPr>
            <a:spLocks noChangeArrowheads="1"/>
          </p:cNvSpPr>
          <p:nvPr/>
        </p:nvSpPr>
        <p:spPr bwMode="auto">
          <a:xfrm>
            <a:off x="4638675" y="5534025"/>
            <a:ext cx="152400" cy="1524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4586" name="Oval 42"/>
          <p:cNvSpPr>
            <a:spLocks noChangeArrowheads="1"/>
          </p:cNvSpPr>
          <p:nvPr/>
        </p:nvSpPr>
        <p:spPr bwMode="auto">
          <a:xfrm>
            <a:off x="4791075" y="5991225"/>
            <a:ext cx="152400" cy="1524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4587" name="Text Box 44"/>
          <p:cNvSpPr txBox="1">
            <a:spLocks noChangeArrowheads="1"/>
          </p:cNvSpPr>
          <p:nvPr/>
        </p:nvSpPr>
        <p:spPr bwMode="auto">
          <a:xfrm>
            <a:off x="5400675" y="5229225"/>
            <a:ext cx="5238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>
                <a:solidFill>
                  <a:srgbClr val="000000"/>
                </a:solidFill>
              </a:rPr>
              <a:t>?</a:t>
            </a:r>
          </a:p>
        </p:txBody>
      </p:sp>
      <p:pic>
        <p:nvPicPr>
          <p:cNvPr id="24588" name="Picture 26" descr="http://www.unconfirmedsources.com/nucleus/media/28/20070216-old%20symb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0950" y="211138"/>
            <a:ext cx="25146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9" name="Picture 28" descr="http://t2.gstatic.com/images?q=tbn:ANd9GcTTA2WDLOLqB5pUxBACJetp25W_7yTAx-efer5uc7lB3e4xpIcElg&amp;t=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8125" y="4403725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80286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5|1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10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4.2|41.4|7.7|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|6.9|23.2|9.7|4.1|6.8|5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|12.1|5.4|6|1.2|8.4|2.4|3.5|8.5|36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14.4|13.1|21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4.4|2.3|9|27.2|12.1|17.2|4.8|17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21.8|16.1|48.2|2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44.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22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22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4375</TotalTime>
  <Words>1580</Words>
  <Application>Microsoft Office PowerPoint</Application>
  <PresentationFormat>On-screen Show (4:3)</PresentationFormat>
  <Paragraphs>529</Paragraphs>
  <Slides>41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1" baseType="lpstr">
      <vt:lpstr>Arial</vt:lpstr>
      <vt:lpstr>Arial Narrow</vt:lpstr>
      <vt:lpstr>Courier New</vt:lpstr>
      <vt:lpstr>Symbol</vt:lpstr>
      <vt:lpstr>Times New Roman</vt:lpstr>
      <vt:lpstr>Wingdings</vt:lpstr>
      <vt:lpstr>Default Design</vt:lpstr>
      <vt:lpstr>1_Default Design</vt:lpstr>
      <vt:lpstr>2_Default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McLean County Unit 5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Physics</dc:title>
  <dc:creator>UNIT55</dc:creator>
  <cp:lastModifiedBy>Bergmann, John</cp:lastModifiedBy>
  <cp:revision>154</cp:revision>
  <dcterms:created xsi:type="dcterms:W3CDTF">2006-05-08T14:15:08Z</dcterms:created>
  <dcterms:modified xsi:type="dcterms:W3CDTF">2020-05-22T16:51:22Z</dcterms:modified>
</cp:coreProperties>
</file>