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8184D1-8F49-40B6-A6D9-357C43D941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69E81D-4E12-4630-AE50-850040825CBD}" type="slidenum">
              <a:rPr lang="en-US"/>
              <a:pPr/>
              <a:t>1</a:t>
            </a:fld>
            <a:endParaRPr lang="en-US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34CDF-A486-441F-ACE2-2E1F12CF5FB2}" type="slidenum">
              <a:rPr lang="en-US"/>
              <a:pPr/>
              <a:t>2</a:t>
            </a:fld>
            <a:endParaRPr lang="en-US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08487A-F250-4F4E-A5CD-BE14919D0BC8}" type="slidenum">
              <a:rPr lang="en-US"/>
              <a:pPr/>
              <a:t>3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62C27E-630E-4F41-94D5-0C16AD8A4D41}" type="slidenum">
              <a:rPr lang="en-US"/>
              <a:pPr/>
              <a:t>4</a:t>
            </a:fld>
            <a:endParaRPr lang="en-US"/>
          </a:p>
        </p:txBody>
      </p:sp>
      <p:sp>
        <p:nvSpPr>
          <p:cNvPr id="29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DDACAC-0CBF-425F-A419-9F6E48E71C16}" type="slidenum">
              <a:rPr lang="en-US"/>
              <a:pPr/>
              <a:t>5</a:t>
            </a:fld>
            <a:endParaRPr 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2A03C-14E3-4D80-B187-89A71997B45C}" type="slidenum">
              <a:rPr lang="en-US"/>
              <a:pPr/>
              <a:t>6</a:t>
            </a:fld>
            <a:endParaRPr lang="en-US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3C5E39-41CC-4CDF-9CB1-D1938EAFD642}" type="slidenum">
              <a:rPr lang="en-US"/>
              <a:pPr/>
              <a:t>7</a:t>
            </a:fld>
            <a:endParaRPr 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A9BCF-91AC-4269-8F01-C28C4EF702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57D2EB-C560-4F63-B612-74748FB76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1519E-C1CE-40CD-8A5D-BBD100D5B7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7A2A04E-1D9B-40ED-A97B-5A8A0EF920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C56C7-51D4-4CA9-9BD7-1285B9C494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1741D-2F7D-4008-B1A6-A6BA181C13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F0C70-DFE5-4191-9221-3BFC70A37E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F99EA-F3B1-4883-8CD8-D6E9DB9643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D44BF-593A-4A4C-9073-ACCA11BDE8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B5FAB-5D03-4279-A8AD-0CA3DB947C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4AD8C-F32F-4900-A2F3-7E51CC1A0F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2879D-EA45-465A-B370-72B0EEE03F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61D6E68-1AED-413D-82CB-2C4AACCEF23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Freeform 26"/>
          <p:cNvSpPr>
            <a:spLocks/>
          </p:cNvSpPr>
          <p:nvPr/>
        </p:nvSpPr>
        <p:spPr bwMode="auto">
          <a:xfrm>
            <a:off x="5851525" y="3886200"/>
            <a:ext cx="2068513" cy="1195388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337" y="558"/>
              </a:cxn>
              <a:cxn ang="0">
                <a:pos x="655" y="741"/>
              </a:cxn>
              <a:cxn ang="0">
                <a:pos x="975" y="557"/>
              </a:cxn>
              <a:cxn ang="0">
                <a:pos x="975" y="188"/>
              </a:cxn>
              <a:cxn ang="0">
                <a:pos x="1303" y="0"/>
              </a:cxn>
            </a:cxnLst>
            <a:rect l="0" t="0" r="r" b="b"/>
            <a:pathLst>
              <a:path w="1303" h="753">
                <a:moveTo>
                  <a:pt x="0" y="753"/>
                </a:moveTo>
                <a:lnTo>
                  <a:pt x="337" y="558"/>
                </a:lnTo>
                <a:lnTo>
                  <a:pt x="655" y="741"/>
                </a:lnTo>
                <a:lnTo>
                  <a:pt x="975" y="557"/>
                </a:lnTo>
                <a:lnTo>
                  <a:pt x="975" y="188"/>
                </a:lnTo>
                <a:lnTo>
                  <a:pt x="1303" y="0"/>
                </a:lnTo>
              </a:path>
            </a:pathLst>
          </a:custGeom>
          <a:noFill/>
          <a:ln w="111125">
            <a:solidFill>
              <a:srgbClr val="99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3" name="Freeform 25"/>
          <p:cNvSpPr>
            <a:spLocks/>
          </p:cNvSpPr>
          <p:nvPr/>
        </p:nvSpPr>
        <p:spPr bwMode="auto">
          <a:xfrm>
            <a:off x="1755775" y="4618038"/>
            <a:ext cx="1539875" cy="320675"/>
          </a:xfrm>
          <a:custGeom>
            <a:avLst/>
            <a:gdLst/>
            <a:ahLst/>
            <a:cxnLst>
              <a:cxn ang="0">
                <a:pos x="0" y="202"/>
              </a:cxn>
              <a:cxn ang="0">
                <a:pos x="327" y="10"/>
              </a:cxn>
              <a:cxn ang="0">
                <a:pos x="645" y="195"/>
              </a:cxn>
              <a:cxn ang="0">
                <a:pos x="970" y="0"/>
              </a:cxn>
            </a:cxnLst>
            <a:rect l="0" t="0" r="r" b="b"/>
            <a:pathLst>
              <a:path w="970" h="202">
                <a:moveTo>
                  <a:pt x="0" y="202"/>
                </a:moveTo>
                <a:lnTo>
                  <a:pt x="327" y="10"/>
                </a:lnTo>
                <a:lnTo>
                  <a:pt x="645" y="195"/>
                </a:lnTo>
                <a:lnTo>
                  <a:pt x="970" y="0"/>
                </a:lnTo>
              </a:path>
            </a:pathLst>
          </a:custGeom>
          <a:noFill/>
          <a:ln w="111125">
            <a:solidFill>
              <a:srgbClr val="99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71" name="Freeform 23"/>
          <p:cNvSpPr>
            <a:spLocks/>
          </p:cNvSpPr>
          <p:nvPr/>
        </p:nvSpPr>
        <p:spPr bwMode="auto">
          <a:xfrm>
            <a:off x="6100763" y="1243013"/>
            <a:ext cx="1228725" cy="1376362"/>
          </a:xfrm>
          <a:custGeom>
            <a:avLst/>
            <a:gdLst/>
            <a:ahLst/>
            <a:cxnLst>
              <a:cxn ang="0">
                <a:pos x="774" y="0"/>
              </a:cxn>
              <a:cxn ang="0">
                <a:pos x="399" y="219"/>
              </a:cxn>
              <a:cxn ang="0">
                <a:pos x="393" y="648"/>
              </a:cxn>
              <a:cxn ang="0">
                <a:pos x="0" y="867"/>
              </a:cxn>
            </a:cxnLst>
            <a:rect l="0" t="0" r="r" b="b"/>
            <a:pathLst>
              <a:path w="774" h="867">
                <a:moveTo>
                  <a:pt x="774" y="0"/>
                </a:moveTo>
                <a:lnTo>
                  <a:pt x="399" y="219"/>
                </a:lnTo>
                <a:lnTo>
                  <a:pt x="393" y="648"/>
                </a:lnTo>
                <a:lnTo>
                  <a:pt x="0" y="867"/>
                </a:lnTo>
              </a:path>
            </a:pathLst>
          </a:custGeom>
          <a:noFill/>
          <a:ln w="101600">
            <a:solidFill>
              <a:srgbClr val="99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9" name="Freeform 21"/>
          <p:cNvSpPr>
            <a:spLocks/>
          </p:cNvSpPr>
          <p:nvPr/>
        </p:nvSpPr>
        <p:spPr bwMode="auto">
          <a:xfrm>
            <a:off x="1397000" y="1684338"/>
            <a:ext cx="1725613" cy="392112"/>
          </a:xfrm>
          <a:custGeom>
            <a:avLst/>
            <a:gdLst/>
            <a:ahLst/>
            <a:cxnLst>
              <a:cxn ang="0">
                <a:pos x="0" y="239"/>
              </a:cxn>
              <a:cxn ang="0">
                <a:pos x="338" y="50"/>
              </a:cxn>
              <a:cxn ang="0">
                <a:pos x="651" y="247"/>
              </a:cxn>
              <a:cxn ang="0">
                <a:pos x="1087" y="0"/>
              </a:cxn>
            </a:cxnLst>
            <a:rect l="0" t="0" r="r" b="b"/>
            <a:pathLst>
              <a:path w="1087" h="247">
                <a:moveTo>
                  <a:pt x="0" y="239"/>
                </a:moveTo>
                <a:lnTo>
                  <a:pt x="338" y="50"/>
                </a:lnTo>
                <a:lnTo>
                  <a:pt x="651" y="247"/>
                </a:lnTo>
                <a:lnTo>
                  <a:pt x="1087" y="0"/>
                </a:lnTo>
              </a:path>
            </a:pathLst>
          </a:custGeom>
          <a:noFill/>
          <a:ln w="111125">
            <a:solidFill>
              <a:srgbClr val="99C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1219200" y="1524000"/>
          <a:ext cx="2057400" cy="1325563"/>
        </p:xfrm>
        <a:graphic>
          <a:graphicData uri="http://schemas.openxmlformats.org/presentationml/2006/ole">
            <p:oleObj spid="_x0000_s2056" name="ISIS/Draw Sketch" r:id="rId4" imgW="857160" imgH="552240" progId="ISISServer">
              <p:embed/>
            </p:oleObj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1600200" y="3886200"/>
          <a:ext cx="1828800" cy="1785938"/>
        </p:xfrm>
        <a:graphic>
          <a:graphicData uri="http://schemas.openxmlformats.org/presentationml/2006/ole">
            <p:oleObj spid="_x0000_s2064" name="ISIS/Draw Sketch" r:id="rId5" imgW="799920" imgH="780840" progId="ISISServer">
              <p:embed/>
            </p:oleObj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5715000" y="3733800"/>
          <a:ext cx="2362200" cy="2008188"/>
        </p:xfrm>
        <a:graphic>
          <a:graphicData uri="http://schemas.openxmlformats.org/presentationml/2006/ole">
            <p:oleObj spid="_x0000_s2065" name="ISIS/Draw Sketch" r:id="rId6" imgW="1019160" imgH="866520" progId="ISISServer">
              <p:embed/>
            </p:oleObj>
          </a:graphicData>
        </a:graphic>
      </p:graphicFrame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Naming Alkanes Problem Set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6858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1.    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295400" y="29718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2-methylbutane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572000" y="1614488"/>
            <a:ext cx="481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2.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457200" y="48006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3.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548188" y="4724400"/>
            <a:ext cx="481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4.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5562600" y="29718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2-methylbutane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990600" y="59436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2,3-dimethylbutane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5486400" y="594360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3,3,4-trimethylhexane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4" grpId="0" animBg="1"/>
      <p:bldP spid="2074" grpId="1" animBg="1"/>
      <p:bldP spid="2073" grpId="0" animBg="1"/>
      <p:bldP spid="2073" grpId="1" animBg="1"/>
      <p:bldP spid="2071" grpId="0" animBg="1"/>
      <p:bldP spid="2071" grpId="1" animBg="1"/>
      <p:bldP spid="2069" grpId="0" animBg="1"/>
      <p:bldP spid="2069" grpId="1" animBg="1"/>
      <p:bldP spid="2054" grpId="0" build="p"/>
      <p:bldP spid="2058" grpId="0"/>
      <p:bldP spid="2059" grpId="0"/>
      <p:bldP spid="2062" grpId="0"/>
      <p:bldP spid="2063" grpId="0"/>
      <p:bldP spid="2066" grpId="0"/>
      <p:bldP spid="2067" grpId="0"/>
      <p:bldP spid="20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Naming Alkanes Problem Set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5.    </a:t>
            </a:r>
          </a:p>
        </p:txBody>
      </p:sp>
      <p:graphicFrame>
        <p:nvGraphicFramePr>
          <p:cNvPr id="8209" name="Object 17"/>
          <p:cNvGraphicFramePr>
            <a:graphicFrameLocks noChangeAspect="1"/>
          </p:cNvGraphicFramePr>
          <p:nvPr>
            <p:ph sz="quarter" idx="2"/>
          </p:nvPr>
        </p:nvGraphicFramePr>
        <p:xfrm>
          <a:off x="1371600" y="2209800"/>
          <a:ext cx="3276600" cy="2047875"/>
        </p:xfrm>
        <a:graphic>
          <a:graphicData uri="http://schemas.openxmlformats.org/presentationml/2006/ole">
            <p:oleObj spid="_x0000_s8209" name="ISIS/Draw Sketch" r:id="rId4" imgW="1447560" imgH="904680" progId="ISISServer">
              <p:embed/>
            </p:oleObj>
          </a:graphicData>
        </a:graphic>
      </p:graphicFrame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066800" y="1600200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3-ethyl-2,4,5-trimethylheptane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33388" y="4281488"/>
            <a:ext cx="481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6.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066800" y="4281488"/>
            <a:ext cx="502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6-ethyl-2,7-dimethylnonane</a:t>
            </a:r>
          </a:p>
        </p:txBody>
      </p:sp>
      <p:graphicFrame>
        <p:nvGraphicFramePr>
          <p:cNvPr id="8211" name="Object 19"/>
          <p:cNvGraphicFramePr>
            <a:graphicFrameLocks noChangeAspect="1"/>
          </p:cNvGraphicFramePr>
          <p:nvPr>
            <p:ph sz="quarter" idx="3"/>
          </p:nvPr>
        </p:nvGraphicFramePr>
        <p:xfrm>
          <a:off x="1066800" y="4687888"/>
          <a:ext cx="4572000" cy="2170112"/>
        </p:xfrm>
        <a:graphic>
          <a:graphicData uri="http://schemas.openxmlformats.org/presentationml/2006/ole">
            <p:oleObj spid="_x0000_s8211" name="ISIS/Draw Sketch" r:id="rId5" imgW="1885680" imgH="895320" progId="ISISServer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7" grpId="0"/>
      <p:bldP spid="8198" grpId="0"/>
      <p:bldP spid="82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Naming Alkanes Problem Set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7.    </a:t>
            </a:r>
          </a:p>
        </p:txBody>
      </p:sp>
      <p:graphicFrame>
        <p:nvGraphicFramePr>
          <p:cNvPr id="11281" name="Object 17"/>
          <p:cNvGraphicFramePr>
            <a:graphicFrameLocks noChangeAspect="1"/>
          </p:cNvGraphicFramePr>
          <p:nvPr>
            <p:ph sz="quarter" idx="2"/>
          </p:nvPr>
        </p:nvGraphicFramePr>
        <p:xfrm>
          <a:off x="5410200" y="3886200"/>
          <a:ext cx="2667000" cy="1887538"/>
        </p:xfrm>
        <a:graphic>
          <a:graphicData uri="http://schemas.openxmlformats.org/presentationml/2006/ole">
            <p:oleObj spid="_x0000_s11281" name="ISIS/Draw Sketch" r:id="rId4" imgW="1628640" imgH="1152360" progId="ISISServer">
              <p:embed/>
            </p:oleObj>
          </a:graphicData>
        </a:graphic>
      </p:graphicFrame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09600" y="29718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2,3,4-trimethylhexane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572000" y="1614488"/>
            <a:ext cx="4810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8.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57200" y="4800600"/>
            <a:ext cx="481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9.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548188" y="4724400"/>
            <a:ext cx="679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10.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105400" y="2971800"/>
            <a:ext cx="403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4-ethyl-3-methylheptane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685800" y="5943600"/>
            <a:ext cx="3886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3,3,4-trimethylhexane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876800" y="5759450"/>
            <a:ext cx="4191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5-tert-butyl-4-isopropyl-3-methyloctane</a:t>
            </a:r>
          </a:p>
        </p:txBody>
      </p:sp>
      <p:graphicFrame>
        <p:nvGraphicFramePr>
          <p:cNvPr id="11283" name="Object 19"/>
          <p:cNvGraphicFramePr>
            <a:graphicFrameLocks noChangeAspect="1"/>
          </p:cNvGraphicFramePr>
          <p:nvPr>
            <p:ph sz="quarter" idx="3"/>
          </p:nvPr>
        </p:nvGraphicFramePr>
        <p:xfrm>
          <a:off x="5410200" y="1066800"/>
          <a:ext cx="3048000" cy="1884363"/>
        </p:xfrm>
        <a:graphic>
          <a:graphicData uri="http://schemas.openxmlformats.org/presentationml/2006/ole">
            <p:oleObj spid="_x0000_s11283" name="ISIS/Draw Sketch" r:id="rId5" imgW="1447560" imgH="895320" progId="ISISServer">
              <p:embed/>
            </p:oleObj>
          </a:graphicData>
        </a:graphic>
      </p:graphicFrame>
      <p:graphicFrame>
        <p:nvGraphicFramePr>
          <p:cNvPr id="11285" name="Object 21"/>
          <p:cNvGraphicFramePr>
            <a:graphicFrameLocks noChangeAspect="1"/>
          </p:cNvGraphicFramePr>
          <p:nvPr/>
        </p:nvGraphicFramePr>
        <p:xfrm>
          <a:off x="1143000" y="1371600"/>
          <a:ext cx="2590800" cy="1647825"/>
        </p:xfrm>
        <a:graphic>
          <a:graphicData uri="http://schemas.openxmlformats.org/presentationml/2006/ole">
            <p:oleObj spid="_x0000_s11285" name="ISIS/Draw Sketch" r:id="rId6" imgW="1228680" imgH="780840" progId="ISISServer">
              <p:embed/>
            </p:oleObj>
          </a:graphicData>
        </a:graphic>
      </p:graphicFrame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0" y="2976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286" name="Object 22"/>
          <p:cNvGraphicFramePr>
            <a:graphicFrameLocks noChangeAspect="1"/>
          </p:cNvGraphicFramePr>
          <p:nvPr/>
        </p:nvGraphicFramePr>
        <p:xfrm>
          <a:off x="1143000" y="3886200"/>
          <a:ext cx="2209800" cy="1962150"/>
        </p:xfrm>
        <a:graphic>
          <a:graphicData uri="http://schemas.openxmlformats.org/presentationml/2006/ole">
            <p:oleObj spid="_x0000_s11286" name="ISIS/Draw Sketch" r:id="rId7" imgW="1021377" imgH="902938" progId="ISISServer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  <p:bldP spid="11269" grpId="0"/>
      <p:bldP spid="11270" grpId="0"/>
      <p:bldP spid="11272" grpId="0"/>
      <p:bldP spid="11273" grpId="0"/>
      <p:bldP spid="11276" grpId="0"/>
      <p:bldP spid="11277" grpId="0"/>
      <p:bldP spid="1127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Naming Alkanes Problem Set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11.    </a:t>
            </a:r>
          </a:p>
        </p:txBody>
      </p:sp>
      <p:graphicFrame>
        <p:nvGraphicFramePr>
          <p:cNvPr id="15371" name="Object 11"/>
          <p:cNvGraphicFramePr>
            <a:graphicFrameLocks noChangeAspect="1"/>
          </p:cNvGraphicFramePr>
          <p:nvPr>
            <p:ph sz="quarter" idx="2"/>
          </p:nvPr>
        </p:nvGraphicFramePr>
        <p:xfrm>
          <a:off x="1524000" y="2362200"/>
          <a:ext cx="3048000" cy="1463675"/>
        </p:xfrm>
        <a:graphic>
          <a:graphicData uri="http://schemas.openxmlformats.org/presentationml/2006/ole">
            <p:oleObj spid="_x0000_s15371" name="ISIS/Draw Sketch" r:id="rId4" imgW="1447560" imgH="695160" progId="ISISServer">
              <p:embed/>
            </p:oleObj>
          </a:graphicData>
        </a:graphic>
      </p:graphicFrame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371600" y="1600200"/>
            <a:ext cx="502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2,2,3-trimethylheptane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33388" y="4114800"/>
            <a:ext cx="7858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/>
              <a:t>12.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219200" y="4129088"/>
            <a:ext cx="5638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6-ethyl-2-methyl-5-propylnonane</a:t>
            </a:r>
          </a:p>
        </p:txBody>
      </p:sp>
      <p:graphicFrame>
        <p:nvGraphicFramePr>
          <p:cNvPr id="15373" name="Object 13"/>
          <p:cNvGraphicFramePr>
            <a:graphicFrameLocks noChangeAspect="1"/>
          </p:cNvGraphicFramePr>
          <p:nvPr>
            <p:ph sz="quarter" idx="3"/>
          </p:nvPr>
        </p:nvGraphicFramePr>
        <p:xfrm>
          <a:off x="1295400" y="4630738"/>
          <a:ext cx="3048000" cy="2109787"/>
        </p:xfrm>
        <a:graphic>
          <a:graphicData uri="http://schemas.openxmlformats.org/presentationml/2006/ole">
            <p:oleObj spid="_x0000_s15373" name="ISIS/Draw Sketch" r:id="rId5" imgW="1885680" imgH="1304640" progId="ISISServer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5" grpId="0"/>
      <p:bldP spid="15366" grpId="0"/>
      <p:bldP spid="153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Naming Alkanes Problem Set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13.    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04800" y="2971800"/>
            <a:ext cx="5073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3,5-dimethyl-4-propylheptane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4572000" y="1614488"/>
            <a:ext cx="679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14.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57200" y="4800600"/>
            <a:ext cx="679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15.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4548188" y="4724400"/>
            <a:ext cx="679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16.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334000" y="29718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3,4,4-trimethylheptane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914400" y="5911850"/>
            <a:ext cx="2895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3-ethyl-2,2,3-trimethylpentane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5334000" y="5759450"/>
            <a:ext cx="3657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4-ethyl-6-isobutyl-2,9-dimethyldecane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152400" y="2976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0" y="2790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54" name="Object 18"/>
          <p:cNvGraphicFramePr>
            <a:graphicFrameLocks noChangeAspect="1"/>
          </p:cNvGraphicFramePr>
          <p:nvPr/>
        </p:nvGraphicFramePr>
        <p:xfrm>
          <a:off x="1435100" y="838200"/>
          <a:ext cx="1765300" cy="2209800"/>
        </p:xfrm>
        <a:graphic>
          <a:graphicData uri="http://schemas.openxmlformats.org/presentationml/2006/ole">
            <p:oleObj spid="_x0000_s14354" name="ISIS/Draw Sketch" r:id="rId4" imgW="1018540" imgH="1276350" progId="ISISServer">
              <p:embed/>
            </p:oleObj>
          </a:graphicData>
        </a:graphic>
      </p:graphicFrame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56" name="Object 20"/>
          <p:cNvGraphicFramePr>
            <a:graphicFrameLocks noChangeAspect="1"/>
          </p:cNvGraphicFramePr>
          <p:nvPr/>
        </p:nvGraphicFramePr>
        <p:xfrm>
          <a:off x="5562600" y="1371600"/>
          <a:ext cx="2895600" cy="1327150"/>
        </p:xfrm>
        <a:graphic>
          <a:graphicData uri="http://schemas.openxmlformats.org/presentationml/2006/ole">
            <p:oleObj spid="_x0000_s14356" name="ISIS/Draw Sketch" r:id="rId5" imgW="1370966" imgH="630315" progId="ISISServer">
              <p:embed/>
            </p:oleObj>
          </a:graphicData>
        </a:graphic>
      </p:graphicFrame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0" y="3076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58" name="Object 22"/>
          <p:cNvGraphicFramePr>
            <a:graphicFrameLocks noChangeAspect="1"/>
          </p:cNvGraphicFramePr>
          <p:nvPr/>
        </p:nvGraphicFramePr>
        <p:xfrm>
          <a:off x="1524000" y="4267200"/>
          <a:ext cx="1600200" cy="1409700"/>
        </p:xfrm>
        <a:graphic>
          <a:graphicData uri="http://schemas.openxmlformats.org/presentationml/2006/ole">
            <p:oleObj spid="_x0000_s14358" name="ISIS/Draw Sketch" r:id="rId6" imgW="798045" imgH="706984" progId="ISISServer">
              <p:embed/>
            </p:oleObj>
          </a:graphicData>
        </a:graphic>
      </p:graphicFrame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0" y="2552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60" name="Object 24"/>
          <p:cNvGraphicFramePr>
            <a:graphicFrameLocks noChangeAspect="1"/>
          </p:cNvGraphicFramePr>
          <p:nvPr/>
        </p:nvGraphicFramePr>
        <p:xfrm>
          <a:off x="5867400" y="3505200"/>
          <a:ext cx="2133600" cy="2438400"/>
        </p:xfrm>
        <a:graphic>
          <a:graphicData uri="http://schemas.openxmlformats.org/presentationml/2006/ole">
            <p:oleObj spid="_x0000_s14360" name="ISIS/Draw Sketch" r:id="rId7" imgW="1528644" imgH="1756611" progId="ISISServer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1" grpId="0"/>
      <p:bldP spid="14342" grpId="0"/>
      <p:bldP spid="14343" grpId="0"/>
      <p:bldP spid="14344" grpId="0"/>
      <p:bldP spid="14345" grpId="0"/>
      <p:bldP spid="14346" grpId="0"/>
      <p:bldP spid="143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Naming Alkanes Problem Set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08038"/>
            <a:ext cx="4038600" cy="4525962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17.    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219200" y="812800"/>
            <a:ext cx="609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1,1,6-trimethylhexane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74650" y="3179763"/>
            <a:ext cx="679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18.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331913" y="3170238"/>
            <a:ext cx="6324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2-tert-butyl-4-ethyl-3-isopropylpentane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152400" y="2976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3076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54" name="Object 22"/>
          <p:cNvGraphicFramePr>
            <a:graphicFrameLocks noChangeAspect="1"/>
          </p:cNvGraphicFramePr>
          <p:nvPr>
            <p:ph sz="quarter" idx="3"/>
          </p:nvPr>
        </p:nvGraphicFramePr>
        <p:xfrm>
          <a:off x="989013" y="3768725"/>
          <a:ext cx="2041525" cy="2308225"/>
        </p:xfrm>
        <a:graphic>
          <a:graphicData uri="http://schemas.openxmlformats.org/presentationml/2006/ole">
            <p:oleObj spid="_x0000_s18454" name="ISIS/Draw Sketch" r:id="rId4" imgW="1019160" imgH="1152360" progId="ISISServer">
              <p:embed/>
            </p:oleObj>
          </a:graphicData>
        </a:graphic>
      </p:graphicFrame>
      <p:graphicFrame>
        <p:nvGraphicFramePr>
          <p:cNvPr id="18466" name="Object 34"/>
          <p:cNvGraphicFramePr>
            <a:graphicFrameLocks noChangeAspect="1"/>
          </p:cNvGraphicFramePr>
          <p:nvPr>
            <p:ph sz="quarter" idx="2"/>
          </p:nvPr>
        </p:nvGraphicFramePr>
        <p:xfrm>
          <a:off x="1195388" y="1677988"/>
          <a:ext cx="3611562" cy="1101725"/>
        </p:xfrm>
        <a:graphic>
          <a:graphicData uri="http://schemas.openxmlformats.org/presentationml/2006/ole">
            <p:oleObj spid="_x0000_s18466" name="ISIS/Draw Sketch" r:id="rId5" imgW="1666800" imgH="523800" progId="ISISServer">
              <p:embed/>
            </p:oleObj>
          </a:graphicData>
        </a:graphic>
      </p:graphicFrame>
      <p:grpSp>
        <p:nvGrpSpPr>
          <p:cNvPr id="18469" name="Group 37"/>
          <p:cNvGrpSpPr>
            <a:grpSpLocks/>
          </p:cNvGrpSpPr>
          <p:nvPr/>
        </p:nvGrpSpPr>
        <p:grpSpPr bwMode="auto">
          <a:xfrm>
            <a:off x="1143000" y="2049463"/>
            <a:ext cx="3705225" cy="855662"/>
            <a:chOff x="624" y="1195"/>
            <a:chExt cx="2334" cy="539"/>
          </a:xfrm>
        </p:grpSpPr>
        <p:sp>
          <p:nvSpPr>
            <p:cNvPr id="18470" name="Text Box 38"/>
            <p:cNvSpPr txBox="1">
              <a:spLocks noChangeArrowheads="1"/>
            </p:cNvSpPr>
            <p:nvPr/>
          </p:nvSpPr>
          <p:spPr bwMode="auto">
            <a:xfrm>
              <a:off x="624" y="1522"/>
              <a:ext cx="1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8471" name="Text Box 39"/>
            <p:cNvSpPr txBox="1">
              <a:spLocks noChangeArrowheads="1"/>
            </p:cNvSpPr>
            <p:nvPr/>
          </p:nvSpPr>
          <p:spPr bwMode="auto">
            <a:xfrm>
              <a:off x="964" y="1383"/>
              <a:ext cx="1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8472" name="Text Box 40"/>
            <p:cNvSpPr txBox="1">
              <a:spLocks noChangeArrowheads="1"/>
            </p:cNvSpPr>
            <p:nvPr/>
          </p:nvSpPr>
          <p:spPr bwMode="auto">
            <a:xfrm>
              <a:off x="1261" y="1522"/>
              <a:ext cx="1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8473" name="Text Box 41"/>
            <p:cNvSpPr txBox="1">
              <a:spLocks noChangeArrowheads="1"/>
            </p:cNvSpPr>
            <p:nvPr/>
          </p:nvSpPr>
          <p:spPr bwMode="auto">
            <a:xfrm>
              <a:off x="1549" y="1195"/>
              <a:ext cx="17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18474" name="Text Box 42"/>
            <p:cNvSpPr txBox="1">
              <a:spLocks noChangeArrowheads="1"/>
            </p:cNvSpPr>
            <p:nvPr/>
          </p:nvSpPr>
          <p:spPr bwMode="auto">
            <a:xfrm>
              <a:off x="1853" y="1522"/>
              <a:ext cx="1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18475" name="Text Box 43"/>
            <p:cNvSpPr txBox="1">
              <a:spLocks noChangeArrowheads="1"/>
            </p:cNvSpPr>
            <p:nvPr/>
          </p:nvSpPr>
          <p:spPr bwMode="auto">
            <a:xfrm>
              <a:off x="2149" y="1200"/>
              <a:ext cx="1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18476" name="Text Box 44"/>
            <p:cNvSpPr txBox="1">
              <a:spLocks noChangeArrowheads="1"/>
            </p:cNvSpPr>
            <p:nvPr/>
          </p:nvSpPr>
          <p:spPr bwMode="auto">
            <a:xfrm>
              <a:off x="2448" y="1520"/>
              <a:ext cx="1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8477" name="Text Box 45"/>
            <p:cNvSpPr txBox="1">
              <a:spLocks noChangeArrowheads="1"/>
            </p:cNvSpPr>
            <p:nvPr/>
          </p:nvSpPr>
          <p:spPr bwMode="auto">
            <a:xfrm>
              <a:off x="2786" y="1316"/>
              <a:ext cx="1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8</a:t>
              </a:r>
            </a:p>
          </p:txBody>
        </p:sp>
      </p:grpSp>
      <p:grpSp>
        <p:nvGrpSpPr>
          <p:cNvPr id="18492" name="Group 60"/>
          <p:cNvGrpSpPr>
            <a:grpSpLocks/>
          </p:cNvGrpSpPr>
          <p:nvPr/>
        </p:nvGrpSpPr>
        <p:grpSpPr bwMode="auto">
          <a:xfrm>
            <a:off x="1531938" y="3836988"/>
            <a:ext cx="1582737" cy="1325562"/>
            <a:chOff x="965" y="2417"/>
            <a:chExt cx="997" cy="835"/>
          </a:xfrm>
        </p:grpSpPr>
        <p:sp>
          <p:nvSpPr>
            <p:cNvPr id="18484" name="Text Box 52"/>
            <p:cNvSpPr txBox="1">
              <a:spLocks noChangeArrowheads="1"/>
            </p:cNvSpPr>
            <p:nvPr/>
          </p:nvSpPr>
          <p:spPr bwMode="auto">
            <a:xfrm>
              <a:off x="1391" y="2628"/>
              <a:ext cx="1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6</a:t>
              </a:r>
            </a:p>
          </p:txBody>
        </p:sp>
        <p:grpSp>
          <p:nvGrpSpPr>
            <p:cNvPr id="18491" name="Group 59"/>
            <p:cNvGrpSpPr>
              <a:grpSpLocks/>
            </p:cNvGrpSpPr>
            <p:nvPr/>
          </p:nvGrpSpPr>
          <p:grpSpPr bwMode="auto">
            <a:xfrm>
              <a:off x="965" y="2417"/>
              <a:ext cx="997" cy="835"/>
              <a:chOff x="965" y="2417"/>
              <a:chExt cx="997" cy="835"/>
            </a:xfrm>
          </p:grpSpPr>
          <p:sp>
            <p:nvSpPr>
              <p:cNvPr id="18479" name="Text Box 47"/>
              <p:cNvSpPr txBox="1">
                <a:spLocks noChangeArrowheads="1"/>
              </p:cNvSpPr>
              <p:nvPr/>
            </p:nvSpPr>
            <p:spPr bwMode="auto">
              <a:xfrm>
                <a:off x="1141" y="2417"/>
                <a:ext cx="17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18480" name="Text Box 48"/>
              <p:cNvSpPr txBox="1">
                <a:spLocks noChangeArrowheads="1"/>
              </p:cNvSpPr>
              <p:nvPr/>
            </p:nvSpPr>
            <p:spPr bwMode="auto">
              <a:xfrm>
                <a:off x="965" y="2719"/>
                <a:ext cx="17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18481" name="Text Box 49"/>
              <p:cNvSpPr txBox="1">
                <a:spLocks noChangeArrowheads="1"/>
              </p:cNvSpPr>
              <p:nvPr/>
            </p:nvSpPr>
            <p:spPr bwMode="auto">
              <a:xfrm>
                <a:off x="967" y="2920"/>
                <a:ext cx="17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18482" name="Text Box 50"/>
              <p:cNvSpPr txBox="1">
                <a:spLocks noChangeArrowheads="1"/>
              </p:cNvSpPr>
              <p:nvPr/>
            </p:nvSpPr>
            <p:spPr bwMode="auto">
              <a:xfrm>
                <a:off x="1173" y="3040"/>
                <a:ext cx="171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18483" name="Text Box 51"/>
              <p:cNvSpPr txBox="1">
                <a:spLocks noChangeArrowheads="1"/>
              </p:cNvSpPr>
              <p:nvPr/>
            </p:nvSpPr>
            <p:spPr bwMode="auto">
              <a:xfrm>
                <a:off x="1385" y="2925"/>
                <a:ext cx="17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18485" name="Text Box 53"/>
              <p:cNvSpPr txBox="1">
                <a:spLocks noChangeArrowheads="1"/>
              </p:cNvSpPr>
              <p:nvPr/>
            </p:nvSpPr>
            <p:spPr bwMode="auto">
              <a:xfrm>
                <a:off x="1790" y="2514"/>
                <a:ext cx="172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rgbClr val="FF0000"/>
                    </a:solidFill>
                  </a:rPr>
                  <a:t>7</a:t>
                </a:r>
              </a:p>
            </p:txBody>
          </p:sp>
        </p:grpSp>
      </p:grpSp>
      <p:grpSp>
        <p:nvGrpSpPr>
          <p:cNvPr id="18487" name="Group 55"/>
          <p:cNvGrpSpPr>
            <a:grpSpLocks/>
          </p:cNvGrpSpPr>
          <p:nvPr/>
        </p:nvGrpSpPr>
        <p:grpSpPr bwMode="auto">
          <a:xfrm>
            <a:off x="1066800" y="712788"/>
            <a:ext cx="3881438" cy="754062"/>
            <a:chOff x="192" y="3456"/>
            <a:chExt cx="2304" cy="720"/>
          </a:xfrm>
        </p:grpSpPr>
        <p:sp>
          <p:nvSpPr>
            <p:cNvPr id="18488" name="Oval 56"/>
            <p:cNvSpPr>
              <a:spLocks noChangeArrowheads="1"/>
            </p:cNvSpPr>
            <p:nvPr/>
          </p:nvSpPr>
          <p:spPr bwMode="auto">
            <a:xfrm>
              <a:off x="192" y="3456"/>
              <a:ext cx="2304" cy="720"/>
            </a:xfrm>
            <a:prstGeom prst="ellips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89" name="Line 57"/>
            <p:cNvSpPr>
              <a:spLocks noChangeShapeType="1"/>
            </p:cNvSpPr>
            <p:nvPr/>
          </p:nvSpPr>
          <p:spPr bwMode="auto">
            <a:xfrm>
              <a:off x="816" y="3504"/>
              <a:ext cx="1008" cy="624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90" name="Text Box 58"/>
          <p:cNvSpPr txBox="1">
            <a:spLocks noChangeArrowheads="1"/>
          </p:cNvSpPr>
          <p:nvPr/>
        </p:nvSpPr>
        <p:spPr bwMode="auto">
          <a:xfrm>
            <a:off x="5637213" y="2052638"/>
            <a:ext cx="26908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2-methyloctane</a:t>
            </a:r>
          </a:p>
        </p:txBody>
      </p:sp>
      <p:sp>
        <p:nvSpPr>
          <p:cNvPr id="18493" name="Text Box 61"/>
          <p:cNvSpPr txBox="1">
            <a:spLocks noChangeArrowheads="1"/>
          </p:cNvSpPr>
          <p:nvPr/>
        </p:nvSpPr>
        <p:spPr bwMode="auto">
          <a:xfrm>
            <a:off x="2527300" y="6119813"/>
            <a:ext cx="6324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4-isopropyl-2,2,3,5-tetramethylheptane</a:t>
            </a:r>
          </a:p>
        </p:txBody>
      </p:sp>
      <p:grpSp>
        <p:nvGrpSpPr>
          <p:cNvPr id="18494" name="Group 62"/>
          <p:cNvGrpSpPr>
            <a:grpSpLocks/>
          </p:cNvGrpSpPr>
          <p:nvPr/>
        </p:nvGrpSpPr>
        <p:grpSpPr bwMode="auto">
          <a:xfrm>
            <a:off x="1060450" y="3063875"/>
            <a:ext cx="6638925" cy="752475"/>
            <a:chOff x="192" y="3456"/>
            <a:chExt cx="2304" cy="720"/>
          </a:xfrm>
        </p:grpSpPr>
        <p:sp>
          <p:nvSpPr>
            <p:cNvPr id="18495" name="Oval 63"/>
            <p:cNvSpPr>
              <a:spLocks noChangeArrowheads="1"/>
            </p:cNvSpPr>
            <p:nvPr/>
          </p:nvSpPr>
          <p:spPr bwMode="auto">
            <a:xfrm>
              <a:off x="192" y="3456"/>
              <a:ext cx="2304" cy="720"/>
            </a:xfrm>
            <a:prstGeom prst="ellips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6" name="Line 64"/>
            <p:cNvSpPr>
              <a:spLocks noChangeShapeType="1"/>
            </p:cNvSpPr>
            <p:nvPr/>
          </p:nvSpPr>
          <p:spPr bwMode="auto">
            <a:xfrm>
              <a:off x="816" y="3504"/>
              <a:ext cx="1008" cy="624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8436" grpId="0"/>
      <p:bldP spid="18437" grpId="0"/>
      <p:bldP spid="18440" grpId="0"/>
      <p:bldP spid="18490" grpId="0"/>
      <p:bldP spid="184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83" name="Group 55"/>
          <p:cNvGrpSpPr>
            <a:grpSpLocks noChangeAspect="1"/>
          </p:cNvGrpSpPr>
          <p:nvPr/>
        </p:nvGrpSpPr>
        <p:grpSpPr bwMode="auto">
          <a:xfrm>
            <a:off x="1184275" y="1693863"/>
            <a:ext cx="4560888" cy="1674812"/>
            <a:chOff x="746" y="1067"/>
            <a:chExt cx="2873" cy="1055"/>
          </a:xfrm>
        </p:grpSpPr>
        <p:sp>
          <p:nvSpPr>
            <p:cNvPr id="22582" name="AutoShape 54"/>
            <p:cNvSpPr>
              <a:spLocks noChangeAspect="1" noChangeArrowheads="1" noTextEdit="1"/>
            </p:cNvSpPr>
            <p:nvPr/>
          </p:nvSpPr>
          <p:spPr bwMode="auto">
            <a:xfrm>
              <a:off x="746" y="1067"/>
              <a:ext cx="2873" cy="1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4" name="Line 56"/>
            <p:cNvSpPr>
              <a:spLocks noChangeShapeType="1"/>
            </p:cNvSpPr>
            <p:nvPr/>
          </p:nvSpPr>
          <p:spPr bwMode="auto">
            <a:xfrm flipV="1">
              <a:off x="841" y="1507"/>
              <a:ext cx="297" cy="1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5" name="Line 57"/>
            <p:cNvSpPr>
              <a:spLocks noChangeShapeType="1"/>
            </p:cNvSpPr>
            <p:nvPr/>
          </p:nvSpPr>
          <p:spPr bwMode="auto">
            <a:xfrm>
              <a:off x="1138" y="1507"/>
              <a:ext cx="296" cy="1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6" name="Line 58"/>
            <p:cNvSpPr>
              <a:spLocks noChangeShapeType="1"/>
            </p:cNvSpPr>
            <p:nvPr/>
          </p:nvSpPr>
          <p:spPr bwMode="auto">
            <a:xfrm flipV="1">
              <a:off x="1434" y="1505"/>
              <a:ext cx="297" cy="17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7" name="Line 59"/>
            <p:cNvSpPr>
              <a:spLocks noChangeShapeType="1"/>
            </p:cNvSpPr>
            <p:nvPr/>
          </p:nvSpPr>
          <p:spPr bwMode="auto">
            <a:xfrm>
              <a:off x="1731" y="1505"/>
              <a:ext cx="296" cy="1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8" name="Line 60"/>
            <p:cNvSpPr>
              <a:spLocks noChangeShapeType="1"/>
            </p:cNvSpPr>
            <p:nvPr/>
          </p:nvSpPr>
          <p:spPr bwMode="auto">
            <a:xfrm flipV="1">
              <a:off x="2027" y="1503"/>
              <a:ext cx="297" cy="17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89" name="Line 61"/>
            <p:cNvSpPr>
              <a:spLocks noChangeShapeType="1"/>
            </p:cNvSpPr>
            <p:nvPr/>
          </p:nvSpPr>
          <p:spPr bwMode="auto">
            <a:xfrm>
              <a:off x="2324" y="1503"/>
              <a:ext cx="296" cy="1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0" name="Line 62"/>
            <p:cNvSpPr>
              <a:spLocks noChangeShapeType="1"/>
            </p:cNvSpPr>
            <p:nvPr/>
          </p:nvSpPr>
          <p:spPr bwMode="auto">
            <a:xfrm flipV="1">
              <a:off x="2620" y="1501"/>
              <a:ext cx="297" cy="17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1" name="Line 63"/>
            <p:cNvSpPr>
              <a:spLocks noChangeShapeType="1"/>
            </p:cNvSpPr>
            <p:nvPr/>
          </p:nvSpPr>
          <p:spPr bwMode="auto">
            <a:xfrm>
              <a:off x="2917" y="1501"/>
              <a:ext cx="296" cy="1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2" name="Line 64"/>
            <p:cNvSpPr>
              <a:spLocks noChangeShapeType="1"/>
            </p:cNvSpPr>
            <p:nvPr/>
          </p:nvSpPr>
          <p:spPr bwMode="auto">
            <a:xfrm flipV="1">
              <a:off x="3213" y="1500"/>
              <a:ext cx="297" cy="1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3" name="Line 65"/>
            <p:cNvSpPr>
              <a:spLocks noChangeShapeType="1"/>
            </p:cNvSpPr>
            <p:nvPr/>
          </p:nvSpPr>
          <p:spPr bwMode="auto">
            <a:xfrm flipV="1">
              <a:off x="1138" y="1167"/>
              <a:ext cx="1" cy="3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4" name="Line 66"/>
            <p:cNvSpPr>
              <a:spLocks noChangeShapeType="1"/>
            </p:cNvSpPr>
            <p:nvPr/>
          </p:nvSpPr>
          <p:spPr bwMode="auto">
            <a:xfrm>
              <a:off x="2027" y="1674"/>
              <a:ext cx="1" cy="33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95" name="Line 67"/>
            <p:cNvSpPr>
              <a:spLocks noChangeShapeType="1"/>
            </p:cNvSpPr>
            <p:nvPr/>
          </p:nvSpPr>
          <p:spPr bwMode="auto">
            <a:xfrm flipV="1">
              <a:off x="2917" y="1162"/>
              <a:ext cx="1" cy="33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17513" y="0"/>
            <a:ext cx="8229600" cy="931863"/>
          </a:xfrm>
        </p:spPr>
        <p:txBody>
          <a:bodyPr/>
          <a:lstStyle/>
          <a:p>
            <a:r>
              <a:rPr lang="en-US" sz="4000">
                <a:solidFill>
                  <a:srgbClr val="0000FF"/>
                </a:solidFill>
              </a:rPr>
              <a:t>Naming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 sz="4000">
                <a:solidFill>
                  <a:srgbClr val="0000FF"/>
                </a:solidFill>
              </a:rPr>
              <a:t>Alkanes</a:t>
            </a:r>
            <a:r>
              <a:rPr lang="en-US">
                <a:solidFill>
                  <a:srgbClr val="0000FF"/>
                </a:solidFill>
              </a:rPr>
              <a:t> Problem Set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38225"/>
            <a:ext cx="4038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19.    </a:t>
            </a:r>
          </a:p>
        </p:txBody>
      </p:sp>
      <p:graphicFrame>
        <p:nvGraphicFramePr>
          <p:cNvPr id="22567" name="Object 39"/>
          <p:cNvGraphicFramePr>
            <a:graphicFrameLocks noChangeAspect="1"/>
          </p:cNvGraphicFramePr>
          <p:nvPr>
            <p:ph sz="quarter" idx="2"/>
          </p:nvPr>
        </p:nvGraphicFramePr>
        <p:xfrm>
          <a:off x="1393825" y="4471988"/>
          <a:ext cx="3065463" cy="1573212"/>
        </p:xfrm>
        <a:graphic>
          <a:graphicData uri="http://schemas.openxmlformats.org/presentationml/2006/ole">
            <p:oleObj spid="_x0000_s22567" name="ISIS/Draw Sketch" r:id="rId4" imgW="1447560" imgH="742680" progId="ISISServer">
              <p:embed/>
            </p:oleObj>
          </a:graphicData>
        </a:graphic>
      </p:graphicFrame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365250" y="1022350"/>
            <a:ext cx="6559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1-sec-butyl-4-isobutyl-3-methylbutane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374650" y="3762375"/>
            <a:ext cx="679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20.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319213" y="3767138"/>
            <a:ext cx="6324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</a:rPr>
              <a:t>4,5,5-trimethylhexane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52400" y="2976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3251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2578" name="Group 50"/>
          <p:cNvGrpSpPr>
            <a:grpSpLocks/>
          </p:cNvGrpSpPr>
          <p:nvPr/>
        </p:nvGrpSpPr>
        <p:grpSpPr bwMode="auto">
          <a:xfrm>
            <a:off x="1300163" y="4767263"/>
            <a:ext cx="3168650" cy="855662"/>
            <a:chOff x="719" y="2769"/>
            <a:chExt cx="1996" cy="539"/>
          </a:xfrm>
        </p:grpSpPr>
        <p:sp>
          <p:nvSpPr>
            <p:cNvPr id="22540" name="Text Box 12"/>
            <p:cNvSpPr txBox="1">
              <a:spLocks noChangeArrowheads="1"/>
            </p:cNvSpPr>
            <p:nvPr/>
          </p:nvSpPr>
          <p:spPr bwMode="auto">
            <a:xfrm>
              <a:off x="719" y="3096"/>
              <a:ext cx="1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2541" name="Text Box 13"/>
            <p:cNvSpPr txBox="1">
              <a:spLocks noChangeArrowheads="1"/>
            </p:cNvSpPr>
            <p:nvPr/>
          </p:nvSpPr>
          <p:spPr bwMode="auto">
            <a:xfrm>
              <a:off x="1059" y="2957"/>
              <a:ext cx="1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542" name="Text Box 14"/>
            <p:cNvSpPr txBox="1">
              <a:spLocks noChangeArrowheads="1"/>
            </p:cNvSpPr>
            <p:nvPr/>
          </p:nvSpPr>
          <p:spPr bwMode="auto">
            <a:xfrm>
              <a:off x="1356" y="2931"/>
              <a:ext cx="1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2543" name="Text Box 15"/>
            <p:cNvSpPr txBox="1">
              <a:spLocks noChangeArrowheads="1"/>
            </p:cNvSpPr>
            <p:nvPr/>
          </p:nvSpPr>
          <p:spPr bwMode="auto">
            <a:xfrm>
              <a:off x="1644" y="2769"/>
              <a:ext cx="17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2544" name="Text Box 16"/>
            <p:cNvSpPr txBox="1">
              <a:spLocks noChangeArrowheads="1"/>
            </p:cNvSpPr>
            <p:nvPr/>
          </p:nvSpPr>
          <p:spPr bwMode="auto">
            <a:xfrm>
              <a:off x="1948" y="3096"/>
              <a:ext cx="1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2545" name="Text Box 17"/>
            <p:cNvSpPr txBox="1">
              <a:spLocks noChangeArrowheads="1"/>
            </p:cNvSpPr>
            <p:nvPr/>
          </p:nvSpPr>
          <p:spPr bwMode="auto">
            <a:xfrm>
              <a:off x="2244" y="2774"/>
              <a:ext cx="1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2546" name="Text Box 18"/>
            <p:cNvSpPr txBox="1">
              <a:spLocks noChangeArrowheads="1"/>
            </p:cNvSpPr>
            <p:nvPr/>
          </p:nvSpPr>
          <p:spPr bwMode="auto">
            <a:xfrm>
              <a:off x="2543" y="3094"/>
              <a:ext cx="1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7</a:t>
              </a:r>
            </a:p>
          </p:txBody>
        </p:sp>
      </p:grpSp>
      <p:grpSp>
        <p:nvGrpSpPr>
          <p:cNvPr id="22557" name="Group 29"/>
          <p:cNvGrpSpPr>
            <a:grpSpLocks/>
          </p:cNvGrpSpPr>
          <p:nvPr/>
        </p:nvGrpSpPr>
        <p:grpSpPr bwMode="auto">
          <a:xfrm>
            <a:off x="1187450" y="966788"/>
            <a:ext cx="6518275" cy="725487"/>
            <a:chOff x="192" y="3456"/>
            <a:chExt cx="2304" cy="720"/>
          </a:xfrm>
        </p:grpSpPr>
        <p:sp>
          <p:nvSpPr>
            <p:cNvPr id="22558" name="Oval 30"/>
            <p:cNvSpPr>
              <a:spLocks noChangeArrowheads="1"/>
            </p:cNvSpPr>
            <p:nvPr/>
          </p:nvSpPr>
          <p:spPr bwMode="auto">
            <a:xfrm>
              <a:off x="192" y="3456"/>
              <a:ext cx="2304" cy="720"/>
            </a:xfrm>
            <a:prstGeom prst="ellips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Line 31"/>
            <p:cNvSpPr>
              <a:spLocks noChangeShapeType="1"/>
            </p:cNvSpPr>
            <p:nvPr/>
          </p:nvSpPr>
          <p:spPr bwMode="auto">
            <a:xfrm>
              <a:off x="816" y="3504"/>
              <a:ext cx="1008" cy="624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5354638" y="3100388"/>
            <a:ext cx="3789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2,5,8-trimethyldecane</a:t>
            </a:r>
          </a:p>
        </p:txBody>
      </p: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5214938" y="6146800"/>
            <a:ext cx="36337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</a:rPr>
              <a:t>2,2,3-trimethylhexane</a:t>
            </a:r>
          </a:p>
        </p:txBody>
      </p:sp>
      <p:grpSp>
        <p:nvGrpSpPr>
          <p:cNvPr id="22562" name="Group 34"/>
          <p:cNvGrpSpPr>
            <a:grpSpLocks/>
          </p:cNvGrpSpPr>
          <p:nvPr/>
        </p:nvGrpSpPr>
        <p:grpSpPr bwMode="auto">
          <a:xfrm>
            <a:off x="1060450" y="3689350"/>
            <a:ext cx="3975100" cy="725488"/>
            <a:chOff x="192" y="3456"/>
            <a:chExt cx="2304" cy="720"/>
          </a:xfrm>
        </p:grpSpPr>
        <p:sp>
          <p:nvSpPr>
            <p:cNvPr id="22563" name="Oval 35"/>
            <p:cNvSpPr>
              <a:spLocks noChangeArrowheads="1"/>
            </p:cNvSpPr>
            <p:nvPr/>
          </p:nvSpPr>
          <p:spPr bwMode="auto">
            <a:xfrm>
              <a:off x="192" y="3456"/>
              <a:ext cx="2304" cy="720"/>
            </a:xfrm>
            <a:prstGeom prst="ellips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4" name="Line 36"/>
            <p:cNvSpPr>
              <a:spLocks noChangeShapeType="1"/>
            </p:cNvSpPr>
            <p:nvPr/>
          </p:nvSpPr>
          <p:spPr bwMode="auto">
            <a:xfrm>
              <a:off x="816" y="3504"/>
              <a:ext cx="1008" cy="624"/>
            </a:xfrm>
            <a:prstGeom prst="line">
              <a:avLst/>
            </a:prstGeom>
            <a:noFill/>
            <a:ln w="158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2598" name="Group 70"/>
          <p:cNvGrpSpPr>
            <a:grpSpLocks/>
          </p:cNvGrpSpPr>
          <p:nvPr/>
        </p:nvGrpSpPr>
        <p:grpSpPr bwMode="auto">
          <a:xfrm>
            <a:off x="1122363" y="2071688"/>
            <a:ext cx="4905375" cy="892175"/>
            <a:chOff x="707" y="1305"/>
            <a:chExt cx="3090" cy="562"/>
          </a:xfrm>
        </p:grpSpPr>
        <p:sp>
          <p:nvSpPr>
            <p:cNvPr id="22570" name="Text Box 42"/>
            <p:cNvSpPr txBox="1">
              <a:spLocks noChangeArrowheads="1"/>
            </p:cNvSpPr>
            <p:nvPr/>
          </p:nvSpPr>
          <p:spPr bwMode="auto">
            <a:xfrm>
              <a:off x="707" y="1633"/>
              <a:ext cx="17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2571" name="Text Box 43"/>
            <p:cNvSpPr txBox="1">
              <a:spLocks noChangeArrowheads="1"/>
            </p:cNvSpPr>
            <p:nvPr/>
          </p:nvSpPr>
          <p:spPr bwMode="auto">
            <a:xfrm>
              <a:off x="1048" y="1500"/>
              <a:ext cx="17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22572" name="Text Box 44"/>
            <p:cNvSpPr txBox="1">
              <a:spLocks noChangeArrowheads="1"/>
            </p:cNvSpPr>
            <p:nvPr/>
          </p:nvSpPr>
          <p:spPr bwMode="auto">
            <a:xfrm>
              <a:off x="1346" y="1649"/>
              <a:ext cx="17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2573" name="Text Box 45"/>
            <p:cNvSpPr txBox="1">
              <a:spLocks noChangeArrowheads="1"/>
            </p:cNvSpPr>
            <p:nvPr/>
          </p:nvSpPr>
          <p:spPr bwMode="auto">
            <a:xfrm>
              <a:off x="1635" y="1305"/>
              <a:ext cx="1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4</a:t>
              </a:r>
            </a:p>
          </p:txBody>
        </p:sp>
        <p:sp>
          <p:nvSpPr>
            <p:cNvPr id="22574" name="Text Box 46"/>
            <p:cNvSpPr txBox="1">
              <a:spLocks noChangeArrowheads="1"/>
            </p:cNvSpPr>
            <p:nvPr/>
          </p:nvSpPr>
          <p:spPr bwMode="auto">
            <a:xfrm>
              <a:off x="1937" y="1450"/>
              <a:ext cx="17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5</a:t>
              </a:r>
            </a:p>
          </p:txBody>
        </p:sp>
        <p:sp>
          <p:nvSpPr>
            <p:cNvPr id="22575" name="Text Box 47"/>
            <p:cNvSpPr txBox="1">
              <a:spLocks noChangeArrowheads="1"/>
            </p:cNvSpPr>
            <p:nvPr/>
          </p:nvSpPr>
          <p:spPr bwMode="auto">
            <a:xfrm>
              <a:off x="2237" y="1310"/>
              <a:ext cx="17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6</a:t>
              </a:r>
            </a:p>
          </p:txBody>
        </p:sp>
        <p:sp>
          <p:nvSpPr>
            <p:cNvPr id="22576" name="Text Box 48"/>
            <p:cNvSpPr txBox="1">
              <a:spLocks noChangeArrowheads="1"/>
            </p:cNvSpPr>
            <p:nvPr/>
          </p:nvSpPr>
          <p:spPr bwMode="auto">
            <a:xfrm>
              <a:off x="2537" y="1655"/>
              <a:ext cx="17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22577" name="Text Box 49"/>
            <p:cNvSpPr txBox="1">
              <a:spLocks noChangeArrowheads="1"/>
            </p:cNvSpPr>
            <p:nvPr/>
          </p:nvSpPr>
          <p:spPr bwMode="auto">
            <a:xfrm>
              <a:off x="2828" y="1484"/>
              <a:ext cx="17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8</a:t>
              </a:r>
            </a:p>
          </p:txBody>
        </p:sp>
        <p:sp>
          <p:nvSpPr>
            <p:cNvPr id="22596" name="Text Box 68"/>
            <p:cNvSpPr txBox="1">
              <a:spLocks noChangeArrowheads="1"/>
            </p:cNvSpPr>
            <p:nvPr/>
          </p:nvSpPr>
          <p:spPr bwMode="auto">
            <a:xfrm>
              <a:off x="3133" y="1648"/>
              <a:ext cx="17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9</a:t>
              </a:r>
            </a:p>
          </p:txBody>
        </p:sp>
        <p:sp>
          <p:nvSpPr>
            <p:cNvPr id="22597" name="Text Box 69"/>
            <p:cNvSpPr txBox="1">
              <a:spLocks noChangeArrowheads="1"/>
            </p:cNvSpPr>
            <p:nvPr/>
          </p:nvSpPr>
          <p:spPr bwMode="auto">
            <a:xfrm>
              <a:off x="3465" y="1367"/>
              <a:ext cx="3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FF0000"/>
                  </a:solidFill>
                </a:rPr>
                <a:t>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22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  <p:bldP spid="22532" grpId="0"/>
      <p:bldP spid="22533" grpId="0"/>
      <p:bldP spid="22534" grpId="0"/>
      <p:bldP spid="22560" grpId="0"/>
      <p:bldP spid="2256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131</Words>
  <Application>Microsoft Office PowerPoint</Application>
  <PresentationFormat>On-screen Show (4:3)</PresentationFormat>
  <Paragraphs>90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Default Design</vt:lpstr>
      <vt:lpstr>ISIS/Draw Sketch</vt:lpstr>
      <vt:lpstr>Naming Alkanes Problem Set</vt:lpstr>
      <vt:lpstr>Naming Alkanes Problem Set</vt:lpstr>
      <vt:lpstr>Naming Alkanes Problem Set</vt:lpstr>
      <vt:lpstr>Naming Alkanes Problem Set</vt:lpstr>
      <vt:lpstr>Naming Alkanes Problem Set</vt:lpstr>
      <vt:lpstr>Naming Alkanes Problem Set</vt:lpstr>
      <vt:lpstr>Naming Alkanes Problem Set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Naming Alkanes Problem Set</dc:title>
  <dc:subject>Organic Chemistry</dc:subject>
  <dc:creator>Jeff Christopherson</dc:creator>
  <cp:lastModifiedBy>Indu</cp:lastModifiedBy>
  <cp:revision>12</cp:revision>
  <dcterms:created xsi:type="dcterms:W3CDTF">2007-02-22T03:20:18Z</dcterms:created>
  <dcterms:modified xsi:type="dcterms:W3CDTF">2009-07-04T17:15:00Z</dcterms:modified>
</cp:coreProperties>
</file>