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58" r:id="rId4"/>
    <p:sldId id="270" r:id="rId5"/>
    <p:sldId id="269" r:id="rId6"/>
    <p:sldId id="268" r:id="rId7"/>
    <p:sldId id="264" r:id="rId8"/>
    <p:sldId id="265" r:id="rId9"/>
    <p:sldId id="266" r:id="rId10"/>
    <p:sldId id="259" r:id="rId11"/>
    <p:sldId id="260" r:id="rId12"/>
    <p:sldId id="261" r:id="rId13"/>
    <p:sldId id="271" r:id="rId14"/>
    <p:sldId id="273" r:id="rId15"/>
    <p:sldId id="274" r:id="rId16"/>
    <p:sldId id="275" r:id="rId17"/>
    <p:sldId id="276" r:id="rId18"/>
    <p:sldId id="277" r:id="rId19"/>
    <p:sldId id="278" r:id="rId20"/>
    <p:sldId id="279" r:id="rId21"/>
    <p:sldId id="280" r:id="rId22"/>
    <p:sldId id="281" r:id="rId23"/>
    <p:sldId id="282" r:id="rId24"/>
    <p:sldId id="283"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080" y="-84"/>
      </p:cViewPr>
      <p:guideLst>
        <p:guide orient="horz" pos="2160"/>
        <p:guide pos="2880"/>
      </p:guideLst>
    </p:cSldViewPr>
  </p:slideViewPr>
  <p:notesTextViewPr>
    <p:cViewPr>
      <p:scale>
        <a:sx n="1" d="1"/>
        <a:sy n="1" d="1"/>
      </p:scale>
      <p:origin x="0" y="0"/>
    </p:cViewPr>
  </p:notesTextViewPr>
  <p:sorterViewPr>
    <p:cViewPr>
      <p:scale>
        <a:sx n="100" d="100"/>
        <a:sy n="100" d="100"/>
      </p:scale>
      <p:origin x="0" y="23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170CEA-8F75-4D02-BF5C-4227C2FE2062}" type="datetimeFigureOut">
              <a:rPr lang="en-US" smtClean="0"/>
              <a:t>1/8/2015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54F8F6-4B64-4F59-A65E-BA5945EF923B}" type="slidenum">
              <a:rPr lang="en-US" smtClean="0"/>
              <a:t>‹#›</a:t>
            </a:fld>
            <a:endParaRPr lang="en-US"/>
          </a:p>
        </p:txBody>
      </p:sp>
    </p:spTree>
    <p:extLst>
      <p:ext uri="{BB962C8B-B14F-4D97-AF65-F5344CB8AC3E}">
        <p14:creationId xmlns:p14="http://schemas.microsoft.com/office/powerpoint/2010/main" val="4047124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Rot="1" noChangeArrowheads="1" noTextEdit="1"/>
          </p:cNvSpPr>
          <p:nvPr>
            <p:ph type="sldImg"/>
          </p:nvPr>
        </p:nvSpPr>
        <p:spPr>
          <a:ln/>
        </p:spPr>
      </p:sp>
      <p:sp>
        <p:nvSpPr>
          <p:cNvPr id="119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3266" name="Rectangle 2"/>
          <p:cNvSpPr>
            <a:spLocks noRot="1" noChangeArrowheads="1" noTextEdit="1"/>
          </p:cNvSpPr>
          <p:nvPr>
            <p:ph type="sldImg"/>
          </p:nvPr>
        </p:nvSpPr>
        <p:spPr>
          <a:ln/>
        </p:spPr>
      </p:sp>
      <p:sp>
        <p:nvSpPr>
          <p:cNvPr id="1163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9074" name="Rectangle 2"/>
          <p:cNvSpPr>
            <a:spLocks noRot="1" noChangeArrowheads="1" noTextEdit="1"/>
          </p:cNvSpPr>
          <p:nvPr>
            <p:ph type="sldImg"/>
          </p:nvPr>
        </p:nvSpPr>
        <p:spPr>
          <a:ln/>
        </p:spPr>
      </p:sp>
      <p:sp>
        <p:nvSpPr>
          <p:cNvPr id="899075" name="Rectangle 3"/>
          <p:cNvSpPr>
            <a:spLocks noGrp="1" noChangeArrowheads="1"/>
          </p:cNvSpPr>
          <p:nvPr>
            <p:ph type="body" idx="1"/>
          </p:nvPr>
        </p:nvSpPr>
        <p:spPr/>
        <p:txBody>
          <a:bodyPr/>
          <a:lstStyle/>
          <a:p>
            <a:r>
              <a:rPr lang="en-US"/>
              <a:t>	1. Dots representing the valence electrons are placed, one at a time, around the element’s chemical symbol.</a:t>
            </a:r>
          </a:p>
          <a:p>
            <a:r>
              <a:rPr lang="en-US" sz="1000" b="1"/>
              <a:t> 	</a:t>
            </a:r>
            <a:r>
              <a:rPr lang="en-US"/>
              <a:t>2.</a:t>
            </a:r>
            <a:r>
              <a:rPr lang="en-US" sz="1000"/>
              <a:t> </a:t>
            </a:r>
            <a:r>
              <a:rPr lang="en-US"/>
              <a:t>Up to four dots are placed above, below, to the left, and to the right of the symbol as long as elements with four or fewer valence electrons have no more than one dot in each position. </a:t>
            </a:r>
          </a:p>
          <a:p>
            <a:r>
              <a:rPr lang="en-US" sz="1000"/>
              <a:t> 	</a:t>
            </a:r>
            <a:r>
              <a:rPr lang="en-US"/>
              <a:t>3.</a:t>
            </a:r>
            <a:r>
              <a:rPr lang="en-US" sz="1000"/>
              <a:t> </a:t>
            </a:r>
            <a:r>
              <a:rPr lang="en-US"/>
              <a:t>For elements that have more than four valence electrons, dots are again</a:t>
            </a:r>
            <a:r>
              <a:rPr lang="en-US" sz="1000"/>
              <a:t> </a:t>
            </a:r>
            <a:r>
              <a:rPr lang="en-US"/>
              <a:t>distributed one at a time, each paired</a:t>
            </a:r>
            <a:r>
              <a:rPr lang="en-US" sz="1000"/>
              <a:t> </a:t>
            </a:r>
            <a:r>
              <a:rPr lang="en-US"/>
              <a:t>with one of the first four.</a:t>
            </a:r>
          </a:p>
          <a:p>
            <a:r>
              <a:rPr lang="en-US"/>
              <a:t>	4. Number of dots in the Lewis dot symbol is the same as the number of valence electrons, which is the same as the last digit of the element’s group number in the periodic table.</a:t>
            </a:r>
          </a:p>
          <a:p>
            <a:r>
              <a:rPr lang="en-US"/>
              <a:t>	5.</a:t>
            </a:r>
            <a:r>
              <a:rPr lang="en-US" b="1"/>
              <a:t> </a:t>
            </a:r>
            <a:r>
              <a:rPr lang="en-US"/>
              <a:t>Unpaired dots are used to predict the number of bonds that an element will form in a compound.</a:t>
            </a:r>
          </a:p>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4290" name="Rectangle 2"/>
          <p:cNvSpPr>
            <a:spLocks noRot="1" noChangeArrowheads="1" noTextEdit="1"/>
          </p:cNvSpPr>
          <p:nvPr>
            <p:ph type="sldImg"/>
          </p:nvPr>
        </p:nvSpPr>
        <p:spPr>
          <a:ln/>
        </p:spPr>
      </p:sp>
      <p:sp>
        <p:nvSpPr>
          <p:cNvPr id="1164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Rot="1" noChangeArrowheads="1" noTextEdit="1"/>
          </p:cNvSpPr>
          <p:nvPr>
            <p:ph type="sldImg"/>
          </p:nvPr>
        </p:nvSpPr>
        <p:spPr>
          <a:ln/>
        </p:spPr>
      </p:sp>
      <p:sp>
        <p:nvSpPr>
          <p:cNvPr id="120835" name="Rectangle 3"/>
          <p:cNvSpPr>
            <a:spLocks noGrp="1" noChangeArrowheads="1"/>
          </p:cNvSpPr>
          <p:nvPr>
            <p:ph type="body" idx="1"/>
          </p:nvPr>
        </p:nvSpPr>
        <p:spPr/>
        <p:txBody>
          <a:bodyPr/>
          <a:lstStyle/>
          <a:p>
            <a:r>
              <a:rPr lang="en-US"/>
              <a:t>Oxygen contains two pairs of electrons that don’t bond at all.  These electron pairs are referred to as </a:t>
            </a:r>
            <a:r>
              <a:rPr lang="en-US" i="1"/>
              <a:t>unshared electron pairs</a:t>
            </a:r>
            <a:r>
              <a:rPr lang="en-US"/>
              <a:t>, </a:t>
            </a:r>
            <a:r>
              <a:rPr lang="en-US" i="1"/>
              <a:t>lone pairs</a:t>
            </a:r>
            <a:r>
              <a:rPr lang="en-US"/>
              <a:t> or </a:t>
            </a:r>
            <a:r>
              <a:rPr lang="en-US" i="1"/>
              <a:t>unbonded pairs.</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Rot="1" noChangeArrowheads="1" noTextEdit="1"/>
          </p:cNvSpPr>
          <p:nvPr>
            <p:ph type="sldImg"/>
          </p:nvPr>
        </p:nvSpPr>
        <p:spPr>
          <a:ln/>
        </p:spPr>
      </p:sp>
      <p:sp>
        <p:nvSpPr>
          <p:cNvPr id="121859" name="Rectangle 3"/>
          <p:cNvSpPr>
            <a:spLocks noGrp="1" noChangeArrowheads="1"/>
          </p:cNvSpPr>
          <p:nvPr>
            <p:ph type="body" idx="1"/>
          </p:nvPr>
        </p:nvSpPr>
        <p:spPr/>
        <p:txBody>
          <a:bodyPr/>
          <a:lstStyle/>
          <a:p>
            <a:r>
              <a:rPr lang="en-US" sz="1600" b="1" i="1"/>
              <a:t>Molecular formula</a:t>
            </a:r>
          </a:p>
          <a:p>
            <a:endParaRPr lang="en-US" sz="600" b="1" i="1"/>
          </a:p>
          <a:p>
            <a:pPr lvl="2"/>
            <a:r>
              <a:rPr lang="en-US" sz="1000" b="1" i="1"/>
              <a:t>      </a:t>
            </a:r>
            <a:r>
              <a:rPr lang="en-US" sz="1000" i="1"/>
              <a:t> </a:t>
            </a:r>
            <a:r>
              <a:rPr lang="en-US" sz="1400" i="1"/>
              <a:t>–</a:t>
            </a:r>
            <a:r>
              <a:rPr lang="en-US" sz="1400"/>
              <a:t> Gives the elemental composition of molecules</a:t>
            </a:r>
          </a:p>
          <a:p>
            <a:pPr lvl="1"/>
            <a:endParaRPr lang="en-US" sz="700"/>
          </a:p>
          <a:p>
            <a:r>
              <a:rPr lang="en-US" sz="1600" b="1" i="1">
                <a:sym typeface="Symbol" pitchFamily="18" charset="2"/>
              </a:rPr>
              <a:t>Structural formula</a:t>
            </a:r>
          </a:p>
          <a:p>
            <a:pPr>
              <a:buFont typeface="Symbol" pitchFamily="18" charset="2"/>
              <a:buNone/>
            </a:pPr>
            <a:endParaRPr lang="en-US" sz="700" b="1" i="1">
              <a:sym typeface="Symbol" pitchFamily="18" charset="2"/>
            </a:endParaRPr>
          </a:p>
          <a:p>
            <a:pPr lvl="2">
              <a:buFont typeface="Symbol" pitchFamily="18" charset="2"/>
              <a:buNone/>
            </a:pPr>
            <a:r>
              <a:rPr lang="en-US" sz="1000">
                <a:sym typeface="Symbol" pitchFamily="18" charset="2"/>
              </a:rPr>
              <a:t>      </a:t>
            </a:r>
            <a:r>
              <a:rPr lang="en-US">
                <a:sym typeface="Symbol" pitchFamily="18" charset="2"/>
              </a:rPr>
              <a:t>Shows which atoms are bonded to one another and the</a:t>
            </a:r>
            <a:r>
              <a:rPr lang="en-US" sz="900">
                <a:sym typeface="Symbol" pitchFamily="18" charset="2"/>
              </a:rPr>
              <a:t> </a:t>
            </a:r>
            <a:r>
              <a:rPr lang="en-US">
                <a:sym typeface="Symbol" pitchFamily="18" charset="2"/>
              </a:rPr>
              <a:t>approximate arrangement in space</a:t>
            </a:r>
          </a:p>
          <a:p>
            <a:pPr lvl="2"/>
            <a:r>
              <a:rPr lang="en-US" sz="900"/>
              <a:t>      </a:t>
            </a:r>
            <a:r>
              <a:rPr lang="en-US"/>
              <a:t>Enables chemists to create a three-dimensional model that provides information about the physical and chemical properties of the compound</a:t>
            </a:r>
          </a:p>
          <a:p>
            <a:pPr lvl="2">
              <a:buFont typeface="Symbol" pitchFamily="18" charset="2"/>
              <a:buNone/>
            </a:pPr>
            <a:r>
              <a:rPr lang="en-US" sz="1000">
                <a:sym typeface="Symbol" pitchFamily="18" charset="2"/>
              </a:rPr>
              <a:t> </a:t>
            </a:r>
            <a:r>
              <a:rPr lang="en-US" sz="1000"/>
              <a:t>     </a:t>
            </a:r>
            <a:r>
              <a:rPr lang="en-US"/>
              <a:t>A single bond,  in which a single pair of electrons are shared, is represented by a single line (–)</a:t>
            </a:r>
          </a:p>
          <a:p>
            <a:pPr lvl="2"/>
            <a:r>
              <a:rPr lang="en-US"/>
              <a:t>      A double bond, in which two pairs of electrons are shared, is indicated by two lines (=)</a:t>
            </a:r>
          </a:p>
          <a:p>
            <a:pPr lvl="2"/>
            <a:r>
              <a:rPr lang="en-US"/>
              <a:t>	    A triple bond, in which three pairs of electrons are shared, is indicated by three lines (≡) </a:t>
            </a:r>
          </a:p>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Rot="1" noChangeArrowheads="1" noTextEdit="1"/>
          </p:cNvSpPr>
          <p:nvPr>
            <p:ph type="sldImg"/>
          </p:nvPr>
        </p:nvSpPr>
        <p:spPr>
          <a:ln/>
        </p:spPr>
      </p:sp>
      <p:sp>
        <p:nvSpPr>
          <p:cNvPr id="122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Rot="1" noChangeArrowheads="1" noTextEdit="1"/>
          </p:cNvSpPr>
          <p:nvPr>
            <p:ph type="sldImg"/>
          </p:nvPr>
        </p:nvSpPr>
        <p:spPr>
          <a:ln/>
        </p:spPr>
      </p:sp>
      <p:sp>
        <p:nvSpPr>
          <p:cNvPr id="123907" name="Rectangle 3"/>
          <p:cNvSpPr>
            <a:spLocks noGrp="1" noChangeArrowheads="1"/>
          </p:cNvSpPr>
          <p:nvPr>
            <p:ph type="body" idx="1"/>
          </p:nvPr>
        </p:nvSpPr>
        <p:spPr/>
        <p:txBody>
          <a:bodyPr/>
          <a:lstStyle/>
          <a:p>
            <a:r>
              <a:rPr lang="en-US"/>
              <a:t>A hyperlink to additional information is found on the central atom of the diagrams.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2242" name="Rectangle 2"/>
          <p:cNvSpPr>
            <a:spLocks noRot="1" noChangeArrowheads="1" noTextEdit="1"/>
          </p:cNvSpPr>
          <p:nvPr>
            <p:ph type="sldImg"/>
          </p:nvPr>
        </p:nvSpPr>
        <p:spPr>
          <a:ln/>
        </p:spPr>
      </p:sp>
      <p:sp>
        <p:nvSpPr>
          <p:cNvPr id="1162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Rot="1" noChangeArrowheads="1" noTextEdit="1"/>
          </p:cNvSpPr>
          <p:nvPr>
            <p:ph type="sldImg"/>
          </p:nvPr>
        </p:nvSpPr>
        <p:spPr>
          <a:ln/>
        </p:spPr>
      </p:sp>
      <p:sp>
        <p:nvSpPr>
          <p:cNvPr id="70659" name="Rectangle 3"/>
          <p:cNvSpPr>
            <a:spLocks noGrp="1" noChangeArrowheads="1"/>
          </p:cNvSpPr>
          <p:nvPr>
            <p:ph type="body" idx="1"/>
          </p:nvPr>
        </p:nvSpPr>
        <p:spPr/>
        <p:txBody>
          <a:bodyPr/>
          <a:lstStyle/>
          <a:p>
            <a:r>
              <a:rPr lang="en-US"/>
              <a:t>Students often confuse </a:t>
            </a:r>
            <a:r>
              <a:rPr lang="en-US" i="1"/>
              <a:t>electron-domain</a:t>
            </a:r>
            <a:r>
              <a:rPr lang="en-US"/>
              <a:t> geometry with </a:t>
            </a:r>
            <a:r>
              <a:rPr lang="en-US" i="1"/>
              <a:t>molecular </a:t>
            </a:r>
            <a:r>
              <a:rPr lang="en-US"/>
              <a:t>geometry.  </a:t>
            </a:r>
          </a:p>
          <a:p>
            <a:r>
              <a:rPr lang="en-US"/>
              <a:t>You must stress that the molecular geometry is a </a:t>
            </a:r>
            <a:r>
              <a:rPr lang="en-US" i="1"/>
              <a:t>consequence</a:t>
            </a:r>
            <a:r>
              <a:rPr lang="en-US"/>
              <a:t> of the electron domain geometry.</a:t>
            </a:r>
          </a:p>
          <a:p>
            <a:endParaRPr lang="en-US"/>
          </a:p>
          <a:p>
            <a:r>
              <a:rPr lang="en-US"/>
              <a:t>The best arrangement of a given number of electron domains is the one that minimizes the repulsions among them.</a:t>
            </a:r>
          </a:p>
          <a:p>
            <a:endParaRPr lang="en-US"/>
          </a:p>
          <a:p>
            <a:r>
              <a:rPr lang="en-US"/>
              <a:t>The VSEPR model can be used to predict the geometry of most polyatomic molecules and ions by focusing on only the number of electron pairs around the central atom and ignoring all other valence electrons present</a:t>
            </a:r>
          </a:p>
          <a:p>
            <a:endParaRPr lang="en-US" sz="500"/>
          </a:p>
          <a:p>
            <a:r>
              <a:rPr lang="en-US"/>
              <a:t>•   The following procedure is used:</a:t>
            </a:r>
          </a:p>
          <a:p>
            <a:pPr lvl="2"/>
            <a:r>
              <a:rPr lang="en-US"/>
              <a:t>  1. Draw the Lewis electron structure of the molecule or polyatomic ion</a:t>
            </a:r>
            <a:endParaRPr lang="en-US" sz="700"/>
          </a:p>
          <a:p>
            <a:pPr lvl="2"/>
            <a:r>
              <a:rPr lang="en-US"/>
              <a:t>  2. Count the number of valence-electron pairs around the atom of interest, treating any multiple bonds or single unpaired electrons as single electron pairs – this number determines the electron-pair geometry 		around the central atom </a:t>
            </a:r>
          </a:p>
          <a:p>
            <a:pPr lvl="2"/>
            <a:r>
              <a:rPr lang="en-US"/>
              <a:t>	3. Identify each electron pair as a bonding pair (BP) or lone (nonbonding) pair (LP)</a:t>
            </a:r>
          </a:p>
          <a:p>
            <a:pPr lvl="2"/>
            <a:r>
              <a:rPr lang="en-US"/>
              <a:t>  4. To determine the molecular geometry, arrange the bonded atoms around the central atom to minimize repulsions between electron pairs      </a:t>
            </a:r>
          </a:p>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Rot="1" noChangeArrowheads="1" noTextEdit="1"/>
          </p:cNvSpPr>
          <p:nvPr>
            <p:ph type="sldImg"/>
          </p:nvPr>
        </p:nvSpPr>
        <p:spPr>
          <a:ln/>
        </p:spPr>
      </p:sp>
      <p:sp>
        <p:nvSpPr>
          <p:cNvPr id="72707" name="Rectangle 3"/>
          <p:cNvSpPr>
            <a:spLocks noGrp="1" noChangeArrowheads="1"/>
          </p:cNvSpPr>
          <p:nvPr>
            <p:ph type="body" idx="1"/>
          </p:nvPr>
        </p:nvSpPr>
        <p:spPr/>
        <p:txBody>
          <a:bodyPr/>
          <a:lstStyle/>
          <a:p>
            <a:r>
              <a:rPr lang="en-US"/>
              <a:t>(Source:  R.J. Gillespie, </a:t>
            </a:r>
            <a:r>
              <a:rPr lang="en-US" i="1"/>
              <a:t>J. Chem. Educ., </a:t>
            </a:r>
            <a:r>
              <a:rPr lang="en-US" b="1"/>
              <a:t>40</a:t>
            </a:r>
            <a:r>
              <a:rPr lang="en-US"/>
              <a:t>, 295, 1963.)</a:t>
            </a:r>
          </a:p>
          <a:p>
            <a:endParaRPr lang="en-US"/>
          </a:p>
          <a:p>
            <a:pPr lvl="2"/>
            <a:r>
              <a:rPr lang="en-US"/>
              <a:t>Predicts the structure of nearly any molecule or polyatomic ion that has a nonmetal central atom and the structures of many compounds that contain a central metal atom</a:t>
            </a:r>
          </a:p>
          <a:p>
            <a:endParaRPr lang="en-US" sz="500"/>
          </a:p>
          <a:p>
            <a:r>
              <a:rPr lang="en-US"/>
              <a:t>In discussions of the structures of molecules or polyatomic ions, species are classified according to the number of atoms (</a:t>
            </a:r>
            <a:r>
              <a:rPr lang="en-US" i="1"/>
              <a:t>n</a:t>
            </a:r>
            <a:r>
              <a:rPr lang="en-US"/>
              <a:t>) of one type (B) attached to the central atom (A) using the notation AB</a:t>
            </a:r>
            <a:r>
              <a:rPr lang="en-US" i="1" baseline="-25000"/>
              <a:t>n</a:t>
            </a:r>
            <a:r>
              <a:rPr lang="en-US"/>
              <a:t>,</a:t>
            </a:r>
            <a:r>
              <a:rPr lang="en-US" baseline="-25000"/>
              <a:t> </a:t>
            </a:r>
            <a:r>
              <a:rPr lang="en-US"/>
              <a:t>but not all AB</a:t>
            </a:r>
            <a:r>
              <a:rPr lang="en-US" i="1" baseline="-25000"/>
              <a:t>n</a:t>
            </a:r>
            <a:r>
              <a:rPr lang="en-US" baseline="-25000"/>
              <a:t> </a:t>
            </a:r>
            <a:r>
              <a:rPr lang="en-US"/>
              <a:t>species with the same value of </a:t>
            </a:r>
            <a:r>
              <a:rPr lang="en-US" i="1"/>
              <a:t>n</a:t>
            </a:r>
            <a:r>
              <a:rPr lang="en-US"/>
              <a:t> have the same structure</a:t>
            </a:r>
          </a:p>
          <a:p>
            <a:r>
              <a:rPr lang="en-US"/>
              <a:t>VSEPR model assumes that the electron pairs around the central atom of a Lewis structure occupy space, whether they are bonding pairs or lone pairs, and the most stable arrangement of electron pairs (the one with the lowest energy) is the one that minimizes repulsions between the electrons</a:t>
            </a:r>
          </a:p>
          <a:p>
            <a:endParaRPr lang="en-US" sz="500"/>
          </a:p>
          <a:p>
            <a:r>
              <a:rPr lang="en-US"/>
              <a:t>VSEPR model distinguishes between the </a:t>
            </a:r>
            <a:r>
              <a:rPr lang="en-US" b="1" i="1"/>
              <a:t>electron-pair geometry</a:t>
            </a:r>
            <a:r>
              <a:rPr lang="en-US" i="1"/>
              <a:t>,</a:t>
            </a:r>
            <a:r>
              <a:rPr lang="en-US"/>
              <a:t> the three-dimensional arrangement of </a:t>
            </a:r>
            <a:r>
              <a:rPr lang="en-US" i="1"/>
              <a:t>electron pairs </a:t>
            </a:r>
            <a:r>
              <a:rPr lang="en-US"/>
              <a:t>around the central atom, and the </a:t>
            </a:r>
            <a:r>
              <a:rPr lang="en-US" b="1" i="1"/>
              <a:t>molecular geometry</a:t>
            </a:r>
            <a:r>
              <a:rPr lang="en-US"/>
              <a:t>, the arrangement of the </a:t>
            </a:r>
            <a:r>
              <a:rPr lang="en-US" i="1"/>
              <a:t>bonded atoms</a:t>
            </a:r>
            <a:r>
              <a:rPr lang="en-US"/>
              <a:t> in a molecule or polyatomic ion</a:t>
            </a:r>
          </a:p>
          <a:p>
            <a:r>
              <a:rPr lang="en-US" sz="1400" b="1"/>
              <a:t>Electron-pair geometry</a:t>
            </a:r>
          </a:p>
          <a:p>
            <a:endParaRPr lang="en-US" sz="1400" b="1"/>
          </a:p>
          <a:p>
            <a:pPr lvl="1"/>
            <a:r>
              <a:rPr lang="en-US" i="1"/>
              <a:t>    – </a:t>
            </a:r>
            <a:r>
              <a:rPr lang="en-US"/>
              <a:t>Describes the arrangement of all valence electrons around the central atom, whether bonding or not</a:t>
            </a:r>
            <a:endParaRPr lang="en-US" sz="500"/>
          </a:p>
          <a:p>
            <a:pPr lvl="1"/>
            <a:r>
              <a:rPr lang="en-US"/>
              <a:t>    – Electrostatic repulsion between two particles that have the same charge depends on the distance between them</a:t>
            </a:r>
            <a:endParaRPr lang="en-US" sz="500"/>
          </a:p>
          <a:p>
            <a:pPr lvl="1"/>
            <a:r>
              <a:rPr lang="en-US"/>
              <a:t>    – Repulsions between electron pairs depend strongly on the angle between them — the smaller the angle, the closer they are and the greater the electrostatic repulsion</a:t>
            </a:r>
          </a:p>
          <a:p>
            <a:endParaRPr lang="en-US" sz="500"/>
          </a:p>
          <a:p>
            <a:pPr lvl="2"/>
            <a:r>
              <a:rPr lang="en-US"/>
              <a:t>    1. For compounds with two electron pairs around the central atom, 	the lowest-energy arrangement is </a:t>
            </a:r>
            <a:r>
              <a:rPr lang="en-US" i="1"/>
              <a:t>linear</a:t>
            </a:r>
            <a:r>
              <a:rPr lang="en-US"/>
              <a:t> and has the electron pairs on opposite sides of the central atom with a 180º angle between them </a:t>
            </a:r>
            <a:endParaRPr lang="en-US" sz="700"/>
          </a:p>
          <a:p>
            <a:pPr lvl="2"/>
            <a:r>
              <a:rPr lang="en-US"/>
              <a:t>    2. For compounds with three electron pairs around the central atom, the lowest-energy arrangement is </a:t>
            </a:r>
            <a:r>
              <a:rPr lang="en-US" i="1"/>
              <a:t>trigonal planar</a:t>
            </a:r>
            <a:r>
              <a:rPr lang="en-US"/>
              <a:t>, with electron pairs at 120º angles from each other </a:t>
            </a:r>
          </a:p>
          <a:p>
            <a:pPr lvl="2"/>
            <a:r>
              <a:rPr lang="en-US"/>
              <a:t>    3. In compounds with four electron pairs around the central atom, the electron pairs point toward the vertices of a </a:t>
            </a:r>
            <a:r>
              <a:rPr lang="en-US" i="1"/>
              <a:t>tetrahedron </a:t>
            </a:r>
            <a:r>
              <a:rPr lang="en-US"/>
              <a:t>with 109.5º angles between adjacent electron pairs</a:t>
            </a:r>
            <a:endParaRPr lang="en-US" sz="800"/>
          </a:p>
          <a:p>
            <a:pPr lvl="2"/>
            <a:r>
              <a:rPr lang="en-US"/>
              <a:t>    4. In compounds with five electron pairs, the electron pairs have a </a:t>
            </a:r>
            <a:r>
              <a:rPr lang="en-US" i="1"/>
              <a:t>trigonal bipyramidal</a:t>
            </a:r>
            <a:r>
              <a:rPr lang="en-US"/>
              <a:t> arrangement, which has two sets of 	angles between adjacent electron pairs; one set contains three electron pairs at 120º   </a:t>
            </a:r>
          </a:p>
          <a:p>
            <a:pPr lvl="2"/>
            <a:r>
              <a:rPr lang="en-US"/>
              <a:t>        angles to one another in a plane, and a second set contains two electron pairs positioned at 90º to that plane</a:t>
            </a:r>
            <a:endParaRPr lang="en-US" sz="700"/>
          </a:p>
          <a:p>
            <a:pPr lvl="2"/>
            <a:r>
              <a:rPr lang="en-US"/>
              <a:t>    5. Lowest-energy arrangement for six electron pairs is an </a:t>
            </a:r>
            <a:r>
              <a:rPr lang="en-US" i="1"/>
              <a:t>octahedron</a:t>
            </a:r>
            <a:r>
              <a:rPr lang="en-US"/>
              <a:t>, in which adjacent electron pairs are positioned at 90º angles to one another</a:t>
            </a:r>
          </a:p>
          <a:p>
            <a:r>
              <a:rPr lang="en-US"/>
              <a:t>    </a:t>
            </a:r>
          </a:p>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Rot="1" noChangeArrowheads="1" noTextEdit="1"/>
          </p:cNvSpPr>
          <p:nvPr>
            <p:ph type="sldImg"/>
          </p:nvPr>
        </p:nvSpPr>
        <p:spPr>
          <a:ln/>
        </p:spPr>
      </p:sp>
      <p:sp>
        <p:nvSpPr>
          <p:cNvPr id="124931" name="Rectangle 3"/>
          <p:cNvSpPr>
            <a:spLocks noGrp="1" noChangeArrowheads="1"/>
          </p:cNvSpPr>
          <p:nvPr>
            <p:ph type="body" idx="1"/>
          </p:nvPr>
        </p:nvSpPr>
        <p:spPr/>
        <p:txBody>
          <a:bodyPr/>
          <a:lstStyle/>
          <a:p>
            <a:r>
              <a:rPr lang="en-US"/>
              <a:t>VSEPR model distinguishes between the </a:t>
            </a:r>
            <a:r>
              <a:rPr lang="en-US" b="1" i="1"/>
              <a:t>electron-pair geometry</a:t>
            </a:r>
            <a:r>
              <a:rPr lang="en-US" i="1"/>
              <a:t>,</a:t>
            </a:r>
            <a:r>
              <a:rPr lang="en-US"/>
              <a:t> the three-dimensional arrangement of </a:t>
            </a:r>
            <a:r>
              <a:rPr lang="en-US" i="1"/>
              <a:t>electron pairs </a:t>
            </a:r>
            <a:r>
              <a:rPr lang="en-US"/>
              <a:t>around the central atom, and the </a:t>
            </a:r>
            <a:r>
              <a:rPr lang="en-US" b="1" i="1"/>
              <a:t>molecular geometry</a:t>
            </a:r>
            <a:r>
              <a:rPr lang="en-US"/>
              <a:t>, the arrangement of the </a:t>
            </a:r>
            <a:r>
              <a:rPr lang="en-US" i="1"/>
              <a:t>bonded atoms</a:t>
            </a:r>
            <a:r>
              <a:rPr lang="en-US"/>
              <a:t> in a molecule or polyatomic ion</a:t>
            </a:r>
          </a:p>
          <a:p>
            <a:r>
              <a:rPr lang="en-US" sz="1400" b="1"/>
              <a:t>Electron-pair geometry</a:t>
            </a:r>
          </a:p>
          <a:p>
            <a:endParaRPr lang="en-US" sz="1400" b="1"/>
          </a:p>
          <a:p>
            <a:pPr lvl="1"/>
            <a:r>
              <a:rPr lang="en-US" i="1"/>
              <a:t>    – </a:t>
            </a:r>
            <a:r>
              <a:rPr lang="en-US"/>
              <a:t>Describes the arrangement of all valence electrons around the central atom, whether bonding or not</a:t>
            </a:r>
            <a:endParaRPr lang="en-US" sz="500"/>
          </a:p>
          <a:p>
            <a:pPr lvl="1"/>
            <a:r>
              <a:rPr lang="en-US"/>
              <a:t>    – Electrostatic repulsion between two particles that have the same charge depends on the distance between them</a:t>
            </a:r>
            <a:endParaRPr lang="en-US" sz="500"/>
          </a:p>
          <a:p>
            <a:pPr lvl="1"/>
            <a:r>
              <a:rPr lang="en-US"/>
              <a:t>    – Repulsions between electron pairs depend strongly on the angle between them — the smaller the angle, the closer they are and the greater the electrostatic repulsion</a:t>
            </a:r>
          </a:p>
          <a:p>
            <a:endParaRPr lang="en-US" sz="500"/>
          </a:p>
          <a:p>
            <a:pPr lvl="2"/>
            <a:r>
              <a:rPr lang="en-US"/>
              <a:t>    1. For compounds with two electron pairs around the central atom, 	the lowest-energy arrangement is </a:t>
            </a:r>
            <a:r>
              <a:rPr lang="en-US" i="1"/>
              <a:t>linear</a:t>
            </a:r>
            <a:r>
              <a:rPr lang="en-US"/>
              <a:t> and has the electron pairs on opposite sides of the central atom with a 180º angle between them </a:t>
            </a:r>
            <a:endParaRPr lang="en-US" sz="700"/>
          </a:p>
          <a:p>
            <a:pPr lvl="2"/>
            <a:r>
              <a:rPr lang="en-US"/>
              <a:t>    2. For compounds with three electron pairs around the central atom, the lowest-energy arrangement is </a:t>
            </a:r>
            <a:r>
              <a:rPr lang="en-US" i="1"/>
              <a:t>trigonal planar</a:t>
            </a:r>
            <a:r>
              <a:rPr lang="en-US"/>
              <a:t>, with electron pairs at 120º angles from each other </a:t>
            </a:r>
          </a:p>
          <a:p>
            <a:pPr lvl="2"/>
            <a:r>
              <a:rPr lang="en-US"/>
              <a:t>    3. In compounds with four electron pairs around the central atom, the electron pairs point toward the vertices of a </a:t>
            </a:r>
            <a:r>
              <a:rPr lang="en-US" i="1"/>
              <a:t>tetrahedron </a:t>
            </a:r>
            <a:r>
              <a:rPr lang="en-US"/>
              <a:t>with 109.5º angles between adjacent electron pairs</a:t>
            </a:r>
            <a:endParaRPr lang="en-US" sz="800"/>
          </a:p>
          <a:p>
            <a:pPr lvl="2"/>
            <a:r>
              <a:rPr lang="en-US"/>
              <a:t>    4. In compounds with five electron pairs, the electron pairs have a </a:t>
            </a:r>
            <a:r>
              <a:rPr lang="en-US" i="1"/>
              <a:t>trigonal bipyramidal</a:t>
            </a:r>
            <a:r>
              <a:rPr lang="en-US"/>
              <a:t> arrangement, which has two sets of 	angles between adjacent electron pairs; one set contains three electron pairs at 120º   </a:t>
            </a:r>
          </a:p>
          <a:p>
            <a:pPr lvl="2"/>
            <a:r>
              <a:rPr lang="en-US"/>
              <a:t>        angles to one another in a plane, and a second set contains two electron pairs positioned at 90º to that plane</a:t>
            </a:r>
            <a:endParaRPr lang="en-US" sz="700"/>
          </a:p>
          <a:p>
            <a:pPr lvl="2"/>
            <a:r>
              <a:rPr lang="en-US"/>
              <a:t>    5. Lowest-energy arrangement for six electron pairs is an </a:t>
            </a:r>
            <a:r>
              <a:rPr lang="en-US" i="1"/>
              <a:t>octahedron</a:t>
            </a:r>
            <a:r>
              <a:rPr lang="en-US"/>
              <a:t>, in which adjacent electron pairs are positioned at 90º angles to one another</a:t>
            </a:r>
          </a:p>
          <a:p>
            <a:pPr lvl="2"/>
            <a:endParaRPr lang="en-US"/>
          </a:p>
          <a:p>
            <a:pPr lvl="2"/>
            <a:r>
              <a:rPr lang="en-US" sz="1000"/>
              <a:t>Relationship between the number of electron pairs around a central atom, the number of lone pairs, and the molecular geometry is summarized in the following table</a:t>
            </a:r>
          </a:p>
          <a:p>
            <a:endParaRPr lang="en-US" sz="1000"/>
          </a:p>
          <a:p>
            <a:r>
              <a:rPr lang="en-US"/>
              <a:t>    	1. For molecules that have no lone pairs on the central atom, molecular geometry is the same as electron-pair geometry	</a:t>
            </a:r>
          </a:p>
          <a:p>
            <a:r>
              <a:rPr lang="en-US"/>
              <a:t>	2. For molecules and polyatomic ions that have one or more lone pairs on the central atom, the molecular geometry is not the same as the electron-pair geometry but is derived from it </a:t>
            </a:r>
          </a:p>
          <a:p>
            <a:r>
              <a:rPr lang="en-US"/>
              <a:t>	   a. Bent molecule can result from a trigonal-planar arrangement of three electron pairs (with one lone pair) or from a tetrahedral arrangement of four electron pairs (with two lone pairs)</a:t>
            </a:r>
            <a:endParaRPr lang="en-US" sz="500" b="1" i="1"/>
          </a:p>
          <a:p>
            <a:pPr lvl="3"/>
            <a:r>
              <a:rPr lang="en-US"/>
              <a:t>  b. Tetrahedral electron-pair geometry can produce a pyramidal AB</a:t>
            </a:r>
            <a:r>
              <a:rPr lang="en-US" baseline="-25000"/>
              <a:t>3 </a:t>
            </a:r>
            <a:r>
              <a:rPr lang="en-US"/>
              <a:t>molecular structure with one lone pair on the central atom</a:t>
            </a:r>
          </a:p>
          <a:p>
            <a:pPr lvl="3"/>
            <a:r>
              <a:rPr lang="en-US"/>
              <a:t>  c. Trigonal bipyramidal electron-pair geometry can produce seesaw (AB</a:t>
            </a:r>
            <a:r>
              <a:rPr lang="en-US" baseline="-25000"/>
              <a:t>4</a:t>
            </a:r>
            <a:r>
              <a:rPr lang="en-US"/>
              <a:t>), T-shaped (AB</a:t>
            </a:r>
            <a:r>
              <a:rPr lang="en-US" baseline="-25000"/>
              <a:t>3</a:t>
            </a:r>
            <a:r>
              <a:rPr lang="en-US"/>
              <a:t>), and linear (AB</a:t>
            </a:r>
            <a:r>
              <a:rPr lang="en-US" baseline="-25000"/>
              <a:t>2</a:t>
            </a:r>
            <a:r>
              <a:rPr lang="en-US"/>
              <a:t>) molecular geometries with one, two, and three lone pairs on the central atom</a:t>
            </a:r>
          </a:p>
          <a:p>
            <a:pPr lvl="3"/>
            <a:r>
              <a:rPr lang="en-US"/>
              <a:t>  d. Octahedral electron-pair geometry can produce square pyramidal AB</a:t>
            </a:r>
            <a:r>
              <a:rPr lang="en-US" baseline="-25000"/>
              <a:t>5 </a:t>
            </a:r>
            <a:r>
              <a:rPr lang="en-US"/>
              <a:t>or square planar AB</a:t>
            </a:r>
            <a:r>
              <a:rPr lang="en-US" baseline="-25000"/>
              <a:t>4 </a:t>
            </a:r>
            <a:r>
              <a:rPr lang="en-US"/>
              <a:t>molecular geometries, with one or two lone pairs on the central atom    </a:t>
            </a:r>
          </a:p>
          <a:p>
            <a:pPr lvl="2"/>
            <a:endParaRPr lang="en-US"/>
          </a:p>
          <a:p>
            <a:r>
              <a:rPr lang="en-US"/>
              <a:t>    </a:t>
            </a:r>
          </a:p>
          <a:p>
            <a:endParaRPr lang="en-US"/>
          </a:p>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A878130-EAA5-4709-9ED5-558DAF81A6BD}" type="datetimeFigureOut">
              <a:rPr lang="en-US" smtClean="0"/>
              <a:t>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E65320-1354-4AE6-A871-3E36A0833468}" type="slidenum">
              <a:rPr lang="en-US" smtClean="0"/>
              <a:t>‹#›</a:t>
            </a:fld>
            <a:endParaRPr lang="en-US"/>
          </a:p>
        </p:txBody>
      </p:sp>
    </p:spTree>
    <p:extLst>
      <p:ext uri="{BB962C8B-B14F-4D97-AF65-F5344CB8AC3E}">
        <p14:creationId xmlns:p14="http://schemas.microsoft.com/office/powerpoint/2010/main" val="2582125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878130-EAA5-4709-9ED5-558DAF81A6BD}" type="datetimeFigureOut">
              <a:rPr lang="en-US" smtClean="0"/>
              <a:t>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E65320-1354-4AE6-A871-3E36A0833468}" type="slidenum">
              <a:rPr lang="en-US" smtClean="0"/>
              <a:t>‹#›</a:t>
            </a:fld>
            <a:endParaRPr lang="en-US"/>
          </a:p>
        </p:txBody>
      </p:sp>
    </p:spTree>
    <p:extLst>
      <p:ext uri="{BB962C8B-B14F-4D97-AF65-F5344CB8AC3E}">
        <p14:creationId xmlns:p14="http://schemas.microsoft.com/office/powerpoint/2010/main" val="1583257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878130-EAA5-4709-9ED5-558DAF81A6BD}" type="datetimeFigureOut">
              <a:rPr lang="en-US" smtClean="0"/>
              <a:t>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E65320-1354-4AE6-A871-3E36A0833468}" type="slidenum">
              <a:rPr lang="en-US" smtClean="0"/>
              <a:t>‹#›</a:t>
            </a:fld>
            <a:endParaRPr lang="en-US"/>
          </a:p>
        </p:txBody>
      </p:sp>
    </p:spTree>
    <p:extLst>
      <p:ext uri="{BB962C8B-B14F-4D97-AF65-F5344CB8AC3E}">
        <p14:creationId xmlns:p14="http://schemas.microsoft.com/office/powerpoint/2010/main" val="3725220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878130-EAA5-4709-9ED5-558DAF81A6BD}" type="datetimeFigureOut">
              <a:rPr lang="en-US" smtClean="0"/>
              <a:t>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E65320-1354-4AE6-A871-3E36A0833468}" type="slidenum">
              <a:rPr lang="en-US" smtClean="0"/>
              <a:t>‹#›</a:t>
            </a:fld>
            <a:endParaRPr lang="en-US"/>
          </a:p>
        </p:txBody>
      </p:sp>
    </p:spTree>
    <p:extLst>
      <p:ext uri="{BB962C8B-B14F-4D97-AF65-F5344CB8AC3E}">
        <p14:creationId xmlns:p14="http://schemas.microsoft.com/office/powerpoint/2010/main" val="3388133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878130-EAA5-4709-9ED5-558DAF81A6BD}" type="datetimeFigureOut">
              <a:rPr lang="en-US" smtClean="0"/>
              <a:t>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E65320-1354-4AE6-A871-3E36A0833468}" type="slidenum">
              <a:rPr lang="en-US" smtClean="0"/>
              <a:t>‹#›</a:t>
            </a:fld>
            <a:endParaRPr lang="en-US"/>
          </a:p>
        </p:txBody>
      </p:sp>
    </p:spTree>
    <p:extLst>
      <p:ext uri="{BB962C8B-B14F-4D97-AF65-F5344CB8AC3E}">
        <p14:creationId xmlns:p14="http://schemas.microsoft.com/office/powerpoint/2010/main" val="395454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A878130-EAA5-4709-9ED5-558DAF81A6BD}" type="datetimeFigureOut">
              <a:rPr lang="en-US" smtClean="0"/>
              <a:t>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E65320-1354-4AE6-A871-3E36A0833468}" type="slidenum">
              <a:rPr lang="en-US" smtClean="0"/>
              <a:t>‹#›</a:t>
            </a:fld>
            <a:endParaRPr lang="en-US"/>
          </a:p>
        </p:txBody>
      </p:sp>
    </p:spTree>
    <p:extLst>
      <p:ext uri="{BB962C8B-B14F-4D97-AF65-F5344CB8AC3E}">
        <p14:creationId xmlns:p14="http://schemas.microsoft.com/office/powerpoint/2010/main" val="1693247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A878130-EAA5-4709-9ED5-558DAF81A6BD}" type="datetimeFigureOut">
              <a:rPr lang="en-US" smtClean="0"/>
              <a:t>1/8/2015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E65320-1354-4AE6-A871-3E36A0833468}" type="slidenum">
              <a:rPr lang="en-US" smtClean="0"/>
              <a:t>‹#›</a:t>
            </a:fld>
            <a:endParaRPr lang="en-US"/>
          </a:p>
        </p:txBody>
      </p:sp>
    </p:spTree>
    <p:extLst>
      <p:ext uri="{BB962C8B-B14F-4D97-AF65-F5344CB8AC3E}">
        <p14:creationId xmlns:p14="http://schemas.microsoft.com/office/powerpoint/2010/main" val="4099507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A878130-EAA5-4709-9ED5-558DAF81A6BD}" type="datetimeFigureOut">
              <a:rPr lang="en-US" smtClean="0"/>
              <a:t>1/8/2015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E65320-1354-4AE6-A871-3E36A0833468}" type="slidenum">
              <a:rPr lang="en-US" smtClean="0"/>
              <a:t>‹#›</a:t>
            </a:fld>
            <a:endParaRPr lang="en-US"/>
          </a:p>
        </p:txBody>
      </p:sp>
    </p:spTree>
    <p:extLst>
      <p:ext uri="{BB962C8B-B14F-4D97-AF65-F5344CB8AC3E}">
        <p14:creationId xmlns:p14="http://schemas.microsoft.com/office/powerpoint/2010/main" val="1286439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878130-EAA5-4709-9ED5-558DAF81A6BD}" type="datetimeFigureOut">
              <a:rPr lang="en-US" smtClean="0"/>
              <a:t>1/8/2015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E65320-1354-4AE6-A871-3E36A0833468}" type="slidenum">
              <a:rPr lang="en-US" smtClean="0"/>
              <a:t>‹#›</a:t>
            </a:fld>
            <a:endParaRPr lang="en-US"/>
          </a:p>
        </p:txBody>
      </p:sp>
    </p:spTree>
    <p:extLst>
      <p:ext uri="{BB962C8B-B14F-4D97-AF65-F5344CB8AC3E}">
        <p14:creationId xmlns:p14="http://schemas.microsoft.com/office/powerpoint/2010/main" val="4243645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878130-EAA5-4709-9ED5-558DAF81A6BD}" type="datetimeFigureOut">
              <a:rPr lang="en-US" smtClean="0"/>
              <a:t>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E65320-1354-4AE6-A871-3E36A0833468}" type="slidenum">
              <a:rPr lang="en-US" smtClean="0"/>
              <a:t>‹#›</a:t>
            </a:fld>
            <a:endParaRPr lang="en-US"/>
          </a:p>
        </p:txBody>
      </p:sp>
    </p:spTree>
    <p:extLst>
      <p:ext uri="{BB962C8B-B14F-4D97-AF65-F5344CB8AC3E}">
        <p14:creationId xmlns:p14="http://schemas.microsoft.com/office/powerpoint/2010/main" val="2840849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878130-EAA5-4709-9ED5-558DAF81A6BD}" type="datetimeFigureOut">
              <a:rPr lang="en-US" smtClean="0"/>
              <a:t>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E65320-1354-4AE6-A871-3E36A0833468}" type="slidenum">
              <a:rPr lang="en-US" smtClean="0"/>
              <a:t>‹#›</a:t>
            </a:fld>
            <a:endParaRPr lang="en-US"/>
          </a:p>
        </p:txBody>
      </p:sp>
    </p:spTree>
    <p:extLst>
      <p:ext uri="{BB962C8B-B14F-4D97-AF65-F5344CB8AC3E}">
        <p14:creationId xmlns:p14="http://schemas.microsoft.com/office/powerpoint/2010/main" val="2561054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878130-EAA5-4709-9ED5-558DAF81A6BD}" type="datetimeFigureOut">
              <a:rPr lang="en-US" smtClean="0"/>
              <a:t>1/8/2015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E65320-1354-4AE6-A871-3E36A0833468}" type="slidenum">
              <a:rPr lang="en-US" smtClean="0"/>
              <a:t>‹#›</a:t>
            </a:fld>
            <a:endParaRPr lang="en-US"/>
          </a:p>
        </p:txBody>
      </p:sp>
    </p:spTree>
    <p:extLst>
      <p:ext uri="{BB962C8B-B14F-4D97-AF65-F5344CB8AC3E}">
        <p14:creationId xmlns:p14="http://schemas.microsoft.com/office/powerpoint/2010/main" val="28814598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 t="1" r="-49999" b="-24999"/>
          <a:stretch/>
        </p:blipFill>
        <p:spPr bwMode="auto">
          <a:xfrm>
            <a:off x="0" y="0"/>
            <a:ext cx="13716000" cy="857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08360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3" descr="Description: Picture"/>
          <p:cNvPicPr>
            <a:picLocks noChangeAspect="1" noChangeArrowheads="1"/>
          </p:cNvPicPr>
          <p:nvPr/>
        </p:nvPicPr>
        <p:blipFill rotWithShape="1">
          <a:blip r:embed="rId2">
            <a:extLst>
              <a:ext uri="{28A0092B-C50C-407E-A947-70E740481C1C}">
                <a14:useLocalDpi xmlns:a14="http://schemas.microsoft.com/office/drawing/2010/main" val="0"/>
              </a:ext>
            </a:extLst>
          </a:blip>
          <a:srcRect r="26520"/>
          <a:stretch/>
        </p:blipFill>
        <p:spPr bwMode="auto">
          <a:xfrm>
            <a:off x="729343" y="638786"/>
            <a:ext cx="7805057" cy="5914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27950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descr="Description: Picture"/>
          <p:cNvPicPr>
            <a:picLocks noChangeAspect="1" noChangeArrowheads="1"/>
          </p:cNvPicPr>
          <p:nvPr/>
        </p:nvPicPr>
        <p:blipFill rotWithShape="1">
          <a:blip r:embed="rId2">
            <a:extLst>
              <a:ext uri="{28A0092B-C50C-407E-A947-70E740481C1C}">
                <a14:useLocalDpi xmlns:a14="http://schemas.microsoft.com/office/drawing/2010/main" val="0"/>
              </a:ext>
            </a:extLst>
          </a:blip>
          <a:srcRect r="7802"/>
          <a:stretch/>
        </p:blipFill>
        <p:spPr bwMode="auto">
          <a:xfrm>
            <a:off x="381000" y="685800"/>
            <a:ext cx="8159170"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119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descr="Description: Picture"/>
          <p:cNvPicPr>
            <a:picLocks noChangeAspect="1" noChangeArrowheads="1"/>
          </p:cNvPicPr>
          <p:nvPr/>
        </p:nvPicPr>
        <p:blipFill rotWithShape="1">
          <a:blip r:embed="rId2">
            <a:extLst>
              <a:ext uri="{28A0092B-C50C-407E-A947-70E740481C1C}">
                <a14:useLocalDpi xmlns:a14="http://schemas.microsoft.com/office/drawing/2010/main" val="0"/>
              </a:ext>
            </a:extLst>
          </a:blip>
          <a:srcRect r="8257"/>
          <a:stretch/>
        </p:blipFill>
        <p:spPr bwMode="auto">
          <a:xfrm>
            <a:off x="457201" y="838200"/>
            <a:ext cx="823921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03241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685800" y="381000"/>
            <a:ext cx="7772400" cy="1143000"/>
          </a:xfrm>
        </p:spPr>
        <p:txBody>
          <a:bodyPr/>
          <a:lstStyle/>
          <a:p>
            <a:r>
              <a:rPr lang="en-US" sz="3600"/>
              <a:t>Molecular Geometry</a:t>
            </a:r>
          </a:p>
        </p:txBody>
      </p:sp>
      <p:grpSp>
        <p:nvGrpSpPr>
          <p:cNvPr id="65539" name="Group 3"/>
          <p:cNvGrpSpPr>
            <a:grpSpLocks/>
          </p:cNvGrpSpPr>
          <p:nvPr/>
        </p:nvGrpSpPr>
        <p:grpSpPr bwMode="auto">
          <a:xfrm rot="297579">
            <a:off x="6383338" y="1676400"/>
            <a:ext cx="1389062" cy="1466850"/>
            <a:chOff x="2971" y="2388"/>
            <a:chExt cx="875" cy="924"/>
          </a:xfrm>
        </p:grpSpPr>
        <p:sp>
          <p:nvSpPr>
            <p:cNvPr id="65540" name="Freeform 4"/>
            <p:cNvSpPr>
              <a:spLocks/>
            </p:cNvSpPr>
            <p:nvPr/>
          </p:nvSpPr>
          <p:spPr bwMode="auto">
            <a:xfrm>
              <a:off x="3234" y="2388"/>
              <a:ext cx="609" cy="918"/>
            </a:xfrm>
            <a:custGeom>
              <a:avLst/>
              <a:gdLst>
                <a:gd name="T0" fmla="*/ 117 w 609"/>
                <a:gd name="T1" fmla="*/ 0 h 918"/>
                <a:gd name="T2" fmla="*/ 0 w 609"/>
                <a:gd name="T3" fmla="*/ 918 h 918"/>
                <a:gd name="T4" fmla="*/ 609 w 609"/>
                <a:gd name="T5" fmla="*/ 630 h 918"/>
                <a:gd name="T6" fmla="*/ 117 w 609"/>
                <a:gd name="T7" fmla="*/ 0 h 918"/>
              </a:gdLst>
              <a:ahLst/>
              <a:cxnLst>
                <a:cxn ang="0">
                  <a:pos x="T0" y="T1"/>
                </a:cxn>
                <a:cxn ang="0">
                  <a:pos x="T2" y="T3"/>
                </a:cxn>
                <a:cxn ang="0">
                  <a:pos x="T4" y="T5"/>
                </a:cxn>
                <a:cxn ang="0">
                  <a:pos x="T6" y="T7"/>
                </a:cxn>
              </a:cxnLst>
              <a:rect l="0" t="0" r="r" b="b"/>
              <a:pathLst>
                <a:path w="609" h="918">
                  <a:moveTo>
                    <a:pt x="117" y="0"/>
                  </a:moveTo>
                  <a:lnTo>
                    <a:pt x="0" y="918"/>
                  </a:lnTo>
                  <a:lnTo>
                    <a:pt x="609" y="630"/>
                  </a:lnTo>
                  <a:lnTo>
                    <a:pt x="117" y="0"/>
                  </a:lnTo>
                  <a:close/>
                </a:path>
              </a:pathLst>
            </a:custGeom>
            <a:solidFill>
              <a:srgbClr val="C9D6FF"/>
            </a:solidFill>
            <a:ln w="9525" cap="flat" cmpd="sng">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5541" name="Freeform 5"/>
            <p:cNvSpPr>
              <a:spLocks/>
            </p:cNvSpPr>
            <p:nvPr/>
          </p:nvSpPr>
          <p:spPr bwMode="auto">
            <a:xfrm>
              <a:off x="3360" y="2880"/>
              <a:ext cx="354" cy="110"/>
            </a:xfrm>
            <a:custGeom>
              <a:avLst/>
              <a:gdLst>
                <a:gd name="T0" fmla="*/ 18 w 354"/>
                <a:gd name="T1" fmla="*/ 0 h 110"/>
                <a:gd name="T2" fmla="*/ 354 w 354"/>
                <a:gd name="T3" fmla="*/ 110 h 110"/>
                <a:gd name="T4" fmla="*/ 0 w 354"/>
                <a:gd name="T5" fmla="*/ 47 h 110"/>
                <a:gd name="T6" fmla="*/ 18 w 354"/>
                <a:gd name="T7" fmla="*/ 0 h 110"/>
              </a:gdLst>
              <a:ahLst/>
              <a:cxnLst>
                <a:cxn ang="0">
                  <a:pos x="T0" y="T1"/>
                </a:cxn>
                <a:cxn ang="0">
                  <a:pos x="T2" y="T3"/>
                </a:cxn>
                <a:cxn ang="0">
                  <a:pos x="T4" y="T5"/>
                </a:cxn>
                <a:cxn ang="0">
                  <a:pos x="T6" y="T7"/>
                </a:cxn>
              </a:cxnLst>
              <a:rect l="0" t="0" r="r" b="b"/>
              <a:pathLst>
                <a:path w="354" h="110">
                  <a:moveTo>
                    <a:pt x="18" y="0"/>
                  </a:moveTo>
                  <a:lnTo>
                    <a:pt x="354" y="110"/>
                  </a:lnTo>
                  <a:lnTo>
                    <a:pt x="0" y="47"/>
                  </a:lnTo>
                  <a:lnTo>
                    <a:pt x="18" y="0"/>
                  </a:lnTo>
                  <a:close/>
                </a:path>
              </a:pathLst>
            </a:custGeom>
            <a:solidFill>
              <a:schemeClr val="bg2"/>
            </a:solidFill>
            <a:ln>
              <a:noFill/>
            </a:ln>
            <a:effectLst/>
            <a:extLs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5542" name="Freeform 6"/>
            <p:cNvSpPr>
              <a:spLocks/>
            </p:cNvSpPr>
            <p:nvPr/>
          </p:nvSpPr>
          <p:spPr bwMode="auto">
            <a:xfrm>
              <a:off x="3245" y="2936"/>
              <a:ext cx="58" cy="234"/>
            </a:xfrm>
            <a:custGeom>
              <a:avLst/>
              <a:gdLst>
                <a:gd name="T0" fmla="*/ 58 w 58"/>
                <a:gd name="T1" fmla="*/ 0 h 234"/>
                <a:gd name="T2" fmla="*/ 0 w 58"/>
                <a:gd name="T3" fmla="*/ 231 h 234"/>
                <a:gd name="T4" fmla="*/ 21 w 58"/>
                <a:gd name="T5" fmla="*/ 234 h 234"/>
                <a:gd name="T6" fmla="*/ 58 w 58"/>
                <a:gd name="T7" fmla="*/ 0 h 234"/>
              </a:gdLst>
              <a:ahLst/>
              <a:cxnLst>
                <a:cxn ang="0">
                  <a:pos x="T0" y="T1"/>
                </a:cxn>
                <a:cxn ang="0">
                  <a:pos x="T2" y="T3"/>
                </a:cxn>
                <a:cxn ang="0">
                  <a:pos x="T4" y="T5"/>
                </a:cxn>
                <a:cxn ang="0">
                  <a:pos x="T6" y="T7"/>
                </a:cxn>
              </a:cxnLst>
              <a:rect l="0" t="0" r="r" b="b"/>
              <a:pathLst>
                <a:path w="58" h="234">
                  <a:moveTo>
                    <a:pt x="58" y="0"/>
                  </a:moveTo>
                  <a:lnTo>
                    <a:pt x="0" y="231"/>
                  </a:lnTo>
                  <a:lnTo>
                    <a:pt x="21" y="234"/>
                  </a:lnTo>
                  <a:lnTo>
                    <a:pt x="58" y="0"/>
                  </a:lnTo>
                  <a:close/>
                </a:path>
              </a:pathLst>
            </a:custGeom>
            <a:solidFill>
              <a:schemeClr val="bg2"/>
            </a:solidFill>
            <a:ln>
              <a:noFill/>
            </a:ln>
            <a:effectLst/>
            <a:extLs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5543" name="Freeform 7"/>
            <p:cNvSpPr>
              <a:spLocks/>
            </p:cNvSpPr>
            <p:nvPr/>
          </p:nvSpPr>
          <p:spPr bwMode="auto">
            <a:xfrm>
              <a:off x="3110" y="2901"/>
              <a:ext cx="172" cy="87"/>
            </a:xfrm>
            <a:custGeom>
              <a:avLst/>
              <a:gdLst>
                <a:gd name="T0" fmla="*/ 0 w 172"/>
                <a:gd name="T1" fmla="*/ 87 h 87"/>
                <a:gd name="T2" fmla="*/ 165 w 172"/>
                <a:gd name="T3" fmla="*/ 0 h 87"/>
                <a:gd name="T4" fmla="*/ 172 w 172"/>
                <a:gd name="T5" fmla="*/ 15 h 87"/>
                <a:gd name="T6" fmla="*/ 0 w 172"/>
                <a:gd name="T7" fmla="*/ 87 h 87"/>
              </a:gdLst>
              <a:ahLst/>
              <a:cxnLst>
                <a:cxn ang="0">
                  <a:pos x="T0" y="T1"/>
                </a:cxn>
                <a:cxn ang="0">
                  <a:pos x="T2" y="T3"/>
                </a:cxn>
                <a:cxn ang="0">
                  <a:pos x="T4" y="T5"/>
                </a:cxn>
                <a:cxn ang="0">
                  <a:pos x="T6" y="T7"/>
                </a:cxn>
              </a:cxnLst>
              <a:rect l="0" t="0" r="r" b="b"/>
              <a:pathLst>
                <a:path w="172" h="87">
                  <a:moveTo>
                    <a:pt x="0" y="87"/>
                  </a:moveTo>
                  <a:lnTo>
                    <a:pt x="165" y="0"/>
                  </a:lnTo>
                  <a:lnTo>
                    <a:pt x="172" y="15"/>
                  </a:lnTo>
                  <a:lnTo>
                    <a:pt x="0" y="87"/>
                  </a:lnTo>
                  <a:close/>
                </a:path>
              </a:pathLst>
            </a:custGeom>
            <a:solidFill>
              <a:schemeClr val="bg2"/>
            </a:solidFill>
            <a:ln>
              <a:noFill/>
            </a:ln>
            <a:effectLst/>
            <a:extLs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5544" name="Line 8"/>
            <p:cNvSpPr>
              <a:spLocks noChangeShapeType="1"/>
            </p:cNvSpPr>
            <p:nvPr/>
          </p:nvSpPr>
          <p:spPr bwMode="auto">
            <a:xfrm>
              <a:off x="3120" y="3024"/>
              <a:ext cx="576" cy="0"/>
            </a:xfrm>
            <a:prstGeom prst="line">
              <a:avLst/>
            </a:prstGeom>
            <a:noFill/>
            <a:ln w="15875">
              <a:solidFill>
                <a:schemeClr val="bg2"/>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5545" name="Freeform 9"/>
            <p:cNvSpPr>
              <a:spLocks/>
            </p:cNvSpPr>
            <p:nvPr/>
          </p:nvSpPr>
          <p:spPr bwMode="auto">
            <a:xfrm>
              <a:off x="2982" y="2388"/>
              <a:ext cx="864" cy="915"/>
            </a:xfrm>
            <a:custGeom>
              <a:avLst/>
              <a:gdLst>
                <a:gd name="T0" fmla="*/ 369 w 864"/>
                <a:gd name="T1" fmla="*/ 0 h 915"/>
                <a:gd name="T2" fmla="*/ 0 w 864"/>
                <a:gd name="T3" fmla="*/ 606 h 915"/>
                <a:gd name="T4" fmla="*/ 249 w 864"/>
                <a:gd name="T5" fmla="*/ 915 h 915"/>
                <a:gd name="T6" fmla="*/ 864 w 864"/>
                <a:gd name="T7" fmla="*/ 630 h 915"/>
                <a:gd name="T8" fmla="*/ 369 w 864"/>
                <a:gd name="T9" fmla="*/ 0 h 915"/>
              </a:gdLst>
              <a:ahLst/>
              <a:cxnLst>
                <a:cxn ang="0">
                  <a:pos x="T0" y="T1"/>
                </a:cxn>
                <a:cxn ang="0">
                  <a:pos x="T2" y="T3"/>
                </a:cxn>
                <a:cxn ang="0">
                  <a:pos x="T4" y="T5"/>
                </a:cxn>
                <a:cxn ang="0">
                  <a:pos x="T6" y="T7"/>
                </a:cxn>
                <a:cxn ang="0">
                  <a:pos x="T8" y="T9"/>
                </a:cxn>
              </a:cxnLst>
              <a:rect l="0" t="0" r="r" b="b"/>
              <a:pathLst>
                <a:path w="864" h="915">
                  <a:moveTo>
                    <a:pt x="369" y="0"/>
                  </a:moveTo>
                  <a:lnTo>
                    <a:pt x="0" y="606"/>
                  </a:lnTo>
                  <a:lnTo>
                    <a:pt x="249" y="915"/>
                  </a:lnTo>
                  <a:lnTo>
                    <a:pt x="864" y="630"/>
                  </a:lnTo>
                  <a:lnTo>
                    <a:pt x="369" y="0"/>
                  </a:lnTo>
                  <a:close/>
                </a:path>
              </a:pathLst>
            </a:custGeom>
            <a:noFill/>
            <a:ln w="9525" cap="flat" cmpd="sng">
              <a:solidFill>
                <a:schemeClr val="bg2"/>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5546" name="Text Box 10"/>
            <p:cNvSpPr txBox="1">
              <a:spLocks noChangeArrowheads="1"/>
            </p:cNvSpPr>
            <p:nvPr/>
          </p:nvSpPr>
          <p:spPr bwMode="auto">
            <a:xfrm>
              <a:off x="3254" y="2400"/>
              <a:ext cx="19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solidFill>
                    <a:schemeClr val="bg2"/>
                  </a:solidFill>
                </a:rPr>
                <a:t>H</a:t>
              </a:r>
            </a:p>
          </p:txBody>
        </p:sp>
        <p:sp>
          <p:nvSpPr>
            <p:cNvPr id="65547" name="Text Box 11"/>
            <p:cNvSpPr txBox="1">
              <a:spLocks noChangeArrowheads="1"/>
            </p:cNvSpPr>
            <p:nvPr/>
          </p:nvSpPr>
          <p:spPr bwMode="auto">
            <a:xfrm>
              <a:off x="3648" y="2880"/>
              <a:ext cx="19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solidFill>
                    <a:schemeClr val="bg2"/>
                  </a:solidFill>
                </a:rPr>
                <a:t>H</a:t>
              </a:r>
            </a:p>
          </p:txBody>
        </p:sp>
        <p:sp>
          <p:nvSpPr>
            <p:cNvPr id="65548" name="Text Box 12"/>
            <p:cNvSpPr txBox="1">
              <a:spLocks noChangeArrowheads="1"/>
            </p:cNvSpPr>
            <p:nvPr/>
          </p:nvSpPr>
          <p:spPr bwMode="auto">
            <a:xfrm>
              <a:off x="3163" y="3120"/>
              <a:ext cx="19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solidFill>
                    <a:schemeClr val="bg2"/>
                  </a:solidFill>
                </a:rPr>
                <a:t>H</a:t>
              </a:r>
            </a:p>
          </p:txBody>
        </p:sp>
        <p:sp>
          <p:nvSpPr>
            <p:cNvPr id="65549" name="Text Box 13"/>
            <p:cNvSpPr txBox="1">
              <a:spLocks noChangeArrowheads="1"/>
            </p:cNvSpPr>
            <p:nvPr/>
          </p:nvSpPr>
          <p:spPr bwMode="auto">
            <a:xfrm>
              <a:off x="2971" y="2880"/>
              <a:ext cx="19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solidFill>
                    <a:schemeClr val="bg2"/>
                  </a:solidFill>
                </a:rPr>
                <a:t>H</a:t>
              </a:r>
            </a:p>
          </p:txBody>
        </p:sp>
        <p:sp>
          <p:nvSpPr>
            <p:cNvPr id="65550" name="Text Box 14"/>
            <p:cNvSpPr txBox="1">
              <a:spLocks noChangeArrowheads="1"/>
            </p:cNvSpPr>
            <p:nvPr/>
          </p:nvSpPr>
          <p:spPr bwMode="auto">
            <a:xfrm>
              <a:off x="3305" y="2707"/>
              <a:ext cx="39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solidFill>
                    <a:schemeClr val="bg2"/>
                  </a:solidFill>
                </a:rPr>
                <a:t>109.5</a:t>
              </a:r>
              <a:r>
                <a:rPr lang="en-US" sz="1200" baseline="30000">
                  <a:solidFill>
                    <a:schemeClr val="bg2"/>
                  </a:solidFill>
                </a:rPr>
                <a:t>o</a:t>
              </a:r>
            </a:p>
          </p:txBody>
        </p:sp>
        <p:sp>
          <p:nvSpPr>
            <p:cNvPr id="65551" name="Freeform 15"/>
            <p:cNvSpPr>
              <a:spLocks/>
            </p:cNvSpPr>
            <p:nvPr/>
          </p:nvSpPr>
          <p:spPr bwMode="auto">
            <a:xfrm>
              <a:off x="3360" y="2670"/>
              <a:ext cx="169" cy="225"/>
            </a:xfrm>
            <a:custGeom>
              <a:avLst/>
              <a:gdLst>
                <a:gd name="T0" fmla="*/ 0 w 169"/>
                <a:gd name="T1" fmla="*/ 0 h 225"/>
                <a:gd name="T2" fmla="*/ 144 w 169"/>
                <a:gd name="T3" fmla="*/ 78 h 225"/>
                <a:gd name="T4" fmla="*/ 150 w 169"/>
                <a:gd name="T5" fmla="*/ 225 h 225"/>
              </a:gdLst>
              <a:ahLst/>
              <a:cxnLst>
                <a:cxn ang="0">
                  <a:pos x="T0" y="T1"/>
                </a:cxn>
                <a:cxn ang="0">
                  <a:pos x="T2" y="T3"/>
                </a:cxn>
                <a:cxn ang="0">
                  <a:pos x="T4" y="T5"/>
                </a:cxn>
              </a:cxnLst>
              <a:rect l="0" t="0" r="r" b="b"/>
              <a:pathLst>
                <a:path w="169" h="225">
                  <a:moveTo>
                    <a:pt x="0" y="0"/>
                  </a:moveTo>
                  <a:cubicBezTo>
                    <a:pt x="24" y="13"/>
                    <a:pt x="119" y="41"/>
                    <a:pt x="144" y="78"/>
                  </a:cubicBezTo>
                  <a:cubicBezTo>
                    <a:pt x="169" y="115"/>
                    <a:pt x="149" y="195"/>
                    <a:pt x="150" y="225"/>
                  </a:cubicBezTo>
                </a:path>
              </a:pathLst>
            </a:custGeom>
            <a:noFill/>
            <a:ln w="9525" cap="flat" cmpd="sng">
              <a:solidFill>
                <a:schemeClr val="bg2"/>
              </a:solidFill>
              <a:prstDash val="solid"/>
              <a:miter lim="800000"/>
              <a:headEnd type="stealth" w="med" len="me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5552" name="Text Box 16"/>
            <p:cNvSpPr txBox="1">
              <a:spLocks noChangeArrowheads="1"/>
            </p:cNvSpPr>
            <p:nvPr/>
          </p:nvSpPr>
          <p:spPr bwMode="auto">
            <a:xfrm>
              <a:off x="3216" y="2784"/>
              <a:ext cx="19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solidFill>
                    <a:schemeClr val="bg2"/>
                  </a:solidFill>
                </a:rPr>
                <a:t>C</a:t>
              </a:r>
            </a:p>
          </p:txBody>
        </p:sp>
      </p:grpSp>
      <p:grpSp>
        <p:nvGrpSpPr>
          <p:cNvPr id="65553" name="Group 17"/>
          <p:cNvGrpSpPr>
            <a:grpSpLocks/>
          </p:cNvGrpSpPr>
          <p:nvPr/>
        </p:nvGrpSpPr>
        <p:grpSpPr bwMode="auto">
          <a:xfrm>
            <a:off x="6477000" y="3886200"/>
            <a:ext cx="1352550" cy="1331913"/>
            <a:chOff x="3124" y="1632"/>
            <a:chExt cx="852" cy="839"/>
          </a:xfrm>
        </p:grpSpPr>
        <p:sp>
          <p:nvSpPr>
            <p:cNvPr id="65554" name="Freeform 18"/>
            <p:cNvSpPr>
              <a:spLocks/>
            </p:cNvSpPr>
            <p:nvPr/>
          </p:nvSpPr>
          <p:spPr bwMode="auto">
            <a:xfrm>
              <a:off x="3124" y="2124"/>
              <a:ext cx="297" cy="347"/>
            </a:xfrm>
            <a:custGeom>
              <a:avLst/>
              <a:gdLst>
                <a:gd name="T0" fmla="*/ 297 w 297"/>
                <a:gd name="T1" fmla="*/ 0 h 347"/>
                <a:gd name="T2" fmla="*/ 0 w 297"/>
                <a:gd name="T3" fmla="*/ 56 h 347"/>
                <a:gd name="T4" fmla="*/ 212 w 297"/>
                <a:gd name="T5" fmla="*/ 347 h 347"/>
                <a:gd name="T6" fmla="*/ 297 w 297"/>
                <a:gd name="T7" fmla="*/ 0 h 347"/>
              </a:gdLst>
              <a:ahLst/>
              <a:cxnLst>
                <a:cxn ang="0">
                  <a:pos x="T0" y="T1"/>
                </a:cxn>
                <a:cxn ang="0">
                  <a:pos x="T2" y="T3"/>
                </a:cxn>
                <a:cxn ang="0">
                  <a:pos x="T4" y="T5"/>
                </a:cxn>
                <a:cxn ang="0">
                  <a:pos x="T6" y="T7"/>
                </a:cxn>
              </a:cxnLst>
              <a:rect l="0" t="0" r="r" b="b"/>
              <a:pathLst>
                <a:path w="297" h="347">
                  <a:moveTo>
                    <a:pt x="297" y="0"/>
                  </a:moveTo>
                  <a:lnTo>
                    <a:pt x="0" y="56"/>
                  </a:lnTo>
                  <a:lnTo>
                    <a:pt x="212" y="347"/>
                  </a:lnTo>
                  <a:lnTo>
                    <a:pt x="297" y="0"/>
                  </a:lnTo>
                  <a:close/>
                </a:path>
              </a:pathLst>
            </a:custGeom>
            <a:solidFill>
              <a:srgbClr val="FFFF99"/>
            </a:solidFill>
            <a:ln w="9525" cap="flat" cmpd="sng">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5555" name="Freeform 19"/>
            <p:cNvSpPr>
              <a:spLocks/>
            </p:cNvSpPr>
            <p:nvPr/>
          </p:nvSpPr>
          <p:spPr bwMode="auto">
            <a:xfrm>
              <a:off x="3333" y="1634"/>
              <a:ext cx="213" cy="834"/>
            </a:xfrm>
            <a:custGeom>
              <a:avLst/>
              <a:gdLst>
                <a:gd name="T0" fmla="*/ 0 w 213"/>
                <a:gd name="T1" fmla="*/ 834 h 834"/>
                <a:gd name="T2" fmla="*/ 202 w 213"/>
                <a:gd name="T3" fmla="*/ 468 h 834"/>
                <a:gd name="T4" fmla="*/ 213 w 213"/>
                <a:gd name="T5" fmla="*/ 0 h 834"/>
                <a:gd name="T6" fmla="*/ 0 w 213"/>
                <a:gd name="T7" fmla="*/ 834 h 834"/>
              </a:gdLst>
              <a:ahLst/>
              <a:cxnLst>
                <a:cxn ang="0">
                  <a:pos x="T0" y="T1"/>
                </a:cxn>
                <a:cxn ang="0">
                  <a:pos x="T2" y="T3"/>
                </a:cxn>
                <a:cxn ang="0">
                  <a:pos x="T4" y="T5"/>
                </a:cxn>
                <a:cxn ang="0">
                  <a:pos x="T6" y="T7"/>
                </a:cxn>
              </a:cxnLst>
              <a:rect l="0" t="0" r="r" b="b"/>
              <a:pathLst>
                <a:path w="213" h="834">
                  <a:moveTo>
                    <a:pt x="0" y="834"/>
                  </a:moveTo>
                  <a:lnTo>
                    <a:pt x="202" y="468"/>
                  </a:lnTo>
                  <a:lnTo>
                    <a:pt x="213" y="0"/>
                  </a:lnTo>
                  <a:lnTo>
                    <a:pt x="0" y="834"/>
                  </a:lnTo>
                  <a:close/>
                </a:path>
              </a:pathLst>
            </a:custGeom>
            <a:gradFill rotWithShape="1">
              <a:gsLst>
                <a:gs pos="0">
                  <a:srgbClr val="FFEEA7"/>
                </a:gs>
                <a:gs pos="100000">
                  <a:srgbClr val="FFDAA3"/>
                </a:gs>
              </a:gsLst>
              <a:lin ang="0" scaled="1"/>
            </a:gradFill>
            <a:ln>
              <a:noFill/>
            </a:ln>
            <a:effectLst/>
            <a:extLst>
              <a:ext uri="{91240B29-F687-4F45-9708-019B960494DF}">
                <a14:hiddenLine xmlns:a14="http://schemas.microsoft.com/office/drawing/2010/main" w="9525" cap="flat" cmpd="sng">
                  <a:solidFill>
                    <a:schemeClr val="bg2"/>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5556" name="Freeform 20"/>
            <p:cNvSpPr>
              <a:spLocks/>
            </p:cNvSpPr>
            <p:nvPr/>
          </p:nvSpPr>
          <p:spPr bwMode="auto">
            <a:xfrm>
              <a:off x="3124" y="1632"/>
              <a:ext cx="852" cy="837"/>
            </a:xfrm>
            <a:custGeom>
              <a:avLst/>
              <a:gdLst>
                <a:gd name="T0" fmla="*/ 420 w 852"/>
                <a:gd name="T1" fmla="*/ 0 h 837"/>
                <a:gd name="T2" fmla="*/ 0 w 852"/>
                <a:gd name="T3" fmla="*/ 543 h 837"/>
                <a:gd name="T4" fmla="*/ 210 w 852"/>
                <a:gd name="T5" fmla="*/ 837 h 837"/>
                <a:gd name="T6" fmla="*/ 852 w 852"/>
                <a:gd name="T7" fmla="*/ 672 h 837"/>
                <a:gd name="T8" fmla="*/ 420 w 852"/>
                <a:gd name="T9" fmla="*/ 0 h 837"/>
              </a:gdLst>
              <a:ahLst/>
              <a:cxnLst>
                <a:cxn ang="0">
                  <a:pos x="T0" y="T1"/>
                </a:cxn>
                <a:cxn ang="0">
                  <a:pos x="T2" y="T3"/>
                </a:cxn>
                <a:cxn ang="0">
                  <a:pos x="T4" y="T5"/>
                </a:cxn>
                <a:cxn ang="0">
                  <a:pos x="T6" y="T7"/>
                </a:cxn>
                <a:cxn ang="0">
                  <a:pos x="T8" y="T9"/>
                </a:cxn>
              </a:cxnLst>
              <a:rect l="0" t="0" r="r" b="b"/>
              <a:pathLst>
                <a:path w="852" h="837">
                  <a:moveTo>
                    <a:pt x="420" y="0"/>
                  </a:moveTo>
                  <a:lnTo>
                    <a:pt x="0" y="543"/>
                  </a:lnTo>
                  <a:lnTo>
                    <a:pt x="210" y="837"/>
                  </a:lnTo>
                  <a:lnTo>
                    <a:pt x="852" y="672"/>
                  </a:lnTo>
                  <a:lnTo>
                    <a:pt x="420" y="0"/>
                  </a:lnTo>
                  <a:close/>
                </a:path>
              </a:pathLst>
            </a:custGeom>
            <a:noFill/>
            <a:ln w="12700" cap="flat" cmpd="sng">
              <a:solidFill>
                <a:schemeClr val="bg2"/>
              </a:solidFill>
              <a:prstDash val="dash"/>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5557" name="Freeform 21"/>
            <p:cNvSpPr>
              <a:spLocks/>
            </p:cNvSpPr>
            <p:nvPr/>
          </p:nvSpPr>
          <p:spPr bwMode="auto">
            <a:xfrm>
              <a:off x="3127" y="1632"/>
              <a:ext cx="417" cy="543"/>
            </a:xfrm>
            <a:custGeom>
              <a:avLst/>
              <a:gdLst>
                <a:gd name="T0" fmla="*/ 0 w 417"/>
                <a:gd name="T1" fmla="*/ 543 h 543"/>
                <a:gd name="T2" fmla="*/ 296 w 417"/>
                <a:gd name="T3" fmla="*/ 491 h 543"/>
                <a:gd name="T4" fmla="*/ 417 w 417"/>
                <a:gd name="T5" fmla="*/ 0 h 543"/>
                <a:gd name="T6" fmla="*/ 0 w 417"/>
                <a:gd name="T7" fmla="*/ 543 h 543"/>
              </a:gdLst>
              <a:ahLst/>
              <a:cxnLst>
                <a:cxn ang="0">
                  <a:pos x="T0" y="T1"/>
                </a:cxn>
                <a:cxn ang="0">
                  <a:pos x="T2" y="T3"/>
                </a:cxn>
                <a:cxn ang="0">
                  <a:pos x="T4" y="T5"/>
                </a:cxn>
                <a:cxn ang="0">
                  <a:pos x="T6" y="T7"/>
                </a:cxn>
              </a:cxnLst>
              <a:rect l="0" t="0" r="r" b="b"/>
              <a:pathLst>
                <a:path w="417" h="543">
                  <a:moveTo>
                    <a:pt x="0" y="543"/>
                  </a:moveTo>
                  <a:lnTo>
                    <a:pt x="296" y="491"/>
                  </a:lnTo>
                  <a:lnTo>
                    <a:pt x="417" y="0"/>
                  </a:lnTo>
                  <a:lnTo>
                    <a:pt x="0" y="543"/>
                  </a:lnTo>
                  <a:close/>
                </a:path>
              </a:pathLst>
            </a:custGeom>
            <a:gradFill rotWithShape="1">
              <a:gsLst>
                <a:gs pos="0">
                  <a:srgbClr val="FFFF99"/>
                </a:gs>
                <a:gs pos="100000">
                  <a:srgbClr val="FFEEA7"/>
                </a:gs>
              </a:gsLst>
              <a:lin ang="0" scaled="1"/>
            </a:gradFill>
            <a:ln>
              <a:noFill/>
            </a:ln>
            <a:effectLst/>
            <a:extLst>
              <a:ext uri="{91240B29-F687-4F45-9708-019B960494DF}">
                <a14:hiddenLine xmlns:a14="http://schemas.microsoft.com/office/drawing/2010/main" w="9525" cap="flat" cmpd="sng">
                  <a:solidFill>
                    <a:schemeClr val="bg2"/>
                  </a:solidFill>
                  <a:prstDash val="lgDash"/>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5558" name="Freeform 22"/>
            <p:cNvSpPr>
              <a:spLocks/>
            </p:cNvSpPr>
            <p:nvPr/>
          </p:nvSpPr>
          <p:spPr bwMode="auto">
            <a:xfrm>
              <a:off x="3124" y="2100"/>
              <a:ext cx="408" cy="369"/>
            </a:xfrm>
            <a:custGeom>
              <a:avLst/>
              <a:gdLst>
                <a:gd name="T0" fmla="*/ 0 w 408"/>
                <a:gd name="T1" fmla="*/ 77 h 369"/>
                <a:gd name="T2" fmla="*/ 408 w 408"/>
                <a:gd name="T3" fmla="*/ 0 h 369"/>
                <a:gd name="T4" fmla="*/ 207 w 408"/>
                <a:gd name="T5" fmla="*/ 369 h 369"/>
                <a:gd name="T6" fmla="*/ 0 w 408"/>
                <a:gd name="T7" fmla="*/ 77 h 369"/>
              </a:gdLst>
              <a:ahLst/>
              <a:cxnLst>
                <a:cxn ang="0">
                  <a:pos x="T0" y="T1"/>
                </a:cxn>
                <a:cxn ang="0">
                  <a:pos x="T2" y="T3"/>
                </a:cxn>
                <a:cxn ang="0">
                  <a:pos x="T4" y="T5"/>
                </a:cxn>
                <a:cxn ang="0">
                  <a:pos x="T6" y="T7"/>
                </a:cxn>
              </a:cxnLst>
              <a:rect l="0" t="0" r="r" b="b"/>
              <a:pathLst>
                <a:path w="408" h="369">
                  <a:moveTo>
                    <a:pt x="0" y="77"/>
                  </a:moveTo>
                  <a:lnTo>
                    <a:pt x="408" y="0"/>
                  </a:lnTo>
                  <a:lnTo>
                    <a:pt x="207" y="369"/>
                  </a:lnTo>
                  <a:lnTo>
                    <a:pt x="0" y="77"/>
                  </a:lnTo>
                  <a:close/>
                </a:path>
              </a:pathLst>
            </a:custGeom>
            <a:noFill/>
            <a:ln w="9525" cap="flat" cmpd="sng">
              <a:solidFill>
                <a:schemeClr val="bg2"/>
              </a:solidFill>
              <a:prstDash val="dash"/>
              <a:miter lim="800000"/>
              <a:headEnd type="none" w="med" len="med"/>
              <a:tailEnd type="none" w="med" len="med"/>
            </a:ln>
            <a:effectLst/>
            <a:extLst>
              <a:ext uri="{909E8E84-426E-40DD-AFC4-6F175D3DCCD1}">
                <a14:hiddenFill xmlns:a14="http://schemas.microsoft.com/office/drawing/2010/main">
                  <a:solidFill>
                    <a:srgbClr val="FFEEA7"/>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5559" name="Freeform 23"/>
            <p:cNvSpPr>
              <a:spLocks/>
            </p:cNvSpPr>
            <p:nvPr/>
          </p:nvSpPr>
          <p:spPr bwMode="auto">
            <a:xfrm>
              <a:off x="3537" y="1632"/>
              <a:ext cx="439" cy="672"/>
            </a:xfrm>
            <a:custGeom>
              <a:avLst/>
              <a:gdLst>
                <a:gd name="T0" fmla="*/ 7 w 439"/>
                <a:gd name="T1" fmla="*/ 0 h 672"/>
                <a:gd name="T2" fmla="*/ 0 w 439"/>
                <a:gd name="T3" fmla="*/ 470 h 672"/>
                <a:gd name="T4" fmla="*/ 439 w 439"/>
                <a:gd name="T5" fmla="*/ 672 h 672"/>
                <a:gd name="T6" fmla="*/ 7 w 439"/>
                <a:gd name="T7" fmla="*/ 0 h 672"/>
              </a:gdLst>
              <a:ahLst/>
              <a:cxnLst>
                <a:cxn ang="0">
                  <a:pos x="T0" y="T1"/>
                </a:cxn>
                <a:cxn ang="0">
                  <a:pos x="T2" y="T3"/>
                </a:cxn>
                <a:cxn ang="0">
                  <a:pos x="T4" y="T5"/>
                </a:cxn>
                <a:cxn ang="0">
                  <a:pos x="T6" y="T7"/>
                </a:cxn>
              </a:cxnLst>
              <a:rect l="0" t="0" r="r" b="b"/>
              <a:pathLst>
                <a:path w="439" h="672">
                  <a:moveTo>
                    <a:pt x="7" y="0"/>
                  </a:moveTo>
                  <a:lnTo>
                    <a:pt x="0" y="470"/>
                  </a:lnTo>
                  <a:lnTo>
                    <a:pt x="439" y="672"/>
                  </a:lnTo>
                  <a:lnTo>
                    <a:pt x="7" y="0"/>
                  </a:lnTo>
                  <a:close/>
                </a:path>
              </a:pathLst>
            </a:custGeom>
            <a:solidFill>
              <a:srgbClr val="FFD597"/>
            </a:solidFill>
            <a:ln>
              <a:noFill/>
            </a:ln>
            <a:effectLst/>
            <a:extLst>
              <a:ext uri="{91240B29-F687-4F45-9708-019B960494DF}">
                <a14:hiddenLine xmlns:a14="http://schemas.microsoft.com/office/drawing/2010/main" w="9525" cap="flat" cmpd="sng">
                  <a:solidFill>
                    <a:srgbClr val="80808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5560" name="Freeform 24"/>
            <p:cNvSpPr>
              <a:spLocks/>
            </p:cNvSpPr>
            <p:nvPr/>
          </p:nvSpPr>
          <p:spPr bwMode="auto">
            <a:xfrm>
              <a:off x="3339" y="2099"/>
              <a:ext cx="634" cy="369"/>
            </a:xfrm>
            <a:custGeom>
              <a:avLst/>
              <a:gdLst>
                <a:gd name="T0" fmla="*/ 193 w 634"/>
                <a:gd name="T1" fmla="*/ 0 h 369"/>
                <a:gd name="T2" fmla="*/ 634 w 634"/>
                <a:gd name="T3" fmla="*/ 204 h 369"/>
                <a:gd name="T4" fmla="*/ 0 w 634"/>
                <a:gd name="T5" fmla="*/ 369 h 369"/>
                <a:gd name="T6" fmla="*/ 193 w 634"/>
                <a:gd name="T7" fmla="*/ 0 h 369"/>
              </a:gdLst>
              <a:ahLst/>
              <a:cxnLst>
                <a:cxn ang="0">
                  <a:pos x="T0" y="T1"/>
                </a:cxn>
                <a:cxn ang="0">
                  <a:pos x="T2" y="T3"/>
                </a:cxn>
                <a:cxn ang="0">
                  <a:pos x="T4" y="T5"/>
                </a:cxn>
                <a:cxn ang="0">
                  <a:pos x="T6" y="T7"/>
                </a:cxn>
              </a:cxnLst>
              <a:rect l="0" t="0" r="r" b="b"/>
              <a:pathLst>
                <a:path w="634" h="369">
                  <a:moveTo>
                    <a:pt x="193" y="0"/>
                  </a:moveTo>
                  <a:lnTo>
                    <a:pt x="634" y="204"/>
                  </a:lnTo>
                  <a:lnTo>
                    <a:pt x="0" y="369"/>
                  </a:lnTo>
                  <a:lnTo>
                    <a:pt x="193" y="0"/>
                  </a:lnTo>
                  <a:close/>
                </a:path>
              </a:pathLst>
            </a:custGeom>
            <a:solidFill>
              <a:srgbClr val="FFCC81"/>
            </a:solidFill>
            <a:ln>
              <a:noFill/>
            </a:ln>
            <a:effectLst/>
            <a:extLst>
              <a:ext uri="{91240B29-F687-4F45-9708-019B960494DF}">
                <a14:hiddenLine xmlns:a14="http://schemas.microsoft.com/office/drawing/2010/main" w="9525" cap="flat" cmpd="sng">
                  <a:solidFill>
                    <a:schemeClr val="bg2"/>
                  </a:solidFill>
                  <a:prstDash val="dash"/>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5561" name="Freeform 25"/>
            <p:cNvSpPr>
              <a:spLocks/>
            </p:cNvSpPr>
            <p:nvPr/>
          </p:nvSpPr>
          <p:spPr bwMode="auto">
            <a:xfrm>
              <a:off x="3336" y="1632"/>
              <a:ext cx="208" cy="836"/>
            </a:xfrm>
            <a:custGeom>
              <a:avLst/>
              <a:gdLst>
                <a:gd name="T0" fmla="*/ 208 w 208"/>
                <a:gd name="T1" fmla="*/ 0 h 836"/>
                <a:gd name="T2" fmla="*/ 0 w 208"/>
                <a:gd name="T3" fmla="*/ 836 h 836"/>
              </a:gdLst>
              <a:ahLst/>
              <a:cxnLst>
                <a:cxn ang="0">
                  <a:pos x="T0" y="T1"/>
                </a:cxn>
                <a:cxn ang="0">
                  <a:pos x="T2" y="T3"/>
                </a:cxn>
              </a:cxnLst>
              <a:rect l="0" t="0" r="r" b="b"/>
              <a:pathLst>
                <a:path w="208" h="836">
                  <a:moveTo>
                    <a:pt x="208" y="0"/>
                  </a:moveTo>
                  <a:lnTo>
                    <a:pt x="0" y="836"/>
                  </a:lnTo>
                </a:path>
              </a:pathLst>
            </a:custGeom>
            <a:noFill/>
            <a:ln w="9525" cap="flat" cmpd="sng">
              <a:solidFill>
                <a:schemeClr val="bg2"/>
              </a:solidFill>
              <a:prstDash val="lgDash"/>
              <a:miter lim="8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5562" name="Freeform 26"/>
            <p:cNvSpPr>
              <a:spLocks/>
            </p:cNvSpPr>
            <p:nvPr/>
          </p:nvSpPr>
          <p:spPr bwMode="auto">
            <a:xfrm>
              <a:off x="3129" y="2184"/>
              <a:ext cx="847" cy="119"/>
            </a:xfrm>
            <a:custGeom>
              <a:avLst/>
              <a:gdLst>
                <a:gd name="T0" fmla="*/ 0 w 847"/>
                <a:gd name="T1" fmla="*/ 0 h 119"/>
                <a:gd name="T2" fmla="*/ 847 w 847"/>
                <a:gd name="T3" fmla="*/ 119 h 119"/>
              </a:gdLst>
              <a:ahLst/>
              <a:cxnLst>
                <a:cxn ang="0">
                  <a:pos x="T0" y="T1"/>
                </a:cxn>
                <a:cxn ang="0">
                  <a:pos x="T2" y="T3"/>
                </a:cxn>
              </a:cxnLst>
              <a:rect l="0" t="0" r="r" b="b"/>
              <a:pathLst>
                <a:path w="847" h="119">
                  <a:moveTo>
                    <a:pt x="0" y="0"/>
                  </a:moveTo>
                  <a:lnTo>
                    <a:pt x="847" y="119"/>
                  </a:lnTo>
                </a:path>
              </a:pathLst>
            </a:custGeom>
            <a:solidFill>
              <a:srgbClr val="FFFF99"/>
            </a:solidFill>
            <a:ln w="9525" cap="flat" cmpd="sng">
              <a:solidFill>
                <a:schemeClr val="bg2"/>
              </a:solidFill>
              <a:prstDash val="lgDash"/>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5563" name="Freeform 27"/>
            <p:cNvSpPr>
              <a:spLocks/>
            </p:cNvSpPr>
            <p:nvPr/>
          </p:nvSpPr>
          <p:spPr bwMode="auto">
            <a:xfrm>
              <a:off x="3535" y="1632"/>
              <a:ext cx="9" cy="468"/>
            </a:xfrm>
            <a:custGeom>
              <a:avLst/>
              <a:gdLst>
                <a:gd name="T0" fmla="*/ 9 w 9"/>
                <a:gd name="T1" fmla="*/ 0 h 468"/>
                <a:gd name="T2" fmla="*/ 0 w 9"/>
                <a:gd name="T3" fmla="*/ 468 h 468"/>
              </a:gdLst>
              <a:ahLst/>
              <a:cxnLst>
                <a:cxn ang="0">
                  <a:pos x="T0" y="T1"/>
                </a:cxn>
                <a:cxn ang="0">
                  <a:pos x="T2" y="T3"/>
                </a:cxn>
              </a:cxnLst>
              <a:rect l="0" t="0" r="r" b="b"/>
              <a:pathLst>
                <a:path w="9" h="468">
                  <a:moveTo>
                    <a:pt x="9" y="0"/>
                  </a:moveTo>
                  <a:lnTo>
                    <a:pt x="0" y="468"/>
                  </a:lnTo>
                </a:path>
              </a:pathLst>
            </a:custGeom>
            <a:noFill/>
            <a:ln w="12700" cap="flat" cmpd="sng">
              <a:solidFill>
                <a:schemeClr val="bg2"/>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5564" name="Freeform 28"/>
            <p:cNvSpPr>
              <a:spLocks/>
            </p:cNvSpPr>
            <p:nvPr/>
          </p:nvSpPr>
          <p:spPr bwMode="auto">
            <a:xfrm>
              <a:off x="3337" y="2100"/>
              <a:ext cx="192" cy="366"/>
            </a:xfrm>
            <a:custGeom>
              <a:avLst/>
              <a:gdLst>
                <a:gd name="T0" fmla="*/ 192 w 192"/>
                <a:gd name="T1" fmla="*/ 0 h 366"/>
                <a:gd name="T2" fmla="*/ 0 w 192"/>
                <a:gd name="T3" fmla="*/ 366 h 366"/>
                <a:gd name="T4" fmla="*/ 0 w 192"/>
                <a:gd name="T5" fmla="*/ 363 h 366"/>
              </a:gdLst>
              <a:ahLst/>
              <a:cxnLst>
                <a:cxn ang="0">
                  <a:pos x="T0" y="T1"/>
                </a:cxn>
                <a:cxn ang="0">
                  <a:pos x="T2" y="T3"/>
                </a:cxn>
                <a:cxn ang="0">
                  <a:pos x="T4" y="T5"/>
                </a:cxn>
              </a:cxnLst>
              <a:rect l="0" t="0" r="r" b="b"/>
              <a:pathLst>
                <a:path w="192" h="366">
                  <a:moveTo>
                    <a:pt x="192" y="0"/>
                  </a:moveTo>
                  <a:lnTo>
                    <a:pt x="0" y="366"/>
                  </a:lnTo>
                  <a:lnTo>
                    <a:pt x="0" y="363"/>
                  </a:lnTo>
                </a:path>
              </a:pathLst>
            </a:custGeom>
            <a:noFill/>
            <a:ln w="12700" cap="flat" cmpd="sng">
              <a:solidFill>
                <a:schemeClr val="bg2"/>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5565" name="Freeform 29"/>
            <p:cNvSpPr>
              <a:spLocks/>
            </p:cNvSpPr>
            <p:nvPr/>
          </p:nvSpPr>
          <p:spPr bwMode="auto">
            <a:xfrm>
              <a:off x="3126" y="2100"/>
              <a:ext cx="408" cy="78"/>
            </a:xfrm>
            <a:custGeom>
              <a:avLst/>
              <a:gdLst>
                <a:gd name="T0" fmla="*/ 408 w 408"/>
                <a:gd name="T1" fmla="*/ 0 h 78"/>
                <a:gd name="T2" fmla="*/ 0 w 408"/>
                <a:gd name="T3" fmla="*/ 78 h 78"/>
              </a:gdLst>
              <a:ahLst/>
              <a:cxnLst>
                <a:cxn ang="0">
                  <a:pos x="T0" y="T1"/>
                </a:cxn>
                <a:cxn ang="0">
                  <a:pos x="T2" y="T3"/>
                </a:cxn>
              </a:cxnLst>
              <a:rect l="0" t="0" r="r" b="b"/>
              <a:pathLst>
                <a:path w="408" h="78">
                  <a:moveTo>
                    <a:pt x="408" y="0"/>
                  </a:moveTo>
                  <a:lnTo>
                    <a:pt x="0" y="78"/>
                  </a:lnTo>
                </a:path>
              </a:pathLst>
            </a:custGeom>
            <a:noFill/>
            <a:ln w="12700" cap="flat" cmpd="sng">
              <a:solidFill>
                <a:schemeClr val="bg2"/>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5566" name="Freeform 30"/>
            <p:cNvSpPr>
              <a:spLocks/>
            </p:cNvSpPr>
            <p:nvPr/>
          </p:nvSpPr>
          <p:spPr bwMode="auto">
            <a:xfrm>
              <a:off x="3534" y="2102"/>
              <a:ext cx="442" cy="202"/>
            </a:xfrm>
            <a:custGeom>
              <a:avLst/>
              <a:gdLst>
                <a:gd name="T0" fmla="*/ 0 w 442"/>
                <a:gd name="T1" fmla="*/ 0 h 202"/>
                <a:gd name="T2" fmla="*/ 442 w 442"/>
                <a:gd name="T3" fmla="*/ 202 h 202"/>
              </a:gdLst>
              <a:ahLst/>
              <a:cxnLst>
                <a:cxn ang="0">
                  <a:pos x="T0" y="T1"/>
                </a:cxn>
                <a:cxn ang="0">
                  <a:pos x="T2" y="T3"/>
                </a:cxn>
              </a:cxnLst>
              <a:rect l="0" t="0" r="r" b="b"/>
              <a:pathLst>
                <a:path w="442" h="202">
                  <a:moveTo>
                    <a:pt x="0" y="0"/>
                  </a:moveTo>
                  <a:lnTo>
                    <a:pt x="442" y="202"/>
                  </a:lnTo>
                </a:path>
              </a:pathLst>
            </a:custGeom>
            <a:noFill/>
            <a:ln w="12700" cap="flat" cmpd="sng">
              <a:solidFill>
                <a:schemeClr val="bg2"/>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65567" name="Group 31"/>
          <p:cNvGrpSpPr>
            <a:grpSpLocks/>
          </p:cNvGrpSpPr>
          <p:nvPr/>
        </p:nvGrpSpPr>
        <p:grpSpPr bwMode="auto">
          <a:xfrm>
            <a:off x="685800" y="1828800"/>
            <a:ext cx="1676400" cy="609600"/>
            <a:chOff x="624" y="3312"/>
            <a:chExt cx="1056" cy="384"/>
          </a:xfrm>
        </p:grpSpPr>
        <p:sp>
          <p:nvSpPr>
            <p:cNvPr id="65568" name="Line 32"/>
            <p:cNvSpPr>
              <a:spLocks noChangeShapeType="1"/>
            </p:cNvSpPr>
            <p:nvPr/>
          </p:nvSpPr>
          <p:spPr bwMode="auto">
            <a:xfrm>
              <a:off x="720" y="3504"/>
              <a:ext cx="86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69" name="Oval 33"/>
            <p:cNvSpPr>
              <a:spLocks noChangeArrowheads="1"/>
            </p:cNvSpPr>
            <p:nvPr/>
          </p:nvSpPr>
          <p:spPr bwMode="auto">
            <a:xfrm>
              <a:off x="960" y="3312"/>
              <a:ext cx="384" cy="38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70" name="Oval 34"/>
            <p:cNvSpPr>
              <a:spLocks noChangeAspect="1" noChangeArrowheads="1"/>
            </p:cNvSpPr>
            <p:nvPr/>
          </p:nvSpPr>
          <p:spPr bwMode="auto">
            <a:xfrm>
              <a:off x="624" y="3408"/>
              <a:ext cx="190" cy="19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71" name="Oval 35"/>
            <p:cNvSpPr>
              <a:spLocks noChangeAspect="1" noChangeArrowheads="1"/>
            </p:cNvSpPr>
            <p:nvPr/>
          </p:nvSpPr>
          <p:spPr bwMode="auto">
            <a:xfrm>
              <a:off x="1490" y="3408"/>
              <a:ext cx="190" cy="19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5572" name="Group 36"/>
          <p:cNvGrpSpPr>
            <a:grpSpLocks/>
          </p:cNvGrpSpPr>
          <p:nvPr/>
        </p:nvGrpSpPr>
        <p:grpSpPr bwMode="auto">
          <a:xfrm>
            <a:off x="2743200" y="1905000"/>
            <a:ext cx="1676400" cy="1447800"/>
            <a:chOff x="1920" y="3168"/>
            <a:chExt cx="1056" cy="912"/>
          </a:xfrm>
        </p:grpSpPr>
        <p:sp>
          <p:nvSpPr>
            <p:cNvPr id="65573" name="AutoShape 37"/>
            <p:cNvSpPr>
              <a:spLocks noChangeAspect="1" noChangeArrowheads="1"/>
            </p:cNvSpPr>
            <p:nvPr/>
          </p:nvSpPr>
          <p:spPr bwMode="auto">
            <a:xfrm rot="-10800000">
              <a:off x="1968" y="3216"/>
              <a:ext cx="1008" cy="825"/>
            </a:xfrm>
            <a:prstGeom prst="triangle">
              <a:avLst>
                <a:gd name="adj" fmla="val 50000"/>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5574" name="Group 38"/>
            <p:cNvGrpSpPr>
              <a:grpSpLocks/>
            </p:cNvGrpSpPr>
            <p:nvPr/>
          </p:nvGrpSpPr>
          <p:grpSpPr bwMode="auto">
            <a:xfrm>
              <a:off x="1920" y="3168"/>
              <a:ext cx="1056" cy="912"/>
              <a:chOff x="1920" y="3168"/>
              <a:chExt cx="1056" cy="912"/>
            </a:xfrm>
          </p:grpSpPr>
          <p:sp>
            <p:nvSpPr>
              <p:cNvPr id="65575" name="Line 39"/>
              <p:cNvSpPr>
                <a:spLocks noChangeShapeType="1"/>
              </p:cNvSpPr>
              <p:nvPr/>
            </p:nvSpPr>
            <p:spPr bwMode="auto">
              <a:xfrm>
                <a:off x="2016" y="3264"/>
                <a:ext cx="432"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76" name="Line 40"/>
              <p:cNvSpPr>
                <a:spLocks noChangeShapeType="1"/>
              </p:cNvSpPr>
              <p:nvPr/>
            </p:nvSpPr>
            <p:spPr bwMode="auto">
              <a:xfrm flipV="1">
                <a:off x="2448" y="3264"/>
                <a:ext cx="432"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77" name="Line 41"/>
              <p:cNvSpPr>
                <a:spLocks noChangeShapeType="1"/>
              </p:cNvSpPr>
              <p:nvPr/>
            </p:nvSpPr>
            <p:spPr bwMode="auto">
              <a:xfrm>
                <a:off x="2448" y="3504"/>
                <a:ext cx="0"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78" name="Oval 42"/>
              <p:cNvSpPr>
                <a:spLocks noChangeArrowheads="1"/>
              </p:cNvSpPr>
              <p:nvPr/>
            </p:nvSpPr>
            <p:spPr bwMode="auto">
              <a:xfrm>
                <a:off x="2256" y="3312"/>
                <a:ext cx="384" cy="38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79" name="Oval 43"/>
              <p:cNvSpPr>
                <a:spLocks noChangeAspect="1" noChangeArrowheads="1"/>
              </p:cNvSpPr>
              <p:nvPr/>
            </p:nvSpPr>
            <p:spPr bwMode="auto">
              <a:xfrm>
                <a:off x="2786" y="3168"/>
                <a:ext cx="190" cy="19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80" name="Oval 44"/>
              <p:cNvSpPr>
                <a:spLocks noChangeAspect="1" noChangeArrowheads="1"/>
              </p:cNvSpPr>
              <p:nvPr/>
            </p:nvSpPr>
            <p:spPr bwMode="auto">
              <a:xfrm>
                <a:off x="1920" y="3168"/>
                <a:ext cx="190" cy="19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81" name="Oval 45"/>
              <p:cNvSpPr>
                <a:spLocks noChangeAspect="1" noChangeArrowheads="1"/>
              </p:cNvSpPr>
              <p:nvPr/>
            </p:nvSpPr>
            <p:spPr bwMode="auto">
              <a:xfrm>
                <a:off x="2354" y="3890"/>
                <a:ext cx="190" cy="19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65582" name="Group 46"/>
          <p:cNvGrpSpPr>
            <a:grpSpLocks/>
          </p:cNvGrpSpPr>
          <p:nvPr/>
        </p:nvGrpSpPr>
        <p:grpSpPr bwMode="auto">
          <a:xfrm>
            <a:off x="6248400" y="1600200"/>
            <a:ext cx="1673225" cy="1670050"/>
            <a:chOff x="4178" y="1538"/>
            <a:chExt cx="1054" cy="1052"/>
          </a:xfrm>
        </p:grpSpPr>
        <p:sp>
          <p:nvSpPr>
            <p:cNvPr id="65583" name="Line 47"/>
            <p:cNvSpPr>
              <a:spLocks noChangeShapeType="1"/>
            </p:cNvSpPr>
            <p:nvPr/>
          </p:nvSpPr>
          <p:spPr bwMode="auto">
            <a:xfrm>
              <a:off x="4898" y="2208"/>
              <a:ext cx="24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84" name="Line 48"/>
            <p:cNvSpPr>
              <a:spLocks noChangeShapeType="1"/>
            </p:cNvSpPr>
            <p:nvPr/>
          </p:nvSpPr>
          <p:spPr bwMode="auto">
            <a:xfrm flipH="1">
              <a:off x="4466" y="2256"/>
              <a:ext cx="144"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85" name="Line 49"/>
            <p:cNvSpPr>
              <a:spLocks noChangeShapeType="1"/>
            </p:cNvSpPr>
            <p:nvPr/>
          </p:nvSpPr>
          <p:spPr bwMode="auto">
            <a:xfrm flipH="1">
              <a:off x="4274" y="2112"/>
              <a:ext cx="24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86" name="Line 50"/>
            <p:cNvSpPr>
              <a:spLocks noChangeShapeType="1"/>
            </p:cNvSpPr>
            <p:nvPr/>
          </p:nvSpPr>
          <p:spPr bwMode="auto">
            <a:xfrm flipV="1">
              <a:off x="4706" y="1632"/>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87" name="Oval 51"/>
            <p:cNvSpPr>
              <a:spLocks noChangeAspect="1" noChangeArrowheads="1"/>
            </p:cNvSpPr>
            <p:nvPr/>
          </p:nvSpPr>
          <p:spPr bwMode="auto">
            <a:xfrm>
              <a:off x="4610" y="1538"/>
              <a:ext cx="190" cy="19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88" name="Oval 52"/>
            <p:cNvSpPr>
              <a:spLocks noChangeAspect="1" noChangeArrowheads="1"/>
            </p:cNvSpPr>
            <p:nvPr/>
          </p:nvSpPr>
          <p:spPr bwMode="auto">
            <a:xfrm>
              <a:off x="4178" y="2112"/>
              <a:ext cx="190" cy="19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89" name="Oval 53"/>
            <p:cNvSpPr>
              <a:spLocks noChangeArrowheads="1"/>
            </p:cNvSpPr>
            <p:nvPr/>
          </p:nvSpPr>
          <p:spPr bwMode="auto">
            <a:xfrm>
              <a:off x="4514" y="1920"/>
              <a:ext cx="384" cy="384"/>
            </a:xfrm>
            <a:prstGeom prst="ellipse">
              <a:avLst/>
            </a:prstGeom>
            <a:noFill/>
            <a:ln w="9525">
              <a:solidFill>
                <a:schemeClr val="tx1"/>
              </a:solidFill>
              <a:round/>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90" name="Oval 54"/>
            <p:cNvSpPr>
              <a:spLocks noChangeAspect="1" noChangeArrowheads="1"/>
            </p:cNvSpPr>
            <p:nvPr/>
          </p:nvSpPr>
          <p:spPr bwMode="auto">
            <a:xfrm>
              <a:off x="4370" y="2400"/>
              <a:ext cx="190" cy="19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91" name="Oval 55"/>
            <p:cNvSpPr>
              <a:spLocks noChangeAspect="1" noChangeArrowheads="1"/>
            </p:cNvSpPr>
            <p:nvPr/>
          </p:nvSpPr>
          <p:spPr bwMode="auto">
            <a:xfrm>
              <a:off x="5042" y="2208"/>
              <a:ext cx="190" cy="19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5592" name="Text Box 56"/>
          <p:cNvSpPr txBox="1">
            <a:spLocks noChangeArrowheads="1"/>
          </p:cNvSpPr>
          <p:nvPr/>
        </p:nvSpPr>
        <p:spPr bwMode="auto">
          <a:xfrm>
            <a:off x="1085850" y="2779713"/>
            <a:ext cx="819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Linear</a:t>
            </a:r>
          </a:p>
        </p:txBody>
      </p:sp>
      <p:sp>
        <p:nvSpPr>
          <p:cNvPr id="65593" name="Text Box 57"/>
          <p:cNvSpPr txBox="1">
            <a:spLocks noChangeArrowheads="1"/>
          </p:cNvSpPr>
          <p:nvPr/>
        </p:nvSpPr>
        <p:spPr bwMode="auto">
          <a:xfrm>
            <a:off x="4419600" y="2667000"/>
            <a:ext cx="1708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Trigonal planar</a:t>
            </a:r>
          </a:p>
        </p:txBody>
      </p:sp>
      <p:sp>
        <p:nvSpPr>
          <p:cNvPr id="65594" name="Text Box 58"/>
          <p:cNvSpPr txBox="1">
            <a:spLocks noChangeArrowheads="1"/>
          </p:cNvSpPr>
          <p:nvPr/>
        </p:nvSpPr>
        <p:spPr bwMode="auto">
          <a:xfrm>
            <a:off x="6477000" y="3352800"/>
            <a:ext cx="1352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Tetrahedral</a:t>
            </a:r>
          </a:p>
        </p:txBody>
      </p:sp>
      <p:sp>
        <p:nvSpPr>
          <p:cNvPr id="65595" name="Text Box 59"/>
          <p:cNvSpPr txBox="1">
            <a:spLocks noChangeArrowheads="1"/>
          </p:cNvSpPr>
          <p:nvPr/>
        </p:nvSpPr>
        <p:spPr bwMode="auto">
          <a:xfrm>
            <a:off x="1447800" y="5888038"/>
            <a:ext cx="206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Trigonal pyramidal</a:t>
            </a:r>
          </a:p>
        </p:txBody>
      </p:sp>
      <p:sp>
        <p:nvSpPr>
          <p:cNvPr id="65596" name="Text Box 60"/>
          <p:cNvSpPr txBox="1">
            <a:spLocks noChangeArrowheads="1"/>
          </p:cNvSpPr>
          <p:nvPr/>
        </p:nvSpPr>
        <p:spPr bwMode="auto">
          <a:xfrm>
            <a:off x="4648200" y="5721350"/>
            <a:ext cx="654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Bent</a:t>
            </a:r>
          </a:p>
        </p:txBody>
      </p:sp>
      <p:sp>
        <p:nvSpPr>
          <p:cNvPr id="65597" name="Freeform 61"/>
          <p:cNvSpPr>
            <a:spLocks/>
          </p:cNvSpPr>
          <p:nvPr/>
        </p:nvSpPr>
        <p:spPr bwMode="auto">
          <a:xfrm>
            <a:off x="7348538" y="1835150"/>
            <a:ext cx="477837" cy="715963"/>
          </a:xfrm>
          <a:custGeom>
            <a:avLst/>
            <a:gdLst>
              <a:gd name="T0" fmla="*/ 0 w 301"/>
              <a:gd name="T1" fmla="*/ 0 h 451"/>
              <a:gd name="T2" fmla="*/ 243 w 301"/>
              <a:gd name="T3" fmla="*/ 167 h 451"/>
              <a:gd name="T4" fmla="*/ 301 w 301"/>
              <a:gd name="T5" fmla="*/ 451 h 451"/>
            </a:gdLst>
            <a:ahLst/>
            <a:cxnLst>
              <a:cxn ang="0">
                <a:pos x="T0" y="T1"/>
              </a:cxn>
              <a:cxn ang="0">
                <a:pos x="T2" y="T3"/>
              </a:cxn>
              <a:cxn ang="0">
                <a:pos x="T4" y="T5"/>
              </a:cxn>
            </a:cxnLst>
            <a:rect l="0" t="0" r="r" b="b"/>
            <a:pathLst>
              <a:path w="301" h="451">
                <a:moveTo>
                  <a:pt x="0" y="0"/>
                </a:moveTo>
                <a:cubicBezTo>
                  <a:pt x="41" y="25"/>
                  <a:pt x="193" y="92"/>
                  <a:pt x="243" y="167"/>
                </a:cubicBezTo>
                <a:cubicBezTo>
                  <a:pt x="293" y="242"/>
                  <a:pt x="289" y="392"/>
                  <a:pt x="301" y="451"/>
                </a:cubicBezTo>
              </a:path>
            </a:pathLst>
          </a:custGeom>
          <a:noFill/>
          <a:ln w="9525">
            <a:solidFill>
              <a:schemeClr val="tx1"/>
            </a:solidFill>
            <a:round/>
            <a:headEnd type="stealth" w="med" len="me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98" name="Text Box 62"/>
          <p:cNvSpPr txBox="1">
            <a:spLocks noChangeArrowheads="1"/>
          </p:cNvSpPr>
          <p:nvPr/>
        </p:nvSpPr>
        <p:spPr bwMode="auto">
          <a:xfrm>
            <a:off x="7542213" y="1981200"/>
            <a:ext cx="690562" cy="304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109.5</a:t>
            </a:r>
            <a:r>
              <a:rPr lang="en-US" sz="1400" baseline="30000"/>
              <a:t>o</a:t>
            </a:r>
          </a:p>
        </p:txBody>
      </p:sp>
      <p:grpSp>
        <p:nvGrpSpPr>
          <p:cNvPr id="65599" name="Group 63"/>
          <p:cNvGrpSpPr>
            <a:grpSpLocks/>
          </p:cNvGrpSpPr>
          <p:nvPr/>
        </p:nvGrpSpPr>
        <p:grpSpPr bwMode="auto">
          <a:xfrm>
            <a:off x="1600200" y="3581400"/>
            <a:ext cx="1673225" cy="2292350"/>
            <a:chOff x="1008" y="2256"/>
            <a:chExt cx="1054" cy="1444"/>
          </a:xfrm>
        </p:grpSpPr>
        <p:sp>
          <p:nvSpPr>
            <p:cNvPr id="65600" name="Freeform 64"/>
            <p:cNvSpPr>
              <a:spLocks/>
            </p:cNvSpPr>
            <p:nvPr/>
          </p:nvSpPr>
          <p:spPr bwMode="auto">
            <a:xfrm>
              <a:off x="1328" y="2256"/>
              <a:ext cx="400" cy="528"/>
            </a:xfrm>
            <a:custGeom>
              <a:avLst/>
              <a:gdLst>
                <a:gd name="T0" fmla="*/ 152 w 400"/>
                <a:gd name="T1" fmla="*/ 528 h 528"/>
                <a:gd name="T2" fmla="*/ 8 w 400"/>
                <a:gd name="T3" fmla="*/ 144 h 528"/>
                <a:gd name="T4" fmla="*/ 200 w 400"/>
                <a:gd name="T5" fmla="*/ 0 h 528"/>
                <a:gd name="T6" fmla="*/ 392 w 400"/>
                <a:gd name="T7" fmla="*/ 144 h 528"/>
                <a:gd name="T8" fmla="*/ 248 w 400"/>
                <a:gd name="T9" fmla="*/ 528 h 528"/>
              </a:gdLst>
              <a:ahLst/>
              <a:cxnLst>
                <a:cxn ang="0">
                  <a:pos x="T0" y="T1"/>
                </a:cxn>
                <a:cxn ang="0">
                  <a:pos x="T2" y="T3"/>
                </a:cxn>
                <a:cxn ang="0">
                  <a:pos x="T4" y="T5"/>
                </a:cxn>
                <a:cxn ang="0">
                  <a:pos x="T6" y="T7"/>
                </a:cxn>
                <a:cxn ang="0">
                  <a:pos x="T8" y="T9"/>
                </a:cxn>
              </a:cxnLst>
              <a:rect l="0" t="0" r="r" b="b"/>
              <a:pathLst>
                <a:path w="400" h="528">
                  <a:moveTo>
                    <a:pt x="152" y="528"/>
                  </a:moveTo>
                  <a:cubicBezTo>
                    <a:pt x="76" y="380"/>
                    <a:pt x="0" y="232"/>
                    <a:pt x="8" y="144"/>
                  </a:cubicBezTo>
                  <a:cubicBezTo>
                    <a:pt x="16" y="56"/>
                    <a:pt x="136" y="0"/>
                    <a:pt x="200" y="0"/>
                  </a:cubicBezTo>
                  <a:cubicBezTo>
                    <a:pt x="264" y="0"/>
                    <a:pt x="384" y="56"/>
                    <a:pt x="392" y="144"/>
                  </a:cubicBezTo>
                  <a:cubicBezTo>
                    <a:pt x="400" y="232"/>
                    <a:pt x="324" y="380"/>
                    <a:pt x="248" y="528"/>
                  </a:cubicBezTo>
                </a:path>
              </a:pathLst>
            </a:custGeom>
            <a:gradFill rotWithShape="1">
              <a:gsLst>
                <a:gs pos="0">
                  <a:srgbClr val="D6D1FB"/>
                </a:gs>
                <a:gs pos="100000">
                  <a:srgbClr val="E3E0FC"/>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601" name="Line 65"/>
            <p:cNvSpPr>
              <a:spLocks noChangeShapeType="1"/>
            </p:cNvSpPr>
            <p:nvPr/>
          </p:nvSpPr>
          <p:spPr bwMode="auto">
            <a:xfrm flipH="1">
              <a:off x="1296" y="3122"/>
              <a:ext cx="144"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602" name="Line 66"/>
            <p:cNvSpPr>
              <a:spLocks noChangeShapeType="1"/>
            </p:cNvSpPr>
            <p:nvPr/>
          </p:nvSpPr>
          <p:spPr bwMode="auto">
            <a:xfrm>
              <a:off x="1728" y="3074"/>
              <a:ext cx="24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603" name="Line 67"/>
            <p:cNvSpPr>
              <a:spLocks noChangeShapeType="1"/>
            </p:cNvSpPr>
            <p:nvPr/>
          </p:nvSpPr>
          <p:spPr bwMode="auto">
            <a:xfrm flipH="1">
              <a:off x="1104" y="2978"/>
              <a:ext cx="24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604" name="Oval 68"/>
            <p:cNvSpPr>
              <a:spLocks noChangeAspect="1" noChangeArrowheads="1"/>
            </p:cNvSpPr>
            <p:nvPr/>
          </p:nvSpPr>
          <p:spPr bwMode="auto">
            <a:xfrm>
              <a:off x="1008" y="2978"/>
              <a:ext cx="190" cy="19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605" name="Oval 69"/>
            <p:cNvSpPr>
              <a:spLocks noChangeAspect="1" noChangeArrowheads="1"/>
            </p:cNvSpPr>
            <p:nvPr/>
          </p:nvSpPr>
          <p:spPr bwMode="auto">
            <a:xfrm>
              <a:off x="1200" y="3266"/>
              <a:ext cx="190" cy="19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606" name="Oval 70"/>
            <p:cNvSpPr>
              <a:spLocks noChangeAspect="1" noChangeArrowheads="1"/>
            </p:cNvSpPr>
            <p:nvPr/>
          </p:nvSpPr>
          <p:spPr bwMode="auto">
            <a:xfrm>
              <a:off x="1872" y="3074"/>
              <a:ext cx="190" cy="19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607" name="Oval 71"/>
            <p:cNvSpPr>
              <a:spLocks noChangeArrowheads="1"/>
            </p:cNvSpPr>
            <p:nvPr/>
          </p:nvSpPr>
          <p:spPr bwMode="auto">
            <a:xfrm>
              <a:off x="1344" y="2786"/>
              <a:ext cx="384" cy="384"/>
            </a:xfrm>
            <a:prstGeom prst="ellipse">
              <a:avLst/>
            </a:prstGeom>
            <a:noFill/>
            <a:ln w="9525">
              <a:solidFill>
                <a:schemeClr val="tx1"/>
              </a:solidFill>
              <a:round/>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608" name="Oval 72"/>
            <p:cNvSpPr>
              <a:spLocks noChangeArrowheads="1"/>
            </p:cNvSpPr>
            <p:nvPr/>
          </p:nvSpPr>
          <p:spPr bwMode="auto">
            <a:xfrm>
              <a:off x="1536" y="2400"/>
              <a:ext cx="48" cy="48"/>
            </a:xfrm>
            <a:prstGeom prst="ellipse">
              <a:avLst/>
            </a:prstGeom>
            <a:solidFill>
              <a:srgbClr val="0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609" name="Oval 73"/>
            <p:cNvSpPr>
              <a:spLocks noChangeArrowheads="1"/>
            </p:cNvSpPr>
            <p:nvPr/>
          </p:nvSpPr>
          <p:spPr bwMode="auto">
            <a:xfrm>
              <a:off x="1440" y="2400"/>
              <a:ext cx="48" cy="48"/>
            </a:xfrm>
            <a:prstGeom prst="ellipse">
              <a:avLst/>
            </a:prstGeom>
            <a:solidFill>
              <a:srgbClr val="0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610" name="Freeform 74"/>
            <p:cNvSpPr>
              <a:spLocks/>
            </p:cNvSpPr>
            <p:nvPr/>
          </p:nvSpPr>
          <p:spPr bwMode="auto">
            <a:xfrm rot="6691272">
              <a:off x="1493" y="3172"/>
              <a:ext cx="334" cy="425"/>
            </a:xfrm>
            <a:custGeom>
              <a:avLst/>
              <a:gdLst>
                <a:gd name="T0" fmla="*/ 0 w 334"/>
                <a:gd name="T1" fmla="*/ 0 h 425"/>
                <a:gd name="T2" fmla="*/ 281 w 334"/>
                <a:gd name="T3" fmla="*/ 89 h 425"/>
                <a:gd name="T4" fmla="*/ 315 w 334"/>
                <a:gd name="T5" fmla="*/ 425 h 425"/>
              </a:gdLst>
              <a:ahLst/>
              <a:cxnLst>
                <a:cxn ang="0">
                  <a:pos x="T0" y="T1"/>
                </a:cxn>
                <a:cxn ang="0">
                  <a:pos x="T2" y="T3"/>
                </a:cxn>
                <a:cxn ang="0">
                  <a:pos x="T4" y="T5"/>
                </a:cxn>
              </a:cxnLst>
              <a:rect l="0" t="0" r="r" b="b"/>
              <a:pathLst>
                <a:path w="334" h="425">
                  <a:moveTo>
                    <a:pt x="0" y="0"/>
                  </a:moveTo>
                  <a:cubicBezTo>
                    <a:pt x="47" y="12"/>
                    <a:pt x="228" y="18"/>
                    <a:pt x="281" y="89"/>
                  </a:cubicBezTo>
                  <a:cubicBezTo>
                    <a:pt x="334" y="160"/>
                    <a:pt x="308" y="355"/>
                    <a:pt x="315" y="425"/>
                  </a:cubicBezTo>
                </a:path>
              </a:pathLst>
            </a:custGeom>
            <a:noFill/>
            <a:ln w="9525">
              <a:solidFill>
                <a:schemeClr val="tx1"/>
              </a:solidFill>
              <a:round/>
              <a:headEnd type="stealth" w="med" len="me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611" name="Text Box 75"/>
            <p:cNvSpPr txBox="1">
              <a:spLocks noChangeArrowheads="1"/>
            </p:cNvSpPr>
            <p:nvPr/>
          </p:nvSpPr>
          <p:spPr bwMode="auto">
            <a:xfrm>
              <a:off x="1485" y="3508"/>
              <a:ext cx="435" cy="1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107.3</a:t>
              </a:r>
              <a:r>
                <a:rPr lang="en-US" sz="1400" baseline="30000"/>
                <a:t>o</a:t>
              </a:r>
            </a:p>
          </p:txBody>
        </p:sp>
      </p:grpSp>
      <p:grpSp>
        <p:nvGrpSpPr>
          <p:cNvPr id="65612" name="Group 76"/>
          <p:cNvGrpSpPr>
            <a:grpSpLocks/>
          </p:cNvGrpSpPr>
          <p:nvPr/>
        </p:nvGrpSpPr>
        <p:grpSpPr bwMode="auto">
          <a:xfrm>
            <a:off x="3886200" y="3429000"/>
            <a:ext cx="1978025" cy="2292350"/>
            <a:chOff x="2448" y="2160"/>
            <a:chExt cx="1246" cy="1444"/>
          </a:xfrm>
        </p:grpSpPr>
        <p:sp>
          <p:nvSpPr>
            <p:cNvPr id="65613" name="Freeform 77"/>
            <p:cNvSpPr>
              <a:spLocks/>
            </p:cNvSpPr>
            <p:nvPr/>
          </p:nvSpPr>
          <p:spPr bwMode="auto">
            <a:xfrm rot="16200000">
              <a:off x="2512" y="2624"/>
              <a:ext cx="400" cy="528"/>
            </a:xfrm>
            <a:custGeom>
              <a:avLst/>
              <a:gdLst>
                <a:gd name="T0" fmla="*/ 152 w 400"/>
                <a:gd name="T1" fmla="*/ 528 h 528"/>
                <a:gd name="T2" fmla="*/ 8 w 400"/>
                <a:gd name="T3" fmla="*/ 144 h 528"/>
                <a:gd name="T4" fmla="*/ 200 w 400"/>
                <a:gd name="T5" fmla="*/ 0 h 528"/>
                <a:gd name="T6" fmla="*/ 392 w 400"/>
                <a:gd name="T7" fmla="*/ 144 h 528"/>
                <a:gd name="T8" fmla="*/ 248 w 400"/>
                <a:gd name="T9" fmla="*/ 528 h 528"/>
              </a:gdLst>
              <a:ahLst/>
              <a:cxnLst>
                <a:cxn ang="0">
                  <a:pos x="T0" y="T1"/>
                </a:cxn>
                <a:cxn ang="0">
                  <a:pos x="T2" y="T3"/>
                </a:cxn>
                <a:cxn ang="0">
                  <a:pos x="T4" y="T5"/>
                </a:cxn>
                <a:cxn ang="0">
                  <a:pos x="T6" y="T7"/>
                </a:cxn>
                <a:cxn ang="0">
                  <a:pos x="T8" y="T9"/>
                </a:cxn>
              </a:cxnLst>
              <a:rect l="0" t="0" r="r" b="b"/>
              <a:pathLst>
                <a:path w="400" h="528">
                  <a:moveTo>
                    <a:pt x="152" y="528"/>
                  </a:moveTo>
                  <a:cubicBezTo>
                    <a:pt x="76" y="380"/>
                    <a:pt x="0" y="232"/>
                    <a:pt x="8" y="144"/>
                  </a:cubicBezTo>
                  <a:cubicBezTo>
                    <a:pt x="16" y="56"/>
                    <a:pt x="136" y="0"/>
                    <a:pt x="200" y="0"/>
                  </a:cubicBezTo>
                  <a:cubicBezTo>
                    <a:pt x="264" y="0"/>
                    <a:pt x="384" y="56"/>
                    <a:pt x="392" y="144"/>
                  </a:cubicBezTo>
                  <a:cubicBezTo>
                    <a:pt x="400" y="232"/>
                    <a:pt x="324" y="380"/>
                    <a:pt x="248" y="528"/>
                  </a:cubicBezTo>
                </a:path>
              </a:pathLst>
            </a:custGeom>
            <a:gradFill rotWithShape="1">
              <a:gsLst>
                <a:gs pos="0">
                  <a:srgbClr val="D6D1FB"/>
                </a:gs>
                <a:gs pos="100000">
                  <a:srgbClr val="E3E0FC"/>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614" name="Freeform 78"/>
            <p:cNvSpPr>
              <a:spLocks/>
            </p:cNvSpPr>
            <p:nvPr/>
          </p:nvSpPr>
          <p:spPr bwMode="auto">
            <a:xfrm rot="-756533">
              <a:off x="2880" y="2160"/>
              <a:ext cx="400" cy="528"/>
            </a:xfrm>
            <a:custGeom>
              <a:avLst/>
              <a:gdLst>
                <a:gd name="T0" fmla="*/ 152 w 400"/>
                <a:gd name="T1" fmla="*/ 528 h 528"/>
                <a:gd name="T2" fmla="*/ 8 w 400"/>
                <a:gd name="T3" fmla="*/ 144 h 528"/>
                <a:gd name="T4" fmla="*/ 200 w 400"/>
                <a:gd name="T5" fmla="*/ 0 h 528"/>
                <a:gd name="T6" fmla="*/ 392 w 400"/>
                <a:gd name="T7" fmla="*/ 144 h 528"/>
                <a:gd name="T8" fmla="*/ 248 w 400"/>
                <a:gd name="T9" fmla="*/ 528 h 528"/>
              </a:gdLst>
              <a:ahLst/>
              <a:cxnLst>
                <a:cxn ang="0">
                  <a:pos x="T0" y="T1"/>
                </a:cxn>
                <a:cxn ang="0">
                  <a:pos x="T2" y="T3"/>
                </a:cxn>
                <a:cxn ang="0">
                  <a:pos x="T4" y="T5"/>
                </a:cxn>
                <a:cxn ang="0">
                  <a:pos x="T6" y="T7"/>
                </a:cxn>
                <a:cxn ang="0">
                  <a:pos x="T8" y="T9"/>
                </a:cxn>
              </a:cxnLst>
              <a:rect l="0" t="0" r="r" b="b"/>
              <a:pathLst>
                <a:path w="400" h="528">
                  <a:moveTo>
                    <a:pt x="152" y="528"/>
                  </a:moveTo>
                  <a:cubicBezTo>
                    <a:pt x="76" y="380"/>
                    <a:pt x="0" y="232"/>
                    <a:pt x="8" y="144"/>
                  </a:cubicBezTo>
                  <a:cubicBezTo>
                    <a:pt x="16" y="56"/>
                    <a:pt x="136" y="0"/>
                    <a:pt x="200" y="0"/>
                  </a:cubicBezTo>
                  <a:cubicBezTo>
                    <a:pt x="264" y="0"/>
                    <a:pt x="384" y="56"/>
                    <a:pt x="392" y="144"/>
                  </a:cubicBezTo>
                  <a:cubicBezTo>
                    <a:pt x="400" y="232"/>
                    <a:pt x="324" y="380"/>
                    <a:pt x="248" y="528"/>
                  </a:cubicBezTo>
                </a:path>
              </a:pathLst>
            </a:custGeom>
            <a:gradFill rotWithShape="1">
              <a:gsLst>
                <a:gs pos="0">
                  <a:srgbClr val="D6D1FB"/>
                </a:gs>
                <a:gs pos="100000">
                  <a:srgbClr val="E3E0FC"/>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615" name="Line 79"/>
            <p:cNvSpPr>
              <a:spLocks noChangeShapeType="1"/>
            </p:cNvSpPr>
            <p:nvPr/>
          </p:nvSpPr>
          <p:spPr bwMode="auto">
            <a:xfrm>
              <a:off x="3360" y="2978"/>
              <a:ext cx="24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616" name="Line 80"/>
            <p:cNvSpPr>
              <a:spLocks noChangeShapeType="1"/>
            </p:cNvSpPr>
            <p:nvPr/>
          </p:nvSpPr>
          <p:spPr bwMode="auto">
            <a:xfrm flipH="1">
              <a:off x="2928" y="3026"/>
              <a:ext cx="144"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617" name="Oval 81"/>
            <p:cNvSpPr>
              <a:spLocks noChangeArrowheads="1"/>
            </p:cNvSpPr>
            <p:nvPr/>
          </p:nvSpPr>
          <p:spPr bwMode="auto">
            <a:xfrm>
              <a:off x="2976" y="2690"/>
              <a:ext cx="384" cy="384"/>
            </a:xfrm>
            <a:prstGeom prst="ellipse">
              <a:avLst/>
            </a:prstGeom>
            <a:noFill/>
            <a:ln w="9525">
              <a:solidFill>
                <a:schemeClr val="tx1"/>
              </a:solidFill>
              <a:round/>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618" name="Oval 82"/>
            <p:cNvSpPr>
              <a:spLocks noChangeAspect="1" noChangeArrowheads="1"/>
            </p:cNvSpPr>
            <p:nvPr/>
          </p:nvSpPr>
          <p:spPr bwMode="auto">
            <a:xfrm>
              <a:off x="2832" y="3170"/>
              <a:ext cx="190" cy="19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619" name="Oval 83"/>
            <p:cNvSpPr>
              <a:spLocks noChangeAspect="1" noChangeArrowheads="1"/>
            </p:cNvSpPr>
            <p:nvPr/>
          </p:nvSpPr>
          <p:spPr bwMode="auto">
            <a:xfrm>
              <a:off x="3504" y="2978"/>
              <a:ext cx="190" cy="19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620" name="Oval 84"/>
            <p:cNvSpPr>
              <a:spLocks noChangeArrowheads="1"/>
            </p:cNvSpPr>
            <p:nvPr/>
          </p:nvSpPr>
          <p:spPr bwMode="auto">
            <a:xfrm>
              <a:off x="3072" y="2304"/>
              <a:ext cx="48" cy="48"/>
            </a:xfrm>
            <a:prstGeom prst="ellipse">
              <a:avLst/>
            </a:prstGeom>
            <a:solidFill>
              <a:srgbClr val="0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621" name="Oval 85"/>
            <p:cNvSpPr>
              <a:spLocks noChangeArrowheads="1"/>
            </p:cNvSpPr>
            <p:nvPr/>
          </p:nvSpPr>
          <p:spPr bwMode="auto">
            <a:xfrm>
              <a:off x="2976" y="2304"/>
              <a:ext cx="48" cy="48"/>
            </a:xfrm>
            <a:prstGeom prst="ellipse">
              <a:avLst/>
            </a:prstGeom>
            <a:solidFill>
              <a:srgbClr val="0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622" name="Oval 86"/>
            <p:cNvSpPr>
              <a:spLocks noChangeArrowheads="1"/>
            </p:cNvSpPr>
            <p:nvPr/>
          </p:nvSpPr>
          <p:spPr bwMode="auto">
            <a:xfrm>
              <a:off x="2592" y="2832"/>
              <a:ext cx="48" cy="48"/>
            </a:xfrm>
            <a:prstGeom prst="ellipse">
              <a:avLst/>
            </a:prstGeom>
            <a:solidFill>
              <a:srgbClr val="0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623" name="Oval 87"/>
            <p:cNvSpPr>
              <a:spLocks noChangeArrowheads="1"/>
            </p:cNvSpPr>
            <p:nvPr/>
          </p:nvSpPr>
          <p:spPr bwMode="auto">
            <a:xfrm>
              <a:off x="2592" y="2928"/>
              <a:ext cx="48" cy="48"/>
            </a:xfrm>
            <a:prstGeom prst="ellipse">
              <a:avLst/>
            </a:prstGeom>
            <a:solidFill>
              <a:srgbClr val="0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624" name="Freeform 88"/>
            <p:cNvSpPr>
              <a:spLocks/>
            </p:cNvSpPr>
            <p:nvPr/>
          </p:nvSpPr>
          <p:spPr bwMode="auto">
            <a:xfrm rot="6691272">
              <a:off x="3118" y="3074"/>
              <a:ext cx="334" cy="425"/>
            </a:xfrm>
            <a:custGeom>
              <a:avLst/>
              <a:gdLst>
                <a:gd name="T0" fmla="*/ 0 w 334"/>
                <a:gd name="T1" fmla="*/ 0 h 425"/>
                <a:gd name="T2" fmla="*/ 281 w 334"/>
                <a:gd name="T3" fmla="*/ 89 h 425"/>
                <a:gd name="T4" fmla="*/ 315 w 334"/>
                <a:gd name="T5" fmla="*/ 425 h 425"/>
              </a:gdLst>
              <a:ahLst/>
              <a:cxnLst>
                <a:cxn ang="0">
                  <a:pos x="T0" y="T1"/>
                </a:cxn>
                <a:cxn ang="0">
                  <a:pos x="T2" y="T3"/>
                </a:cxn>
                <a:cxn ang="0">
                  <a:pos x="T4" y="T5"/>
                </a:cxn>
              </a:cxnLst>
              <a:rect l="0" t="0" r="r" b="b"/>
              <a:pathLst>
                <a:path w="334" h="425">
                  <a:moveTo>
                    <a:pt x="0" y="0"/>
                  </a:moveTo>
                  <a:cubicBezTo>
                    <a:pt x="47" y="12"/>
                    <a:pt x="228" y="18"/>
                    <a:pt x="281" y="89"/>
                  </a:cubicBezTo>
                  <a:cubicBezTo>
                    <a:pt x="334" y="160"/>
                    <a:pt x="308" y="355"/>
                    <a:pt x="315" y="425"/>
                  </a:cubicBezTo>
                </a:path>
              </a:pathLst>
            </a:custGeom>
            <a:noFill/>
            <a:ln w="9525">
              <a:solidFill>
                <a:schemeClr val="tx1"/>
              </a:solidFill>
              <a:round/>
              <a:headEnd type="stealth" w="med" len="me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625" name="Text Box 89"/>
            <p:cNvSpPr txBox="1">
              <a:spLocks noChangeArrowheads="1"/>
            </p:cNvSpPr>
            <p:nvPr/>
          </p:nvSpPr>
          <p:spPr bwMode="auto">
            <a:xfrm>
              <a:off x="3168" y="3412"/>
              <a:ext cx="435" cy="1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104.5</a:t>
              </a:r>
              <a:r>
                <a:rPr lang="en-US" sz="1400" baseline="30000"/>
                <a:t>o</a:t>
              </a:r>
            </a:p>
          </p:txBody>
        </p:sp>
      </p:grpSp>
      <p:sp>
        <p:nvSpPr>
          <p:cNvPr id="65626" name="Text Box 90"/>
          <p:cNvSpPr txBox="1">
            <a:spLocks noChangeArrowheads="1"/>
          </p:cNvSpPr>
          <p:nvPr/>
        </p:nvSpPr>
        <p:spPr bwMode="auto">
          <a:xfrm>
            <a:off x="4217988" y="6284913"/>
            <a:ext cx="46212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H</a:t>
            </a:r>
            <a:r>
              <a:rPr lang="en-US" baseline="-25000"/>
              <a:t>2</a:t>
            </a:r>
            <a:r>
              <a:rPr lang="en-US"/>
              <a:t>O  CH</a:t>
            </a:r>
            <a:r>
              <a:rPr lang="en-US" baseline="-25000"/>
              <a:t>4</a:t>
            </a:r>
            <a:r>
              <a:rPr lang="en-US"/>
              <a:t>   AsCl</a:t>
            </a:r>
            <a:r>
              <a:rPr lang="en-US" baseline="-25000"/>
              <a:t>3</a:t>
            </a:r>
            <a:r>
              <a:rPr lang="en-US"/>
              <a:t>   AsF</a:t>
            </a:r>
            <a:r>
              <a:rPr lang="en-US" baseline="-25000"/>
              <a:t>5</a:t>
            </a:r>
            <a:r>
              <a:rPr lang="en-US"/>
              <a:t>    BeH</a:t>
            </a:r>
            <a:r>
              <a:rPr lang="en-US" baseline="-25000"/>
              <a:t>2</a:t>
            </a:r>
            <a:r>
              <a:rPr lang="en-US"/>
              <a:t>    BF</a:t>
            </a:r>
            <a:r>
              <a:rPr lang="en-US" baseline="-25000"/>
              <a:t>3</a:t>
            </a:r>
            <a:r>
              <a:rPr lang="en-US"/>
              <a:t>   CO</a:t>
            </a:r>
            <a:r>
              <a:rPr lang="en-US" baseline="-25000"/>
              <a:t>2</a:t>
            </a:r>
          </a:p>
        </p:txBody>
      </p:sp>
      <p:sp>
        <p:nvSpPr>
          <p:cNvPr id="65627" name="Freeform 91"/>
          <p:cNvSpPr>
            <a:spLocks/>
          </p:cNvSpPr>
          <p:nvPr/>
        </p:nvSpPr>
        <p:spPr bwMode="auto">
          <a:xfrm>
            <a:off x="1090613" y="1617663"/>
            <a:ext cx="871537" cy="431800"/>
          </a:xfrm>
          <a:custGeom>
            <a:avLst/>
            <a:gdLst>
              <a:gd name="T0" fmla="*/ 0 w 549"/>
              <a:gd name="T1" fmla="*/ 263 h 272"/>
              <a:gd name="T2" fmla="*/ 289 w 549"/>
              <a:gd name="T3" fmla="*/ 1 h 272"/>
              <a:gd name="T4" fmla="*/ 549 w 549"/>
              <a:gd name="T5" fmla="*/ 272 h 272"/>
            </a:gdLst>
            <a:ahLst/>
            <a:cxnLst>
              <a:cxn ang="0">
                <a:pos x="T0" y="T1"/>
              </a:cxn>
              <a:cxn ang="0">
                <a:pos x="T2" y="T3"/>
              </a:cxn>
              <a:cxn ang="0">
                <a:pos x="T4" y="T5"/>
              </a:cxn>
            </a:cxnLst>
            <a:rect l="0" t="0" r="r" b="b"/>
            <a:pathLst>
              <a:path w="549" h="272">
                <a:moveTo>
                  <a:pt x="0" y="263"/>
                </a:moveTo>
                <a:cubicBezTo>
                  <a:pt x="48" y="221"/>
                  <a:pt x="198" y="0"/>
                  <a:pt x="289" y="1"/>
                </a:cubicBezTo>
                <a:cubicBezTo>
                  <a:pt x="380" y="2"/>
                  <a:pt x="495" y="216"/>
                  <a:pt x="549" y="272"/>
                </a:cubicBezTo>
              </a:path>
            </a:pathLst>
          </a:custGeom>
          <a:noFill/>
          <a:ln w="9525">
            <a:solidFill>
              <a:schemeClr val="tx1"/>
            </a:solidFill>
            <a:round/>
            <a:headEnd type="stealth" w="med" len="me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628" name="Text Box 92"/>
          <p:cNvSpPr txBox="1">
            <a:spLocks noChangeArrowheads="1"/>
          </p:cNvSpPr>
          <p:nvPr/>
        </p:nvSpPr>
        <p:spPr bwMode="auto">
          <a:xfrm>
            <a:off x="1295400" y="1371600"/>
            <a:ext cx="609600" cy="304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400"/>
              <a:t>180</a:t>
            </a:r>
            <a:r>
              <a:rPr lang="en-US" sz="1400" baseline="30000"/>
              <a:t>o</a:t>
            </a:r>
          </a:p>
        </p:txBody>
      </p:sp>
    </p:spTree>
    <p:extLst>
      <p:ext uri="{BB962C8B-B14F-4D97-AF65-F5344CB8AC3E}">
        <p14:creationId xmlns:p14="http://schemas.microsoft.com/office/powerpoint/2010/main" val="7763141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5539"/>
                                        </p:tgtEl>
                                        <p:attrNameLst>
                                          <p:attrName>style.visibility</p:attrName>
                                        </p:attrNameLst>
                                      </p:cBhvr>
                                      <p:to>
                                        <p:strVal val="visible"/>
                                      </p:to>
                                    </p:set>
                                    <p:animEffect transition="in" filter="fade">
                                      <p:cBhvr>
                                        <p:cTn id="7" dur="2000"/>
                                        <p:tgtEl>
                                          <p:spTgt spid="655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mph" presetSubtype="0" nodeType="clickEffect">
                                  <p:stCondLst>
                                    <p:cond delay="0"/>
                                  </p:stCondLst>
                                  <p:childTnLst>
                                    <p:set>
                                      <p:cBhvr rctx="PPT">
                                        <p:cTn id="11" dur="indefinite"/>
                                        <p:tgtEl>
                                          <p:spTgt spid="65539"/>
                                        </p:tgtEl>
                                        <p:attrNameLst>
                                          <p:attrName>style.opacity</p:attrName>
                                        </p:attrNameLst>
                                      </p:cBhvr>
                                      <p:to>
                                        <p:strVal val="0.75"/>
                                      </p:to>
                                    </p:set>
                                    <p:animEffect filter="image" prLst="opacity: 0.75">
                                      <p:cBhvr rctx="IE">
                                        <p:cTn id="12" dur="indefinite"/>
                                        <p:tgtEl>
                                          <p:spTgt spid="6553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5553"/>
                                        </p:tgtEl>
                                        <p:attrNameLst>
                                          <p:attrName>style.visibility</p:attrName>
                                        </p:attrNameLst>
                                      </p:cBhvr>
                                      <p:to>
                                        <p:strVal val="visible"/>
                                      </p:to>
                                    </p:set>
                                    <p:animEffect transition="in" filter="fade">
                                      <p:cBhvr>
                                        <p:cTn id="17" dur="2000"/>
                                        <p:tgtEl>
                                          <p:spTgt spid="655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562" name="Group 2"/>
          <p:cNvGrpSpPr>
            <a:grpSpLocks/>
          </p:cNvGrpSpPr>
          <p:nvPr/>
        </p:nvGrpSpPr>
        <p:grpSpPr bwMode="auto">
          <a:xfrm>
            <a:off x="838200" y="806450"/>
            <a:ext cx="1981200" cy="2332038"/>
            <a:chOff x="528" y="1459"/>
            <a:chExt cx="1248" cy="1469"/>
          </a:xfrm>
        </p:grpSpPr>
        <p:sp>
          <p:nvSpPr>
            <p:cNvPr id="66563" name="Text Box 3"/>
            <p:cNvSpPr txBox="1">
              <a:spLocks noChangeArrowheads="1"/>
            </p:cNvSpPr>
            <p:nvPr/>
          </p:nvSpPr>
          <p:spPr bwMode="auto">
            <a:xfrm>
              <a:off x="998" y="2026"/>
              <a:ext cx="301"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a:t>C</a:t>
              </a:r>
            </a:p>
          </p:txBody>
        </p:sp>
        <p:sp>
          <p:nvSpPr>
            <p:cNvPr id="66564" name="Line 4"/>
            <p:cNvSpPr>
              <a:spLocks noChangeShapeType="1"/>
            </p:cNvSpPr>
            <p:nvPr/>
          </p:nvSpPr>
          <p:spPr bwMode="auto">
            <a:xfrm flipV="1">
              <a:off x="1152" y="1776"/>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65" name="Freeform 5"/>
            <p:cNvSpPr>
              <a:spLocks/>
            </p:cNvSpPr>
            <p:nvPr/>
          </p:nvSpPr>
          <p:spPr bwMode="auto">
            <a:xfrm>
              <a:off x="831" y="2304"/>
              <a:ext cx="225" cy="170"/>
            </a:xfrm>
            <a:custGeom>
              <a:avLst/>
              <a:gdLst>
                <a:gd name="T0" fmla="*/ 225 w 225"/>
                <a:gd name="T1" fmla="*/ 0 h 170"/>
                <a:gd name="T2" fmla="*/ 0 w 225"/>
                <a:gd name="T3" fmla="*/ 170 h 170"/>
              </a:gdLst>
              <a:ahLst/>
              <a:cxnLst>
                <a:cxn ang="0">
                  <a:pos x="T0" y="T1"/>
                </a:cxn>
                <a:cxn ang="0">
                  <a:pos x="T2" y="T3"/>
                </a:cxn>
              </a:cxnLst>
              <a:rect l="0" t="0" r="r" b="b"/>
              <a:pathLst>
                <a:path w="225" h="170">
                  <a:moveTo>
                    <a:pt x="225" y="0"/>
                  </a:moveTo>
                  <a:lnTo>
                    <a:pt x="0" y="170"/>
                  </a:lnTo>
                </a:path>
              </a:pathLst>
            </a:custGeom>
            <a:noFill/>
            <a:ln w="9525" cap="flat">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66" name="AutoShape 6"/>
            <p:cNvSpPr>
              <a:spLocks noChangeArrowheads="1"/>
            </p:cNvSpPr>
            <p:nvPr/>
          </p:nvSpPr>
          <p:spPr bwMode="auto">
            <a:xfrm rot="1576671">
              <a:off x="1056" y="2304"/>
              <a:ext cx="48" cy="336"/>
            </a:xfrm>
            <a:prstGeom prst="triangle">
              <a:avLst>
                <a:gd name="adj" fmla="val 41667"/>
              </a:avLst>
            </a:prstGeom>
            <a:gradFill rotWithShape="1">
              <a:gsLst>
                <a:gs pos="0">
                  <a:schemeClr val="bg2"/>
                </a:gs>
                <a:gs pos="100000">
                  <a:schemeClr val="tx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67" name="Line 7"/>
            <p:cNvSpPr>
              <a:spLocks noChangeShapeType="1"/>
            </p:cNvSpPr>
            <p:nvPr/>
          </p:nvSpPr>
          <p:spPr bwMode="auto">
            <a:xfrm>
              <a:off x="1248" y="2304"/>
              <a:ext cx="24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68" name="Freeform 8"/>
            <p:cNvSpPr>
              <a:spLocks/>
            </p:cNvSpPr>
            <p:nvPr/>
          </p:nvSpPr>
          <p:spPr bwMode="auto">
            <a:xfrm>
              <a:off x="1104" y="2400"/>
              <a:ext cx="192" cy="112"/>
            </a:xfrm>
            <a:custGeom>
              <a:avLst/>
              <a:gdLst>
                <a:gd name="T0" fmla="*/ 0 w 192"/>
                <a:gd name="T1" fmla="*/ 96 h 112"/>
                <a:gd name="T2" fmla="*/ 144 w 192"/>
                <a:gd name="T3" fmla="*/ 96 h 112"/>
                <a:gd name="T4" fmla="*/ 192 w 192"/>
                <a:gd name="T5" fmla="*/ 0 h 112"/>
              </a:gdLst>
              <a:ahLst/>
              <a:cxnLst>
                <a:cxn ang="0">
                  <a:pos x="T0" y="T1"/>
                </a:cxn>
                <a:cxn ang="0">
                  <a:pos x="T2" y="T3"/>
                </a:cxn>
                <a:cxn ang="0">
                  <a:pos x="T4" y="T5"/>
                </a:cxn>
              </a:cxnLst>
              <a:rect l="0" t="0" r="r" b="b"/>
              <a:pathLst>
                <a:path w="192" h="112">
                  <a:moveTo>
                    <a:pt x="0" y="96"/>
                  </a:moveTo>
                  <a:cubicBezTo>
                    <a:pt x="56" y="104"/>
                    <a:pt x="112" y="112"/>
                    <a:pt x="144" y="96"/>
                  </a:cubicBezTo>
                  <a:cubicBezTo>
                    <a:pt x="176" y="80"/>
                    <a:pt x="184" y="40"/>
                    <a:pt x="192" y="0"/>
                  </a:cubicBezTo>
                </a:path>
              </a:pathLst>
            </a:custGeom>
            <a:noFill/>
            <a:ln w="9525">
              <a:solidFill>
                <a:schemeClr val="accent2"/>
              </a:solidFill>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69" name="Text Box 9"/>
            <p:cNvSpPr txBox="1">
              <a:spLocks noChangeArrowheads="1"/>
            </p:cNvSpPr>
            <p:nvPr/>
          </p:nvSpPr>
          <p:spPr bwMode="auto">
            <a:xfrm>
              <a:off x="1104" y="2467"/>
              <a:ext cx="39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109.5</a:t>
              </a:r>
              <a:r>
                <a:rPr lang="en-US" sz="1200" baseline="30000"/>
                <a:t>o</a:t>
              </a:r>
            </a:p>
          </p:txBody>
        </p:sp>
        <p:sp>
          <p:nvSpPr>
            <p:cNvPr id="66570" name="Text Box 10"/>
            <p:cNvSpPr txBox="1">
              <a:spLocks noChangeArrowheads="1"/>
            </p:cNvSpPr>
            <p:nvPr/>
          </p:nvSpPr>
          <p:spPr bwMode="auto">
            <a:xfrm>
              <a:off x="998" y="1459"/>
              <a:ext cx="301"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a:t>H</a:t>
              </a:r>
            </a:p>
          </p:txBody>
        </p:sp>
        <p:sp>
          <p:nvSpPr>
            <p:cNvPr id="66571" name="Text Box 11"/>
            <p:cNvSpPr txBox="1">
              <a:spLocks noChangeArrowheads="1"/>
            </p:cNvSpPr>
            <p:nvPr/>
          </p:nvSpPr>
          <p:spPr bwMode="auto">
            <a:xfrm>
              <a:off x="1475" y="2352"/>
              <a:ext cx="301"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a:t>H</a:t>
              </a:r>
            </a:p>
          </p:txBody>
        </p:sp>
        <p:sp>
          <p:nvSpPr>
            <p:cNvPr id="66572" name="Text Box 12"/>
            <p:cNvSpPr txBox="1">
              <a:spLocks noChangeArrowheads="1"/>
            </p:cNvSpPr>
            <p:nvPr/>
          </p:nvSpPr>
          <p:spPr bwMode="auto">
            <a:xfrm>
              <a:off x="528" y="2371"/>
              <a:ext cx="301"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a:t>H</a:t>
              </a:r>
            </a:p>
          </p:txBody>
        </p:sp>
        <p:sp>
          <p:nvSpPr>
            <p:cNvPr id="66573" name="Text Box 13"/>
            <p:cNvSpPr txBox="1">
              <a:spLocks noChangeArrowheads="1"/>
            </p:cNvSpPr>
            <p:nvPr/>
          </p:nvSpPr>
          <p:spPr bwMode="auto">
            <a:xfrm>
              <a:off x="851" y="2563"/>
              <a:ext cx="301"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a:t>H</a:t>
              </a:r>
            </a:p>
          </p:txBody>
        </p:sp>
      </p:grpSp>
      <p:grpSp>
        <p:nvGrpSpPr>
          <p:cNvPr id="66574" name="Group 14"/>
          <p:cNvGrpSpPr>
            <a:grpSpLocks/>
          </p:cNvGrpSpPr>
          <p:nvPr/>
        </p:nvGrpSpPr>
        <p:grpSpPr bwMode="auto">
          <a:xfrm>
            <a:off x="3657600" y="700088"/>
            <a:ext cx="1981200" cy="2422525"/>
            <a:chOff x="2160" y="1392"/>
            <a:chExt cx="1248" cy="1526"/>
          </a:xfrm>
        </p:grpSpPr>
        <p:sp>
          <p:nvSpPr>
            <p:cNvPr id="66575" name="Text Box 15"/>
            <p:cNvSpPr txBox="1">
              <a:spLocks noChangeArrowheads="1"/>
            </p:cNvSpPr>
            <p:nvPr/>
          </p:nvSpPr>
          <p:spPr bwMode="auto">
            <a:xfrm>
              <a:off x="2630" y="2016"/>
              <a:ext cx="301"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a:t>N</a:t>
              </a:r>
            </a:p>
          </p:txBody>
        </p:sp>
        <p:sp>
          <p:nvSpPr>
            <p:cNvPr id="66576" name="Line 16"/>
            <p:cNvSpPr>
              <a:spLocks noChangeShapeType="1"/>
            </p:cNvSpPr>
            <p:nvPr/>
          </p:nvSpPr>
          <p:spPr bwMode="auto">
            <a:xfrm flipV="1">
              <a:off x="2784" y="1776"/>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77" name="Freeform 17"/>
            <p:cNvSpPr>
              <a:spLocks/>
            </p:cNvSpPr>
            <p:nvPr/>
          </p:nvSpPr>
          <p:spPr bwMode="auto">
            <a:xfrm>
              <a:off x="2463" y="2294"/>
              <a:ext cx="225" cy="170"/>
            </a:xfrm>
            <a:custGeom>
              <a:avLst/>
              <a:gdLst>
                <a:gd name="T0" fmla="*/ 225 w 225"/>
                <a:gd name="T1" fmla="*/ 0 h 170"/>
                <a:gd name="T2" fmla="*/ 0 w 225"/>
                <a:gd name="T3" fmla="*/ 170 h 170"/>
              </a:gdLst>
              <a:ahLst/>
              <a:cxnLst>
                <a:cxn ang="0">
                  <a:pos x="T0" y="T1"/>
                </a:cxn>
                <a:cxn ang="0">
                  <a:pos x="T2" y="T3"/>
                </a:cxn>
              </a:cxnLst>
              <a:rect l="0" t="0" r="r" b="b"/>
              <a:pathLst>
                <a:path w="225" h="170">
                  <a:moveTo>
                    <a:pt x="225" y="0"/>
                  </a:moveTo>
                  <a:lnTo>
                    <a:pt x="0" y="170"/>
                  </a:lnTo>
                </a:path>
              </a:pathLst>
            </a:custGeom>
            <a:noFill/>
            <a:ln w="9525" cap="flat">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78" name="AutoShape 18"/>
            <p:cNvSpPr>
              <a:spLocks noChangeArrowheads="1"/>
            </p:cNvSpPr>
            <p:nvPr/>
          </p:nvSpPr>
          <p:spPr bwMode="auto">
            <a:xfrm rot="1576671">
              <a:off x="2688" y="2294"/>
              <a:ext cx="48" cy="336"/>
            </a:xfrm>
            <a:prstGeom prst="triangle">
              <a:avLst>
                <a:gd name="adj" fmla="val 41667"/>
              </a:avLst>
            </a:prstGeom>
            <a:gradFill rotWithShape="1">
              <a:gsLst>
                <a:gs pos="0">
                  <a:schemeClr val="bg2"/>
                </a:gs>
                <a:gs pos="100000">
                  <a:schemeClr val="tx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79" name="Line 19"/>
            <p:cNvSpPr>
              <a:spLocks noChangeShapeType="1"/>
            </p:cNvSpPr>
            <p:nvPr/>
          </p:nvSpPr>
          <p:spPr bwMode="auto">
            <a:xfrm>
              <a:off x="2880" y="2294"/>
              <a:ext cx="24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80" name="Freeform 20"/>
            <p:cNvSpPr>
              <a:spLocks/>
            </p:cNvSpPr>
            <p:nvPr/>
          </p:nvSpPr>
          <p:spPr bwMode="auto">
            <a:xfrm>
              <a:off x="2736" y="2390"/>
              <a:ext cx="192" cy="112"/>
            </a:xfrm>
            <a:custGeom>
              <a:avLst/>
              <a:gdLst>
                <a:gd name="T0" fmla="*/ 0 w 192"/>
                <a:gd name="T1" fmla="*/ 96 h 112"/>
                <a:gd name="T2" fmla="*/ 144 w 192"/>
                <a:gd name="T3" fmla="*/ 96 h 112"/>
                <a:gd name="T4" fmla="*/ 192 w 192"/>
                <a:gd name="T5" fmla="*/ 0 h 112"/>
              </a:gdLst>
              <a:ahLst/>
              <a:cxnLst>
                <a:cxn ang="0">
                  <a:pos x="T0" y="T1"/>
                </a:cxn>
                <a:cxn ang="0">
                  <a:pos x="T2" y="T3"/>
                </a:cxn>
                <a:cxn ang="0">
                  <a:pos x="T4" y="T5"/>
                </a:cxn>
              </a:cxnLst>
              <a:rect l="0" t="0" r="r" b="b"/>
              <a:pathLst>
                <a:path w="192" h="112">
                  <a:moveTo>
                    <a:pt x="0" y="96"/>
                  </a:moveTo>
                  <a:cubicBezTo>
                    <a:pt x="56" y="104"/>
                    <a:pt x="112" y="112"/>
                    <a:pt x="144" y="96"/>
                  </a:cubicBezTo>
                  <a:cubicBezTo>
                    <a:pt x="176" y="80"/>
                    <a:pt x="184" y="40"/>
                    <a:pt x="192" y="0"/>
                  </a:cubicBezTo>
                </a:path>
              </a:pathLst>
            </a:custGeom>
            <a:noFill/>
            <a:ln w="9525">
              <a:solidFill>
                <a:schemeClr val="accent2"/>
              </a:solidFill>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81" name="Text Box 21"/>
            <p:cNvSpPr txBox="1">
              <a:spLocks noChangeArrowheads="1"/>
            </p:cNvSpPr>
            <p:nvPr/>
          </p:nvSpPr>
          <p:spPr bwMode="auto">
            <a:xfrm>
              <a:off x="2736" y="2457"/>
              <a:ext cx="31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107</a:t>
              </a:r>
              <a:r>
                <a:rPr lang="en-US" sz="1200" baseline="30000"/>
                <a:t>o</a:t>
              </a:r>
            </a:p>
          </p:txBody>
        </p:sp>
        <p:sp>
          <p:nvSpPr>
            <p:cNvPr id="66582" name="Text Box 22"/>
            <p:cNvSpPr txBox="1">
              <a:spLocks noChangeArrowheads="1"/>
            </p:cNvSpPr>
            <p:nvPr/>
          </p:nvSpPr>
          <p:spPr bwMode="auto">
            <a:xfrm>
              <a:off x="3107" y="2342"/>
              <a:ext cx="301"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a:t>H</a:t>
              </a:r>
            </a:p>
          </p:txBody>
        </p:sp>
        <p:sp>
          <p:nvSpPr>
            <p:cNvPr id="66583" name="Text Box 23"/>
            <p:cNvSpPr txBox="1">
              <a:spLocks noChangeArrowheads="1"/>
            </p:cNvSpPr>
            <p:nvPr/>
          </p:nvSpPr>
          <p:spPr bwMode="auto">
            <a:xfrm>
              <a:off x="2160" y="2361"/>
              <a:ext cx="301"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a:t>H</a:t>
              </a:r>
            </a:p>
          </p:txBody>
        </p:sp>
        <p:sp>
          <p:nvSpPr>
            <p:cNvPr id="66584" name="Text Box 24"/>
            <p:cNvSpPr txBox="1">
              <a:spLocks noChangeArrowheads="1"/>
            </p:cNvSpPr>
            <p:nvPr/>
          </p:nvSpPr>
          <p:spPr bwMode="auto">
            <a:xfrm>
              <a:off x="2483" y="2553"/>
              <a:ext cx="301"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a:t>H</a:t>
              </a:r>
            </a:p>
          </p:txBody>
        </p:sp>
        <p:sp>
          <p:nvSpPr>
            <p:cNvPr id="66585" name="Freeform 25"/>
            <p:cNvSpPr>
              <a:spLocks/>
            </p:cNvSpPr>
            <p:nvPr/>
          </p:nvSpPr>
          <p:spPr bwMode="auto">
            <a:xfrm>
              <a:off x="2584" y="1536"/>
              <a:ext cx="400" cy="528"/>
            </a:xfrm>
            <a:custGeom>
              <a:avLst/>
              <a:gdLst>
                <a:gd name="T0" fmla="*/ 152 w 400"/>
                <a:gd name="T1" fmla="*/ 528 h 528"/>
                <a:gd name="T2" fmla="*/ 8 w 400"/>
                <a:gd name="T3" fmla="*/ 144 h 528"/>
                <a:gd name="T4" fmla="*/ 200 w 400"/>
                <a:gd name="T5" fmla="*/ 0 h 528"/>
                <a:gd name="T6" fmla="*/ 392 w 400"/>
                <a:gd name="T7" fmla="*/ 144 h 528"/>
                <a:gd name="T8" fmla="*/ 248 w 400"/>
                <a:gd name="T9" fmla="*/ 528 h 528"/>
              </a:gdLst>
              <a:ahLst/>
              <a:cxnLst>
                <a:cxn ang="0">
                  <a:pos x="T0" y="T1"/>
                </a:cxn>
                <a:cxn ang="0">
                  <a:pos x="T2" y="T3"/>
                </a:cxn>
                <a:cxn ang="0">
                  <a:pos x="T4" y="T5"/>
                </a:cxn>
                <a:cxn ang="0">
                  <a:pos x="T6" y="T7"/>
                </a:cxn>
                <a:cxn ang="0">
                  <a:pos x="T8" y="T9"/>
                </a:cxn>
              </a:cxnLst>
              <a:rect l="0" t="0" r="r" b="b"/>
              <a:pathLst>
                <a:path w="400" h="528">
                  <a:moveTo>
                    <a:pt x="152" y="528"/>
                  </a:moveTo>
                  <a:cubicBezTo>
                    <a:pt x="76" y="380"/>
                    <a:pt x="0" y="232"/>
                    <a:pt x="8" y="144"/>
                  </a:cubicBezTo>
                  <a:cubicBezTo>
                    <a:pt x="16" y="56"/>
                    <a:pt x="136" y="0"/>
                    <a:pt x="200" y="0"/>
                  </a:cubicBezTo>
                  <a:cubicBezTo>
                    <a:pt x="264" y="0"/>
                    <a:pt x="384" y="56"/>
                    <a:pt x="392" y="144"/>
                  </a:cubicBezTo>
                  <a:cubicBezTo>
                    <a:pt x="400" y="232"/>
                    <a:pt x="324" y="380"/>
                    <a:pt x="248" y="528"/>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86" name="Text Box 26"/>
            <p:cNvSpPr txBox="1">
              <a:spLocks noChangeArrowheads="1"/>
            </p:cNvSpPr>
            <p:nvPr/>
          </p:nvSpPr>
          <p:spPr bwMode="auto">
            <a:xfrm>
              <a:off x="2640" y="1392"/>
              <a:ext cx="25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b="1">
                  <a:solidFill>
                    <a:srgbClr val="FF0000"/>
                  </a:solidFill>
                </a:rPr>
                <a:t>..</a:t>
              </a:r>
            </a:p>
          </p:txBody>
        </p:sp>
      </p:grpSp>
      <p:sp>
        <p:nvSpPr>
          <p:cNvPr id="66587" name="Text Box 27"/>
          <p:cNvSpPr txBox="1">
            <a:spLocks noChangeArrowheads="1"/>
          </p:cNvSpPr>
          <p:nvPr/>
        </p:nvSpPr>
        <p:spPr bwMode="auto">
          <a:xfrm>
            <a:off x="7070725" y="1690688"/>
            <a:ext cx="50006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a:t>O</a:t>
            </a:r>
          </a:p>
        </p:txBody>
      </p:sp>
      <p:sp>
        <p:nvSpPr>
          <p:cNvPr id="66588" name="Line 28"/>
          <p:cNvSpPr>
            <a:spLocks noChangeShapeType="1"/>
          </p:cNvSpPr>
          <p:nvPr/>
        </p:nvSpPr>
        <p:spPr bwMode="auto">
          <a:xfrm flipV="1">
            <a:off x="7315200" y="1309688"/>
            <a:ext cx="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89" name="Freeform 29"/>
          <p:cNvSpPr>
            <a:spLocks/>
          </p:cNvSpPr>
          <p:nvPr/>
        </p:nvSpPr>
        <p:spPr bwMode="auto">
          <a:xfrm>
            <a:off x="6805613" y="2132013"/>
            <a:ext cx="357187" cy="269875"/>
          </a:xfrm>
          <a:custGeom>
            <a:avLst/>
            <a:gdLst>
              <a:gd name="T0" fmla="*/ 225 w 225"/>
              <a:gd name="T1" fmla="*/ 0 h 170"/>
              <a:gd name="T2" fmla="*/ 0 w 225"/>
              <a:gd name="T3" fmla="*/ 170 h 170"/>
            </a:gdLst>
            <a:ahLst/>
            <a:cxnLst>
              <a:cxn ang="0">
                <a:pos x="T0" y="T1"/>
              </a:cxn>
              <a:cxn ang="0">
                <a:pos x="T2" y="T3"/>
              </a:cxn>
            </a:cxnLst>
            <a:rect l="0" t="0" r="r" b="b"/>
            <a:pathLst>
              <a:path w="225" h="170">
                <a:moveTo>
                  <a:pt x="225" y="0"/>
                </a:moveTo>
                <a:lnTo>
                  <a:pt x="0" y="170"/>
                </a:lnTo>
              </a:path>
            </a:pathLst>
          </a:custGeom>
          <a:noFill/>
          <a:ln w="9525" cap="flat">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90" name="AutoShape 30"/>
          <p:cNvSpPr>
            <a:spLocks noChangeArrowheads="1"/>
          </p:cNvSpPr>
          <p:nvPr/>
        </p:nvSpPr>
        <p:spPr bwMode="auto">
          <a:xfrm rot="1576671">
            <a:off x="7162800" y="2132013"/>
            <a:ext cx="76200" cy="533400"/>
          </a:xfrm>
          <a:prstGeom prst="triangle">
            <a:avLst>
              <a:gd name="adj" fmla="val 41667"/>
            </a:avLst>
          </a:prstGeom>
          <a:gradFill rotWithShape="1">
            <a:gsLst>
              <a:gs pos="0">
                <a:schemeClr val="bg2"/>
              </a:gs>
              <a:gs pos="100000">
                <a:schemeClr val="tx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91" name="Line 31"/>
          <p:cNvSpPr>
            <a:spLocks noChangeShapeType="1"/>
          </p:cNvSpPr>
          <p:nvPr/>
        </p:nvSpPr>
        <p:spPr bwMode="auto">
          <a:xfrm>
            <a:off x="7467600" y="2132013"/>
            <a:ext cx="3810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92" name="Freeform 32"/>
          <p:cNvSpPr>
            <a:spLocks/>
          </p:cNvSpPr>
          <p:nvPr/>
        </p:nvSpPr>
        <p:spPr bwMode="auto">
          <a:xfrm>
            <a:off x="7239000" y="2284413"/>
            <a:ext cx="304800" cy="177800"/>
          </a:xfrm>
          <a:custGeom>
            <a:avLst/>
            <a:gdLst>
              <a:gd name="T0" fmla="*/ 0 w 192"/>
              <a:gd name="T1" fmla="*/ 96 h 112"/>
              <a:gd name="T2" fmla="*/ 144 w 192"/>
              <a:gd name="T3" fmla="*/ 96 h 112"/>
              <a:gd name="T4" fmla="*/ 192 w 192"/>
              <a:gd name="T5" fmla="*/ 0 h 112"/>
            </a:gdLst>
            <a:ahLst/>
            <a:cxnLst>
              <a:cxn ang="0">
                <a:pos x="T0" y="T1"/>
              </a:cxn>
              <a:cxn ang="0">
                <a:pos x="T2" y="T3"/>
              </a:cxn>
              <a:cxn ang="0">
                <a:pos x="T4" y="T5"/>
              </a:cxn>
            </a:cxnLst>
            <a:rect l="0" t="0" r="r" b="b"/>
            <a:pathLst>
              <a:path w="192" h="112">
                <a:moveTo>
                  <a:pt x="0" y="96"/>
                </a:moveTo>
                <a:cubicBezTo>
                  <a:pt x="56" y="104"/>
                  <a:pt x="112" y="112"/>
                  <a:pt x="144" y="96"/>
                </a:cubicBezTo>
                <a:cubicBezTo>
                  <a:pt x="176" y="80"/>
                  <a:pt x="184" y="40"/>
                  <a:pt x="192" y="0"/>
                </a:cubicBezTo>
              </a:path>
            </a:pathLst>
          </a:custGeom>
          <a:noFill/>
          <a:ln w="9525">
            <a:solidFill>
              <a:schemeClr val="accent2"/>
            </a:solidFill>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93" name="Text Box 33"/>
          <p:cNvSpPr txBox="1">
            <a:spLocks noChangeArrowheads="1"/>
          </p:cNvSpPr>
          <p:nvPr/>
        </p:nvSpPr>
        <p:spPr bwMode="auto">
          <a:xfrm>
            <a:off x="7239000" y="2390775"/>
            <a:ext cx="62071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104.5</a:t>
            </a:r>
            <a:r>
              <a:rPr lang="en-US" sz="1200" baseline="30000"/>
              <a:t>o</a:t>
            </a:r>
          </a:p>
        </p:txBody>
      </p:sp>
      <p:sp>
        <p:nvSpPr>
          <p:cNvPr id="66594" name="Text Box 34"/>
          <p:cNvSpPr txBox="1">
            <a:spLocks noChangeArrowheads="1"/>
          </p:cNvSpPr>
          <p:nvPr/>
        </p:nvSpPr>
        <p:spPr bwMode="auto">
          <a:xfrm>
            <a:off x="7827963" y="2208213"/>
            <a:ext cx="4778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a:t>H</a:t>
            </a:r>
          </a:p>
        </p:txBody>
      </p:sp>
      <p:sp>
        <p:nvSpPr>
          <p:cNvPr id="66595" name="Text Box 35"/>
          <p:cNvSpPr txBox="1">
            <a:spLocks noChangeArrowheads="1"/>
          </p:cNvSpPr>
          <p:nvPr/>
        </p:nvSpPr>
        <p:spPr bwMode="auto">
          <a:xfrm>
            <a:off x="6837363" y="2543175"/>
            <a:ext cx="47783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a:t>H</a:t>
            </a:r>
          </a:p>
        </p:txBody>
      </p:sp>
      <p:sp>
        <p:nvSpPr>
          <p:cNvPr id="66596" name="Freeform 36"/>
          <p:cNvSpPr>
            <a:spLocks/>
          </p:cNvSpPr>
          <p:nvPr/>
        </p:nvSpPr>
        <p:spPr bwMode="auto">
          <a:xfrm>
            <a:off x="6997700" y="928688"/>
            <a:ext cx="635000" cy="838200"/>
          </a:xfrm>
          <a:custGeom>
            <a:avLst/>
            <a:gdLst>
              <a:gd name="T0" fmla="*/ 152 w 400"/>
              <a:gd name="T1" fmla="*/ 528 h 528"/>
              <a:gd name="T2" fmla="*/ 8 w 400"/>
              <a:gd name="T3" fmla="*/ 144 h 528"/>
              <a:gd name="T4" fmla="*/ 200 w 400"/>
              <a:gd name="T5" fmla="*/ 0 h 528"/>
              <a:gd name="T6" fmla="*/ 392 w 400"/>
              <a:gd name="T7" fmla="*/ 144 h 528"/>
              <a:gd name="T8" fmla="*/ 248 w 400"/>
              <a:gd name="T9" fmla="*/ 528 h 528"/>
            </a:gdLst>
            <a:ahLst/>
            <a:cxnLst>
              <a:cxn ang="0">
                <a:pos x="T0" y="T1"/>
              </a:cxn>
              <a:cxn ang="0">
                <a:pos x="T2" y="T3"/>
              </a:cxn>
              <a:cxn ang="0">
                <a:pos x="T4" y="T5"/>
              </a:cxn>
              <a:cxn ang="0">
                <a:pos x="T6" y="T7"/>
              </a:cxn>
              <a:cxn ang="0">
                <a:pos x="T8" y="T9"/>
              </a:cxn>
            </a:cxnLst>
            <a:rect l="0" t="0" r="r" b="b"/>
            <a:pathLst>
              <a:path w="400" h="528">
                <a:moveTo>
                  <a:pt x="152" y="528"/>
                </a:moveTo>
                <a:cubicBezTo>
                  <a:pt x="76" y="380"/>
                  <a:pt x="0" y="232"/>
                  <a:pt x="8" y="144"/>
                </a:cubicBezTo>
                <a:cubicBezTo>
                  <a:pt x="16" y="56"/>
                  <a:pt x="136" y="0"/>
                  <a:pt x="200" y="0"/>
                </a:cubicBezTo>
                <a:cubicBezTo>
                  <a:pt x="264" y="0"/>
                  <a:pt x="384" y="56"/>
                  <a:pt x="392" y="144"/>
                </a:cubicBezTo>
                <a:cubicBezTo>
                  <a:pt x="400" y="232"/>
                  <a:pt x="324" y="380"/>
                  <a:pt x="248" y="528"/>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97" name="Text Box 37"/>
          <p:cNvSpPr txBox="1">
            <a:spLocks noChangeArrowheads="1"/>
          </p:cNvSpPr>
          <p:nvPr/>
        </p:nvSpPr>
        <p:spPr bwMode="auto">
          <a:xfrm>
            <a:off x="7086600" y="700088"/>
            <a:ext cx="4095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b="1">
                <a:solidFill>
                  <a:srgbClr val="FF0000"/>
                </a:solidFill>
              </a:rPr>
              <a:t>..</a:t>
            </a:r>
          </a:p>
        </p:txBody>
      </p:sp>
      <p:sp>
        <p:nvSpPr>
          <p:cNvPr id="66598" name="Freeform 38"/>
          <p:cNvSpPr>
            <a:spLocks noChangeAspect="1"/>
          </p:cNvSpPr>
          <p:nvPr/>
        </p:nvSpPr>
        <p:spPr bwMode="auto">
          <a:xfrm rot="14250732">
            <a:off x="6654800" y="1990726"/>
            <a:ext cx="503237" cy="665162"/>
          </a:xfrm>
          <a:custGeom>
            <a:avLst/>
            <a:gdLst>
              <a:gd name="T0" fmla="*/ 152 w 400"/>
              <a:gd name="T1" fmla="*/ 528 h 528"/>
              <a:gd name="T2" fmla="*/ 8 w 400"/>
              <a:gd name="T3" fmla="*/ 144 h 528"/>
              <a:gd name="T4" fmla="*/ 200 w 400"/>
              <a:gd name="T5" fmla="*/ 0 h 528"/>
              <a:gd name="T6" fmla="*/ 392 w 400"/>
              <a:gd name="T7" fmla="*/ 144 h 528"/>
              <a:gd name="T8" fmla="*/ 248 w 400"/>
              <a:gd name="T9" fmla="*/ 528 h 528"/>
            </a:gdLst>
            <a:ahLst/>
            <a:cxnLst>
              <a:cxn ang="0">
                <a:pos x="T0" y="T1"/>
              </a:cxn>
              <a:cxn ang="0">
                <a:pos x="T2" y="T3"/>
              </a:cxn>
              <a:cxn ang="0">
                <a:pos x="T4" y="T5"/>
              </a:cxn>
              <a:cxn ang="0">
                <a:pos x="T6" y="T7"/>
              </a:cxn>
              <a:cxn ang="0">
                <a:pos x="T8" y="T9"/>
              </a:cxn>
            </a:cxnLst>
            <a:rect l="0" t="0" r="r" b="b"/>
            <a:pathLst>
              <a:path w="400" h="528">
                <a:moveTo>
                  <a:pt x="152" y="528"/>
                </a:moveTo>
                <a:cubicBezTo>
                  <a:pt x="76" y="380"/>
                  <a:pt x="0" y="232"/>
                  <a:pt x="8" y="144"/>
                </a:cubicBezTo>
                <a:cubicBezTo>
                  <a:pt x="16" y="56"/>
                  <a:pt x="136" y="0"/>
                  <a:pt x="200" y="0"/>
                </a:cubicBezTo>
                <a:cubicBezTo>
                  <a:pt x="264" y="0"/>
                  <a:pt x="384" y="56"/>
                  <a:pt x="392" y="144"/>
                </a:cubicBezTo>
                <a:cubicBezTo>
                  <a:pt x="400" y="232"/>
                  <a:pt x="324" y="380"/>
                  <a:pt x="248" y="528"/>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99" name="Text Box 39"/>
          <p:cNvSpPr txBox="1">
            <a:spLocks noChangeArrowheads="1"/>
          </p:cNvSpPr>
          <p:nvPr/>
        </p:nvSpPr>
        <p:spPr bwMode="auto">
          <a:xfrm rot="14371117">
            <a:off x="6439694" y="2215357"/>
            <a:ext cx="4095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b="1">
                <a:solidFill>
                  <a:srgbClr val="FF0000"/>
                </a:solidFill>
              </a:rPr>
              <a:t>..</a:t>
            </a:r>
          </a:p>
        </p:txBody>
      </p:sp>
      <p:sp>
        <p:nvSpPr>
          <p:cNvPr id="66600" name="Text Box 40"/>
          <p:cNvSpPr txBox="1">
            <a:spLocks noChangeArrowheads="1"/>
          </p:cNvSpPr>
          <p:nvPr/>
        </p:nvSpPr>
        <p:spPr bwMode="auto">
          <a:xfrm>
            <a:off x="990600" y="3367088"/>
            <a:ext cx="16144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CH</a:t>
            </a:r>
            <a:r>
              <a:rPr lang="en-US" baseline="-25000"/>
              <a:t>4</a:t>
            </a:r>
            <a:r>
              <a:rPr lang="en-US"/>
              <a:t>, methane</a:t>
            </a:r>
          </a:p>
        </p:txBody>
      </p:sp>
      <p:sp>
        <p:nvSpPr>
          <p:cNvPr id="66601" name="Text Box 41"/>
          <p:cNvSpPr txBox="1">
            <a:spLocks noChangeArrowheads="1"/>
          </p:cNvSpPr>
          <p:nvPr/>
        </p:nvSpPr>
        <p:spPr bwMode="auto">
          <a:xfrm>
            <a:off x="3810000" y="3367088"/>
            <a:ext cx="16652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NH</a:t>
            </a:r>
            <a:r>
              <a:rPr lang="en-US" baseline="-25000"/>
              <a:t>3</a:t>
            </a:r>
            <a:r>
              <a:rPr lang="en-US"/>
              <a:t>, ammonia</a:t>
            </a:r>
          </a:p>
        </p:txBody>
      </p:sp>
      <p:sp>
        <p:nvSpPr>
          <p:cNvPr id="66602" name="Text Box 42"/>
          <p:cNvSpPr txBox="1">
            <a:spLocks noChangeArrowheads="1"/>
          </p:cNvSpPr>
          <p:nvPr/>
        </p:nvSpPr>
        <p:spPr bwMode="auto">
          <a:xfrm>
            <a:off x="6780213" y="3367088"/>
            <a:ext cx="12969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H</a:t>
            </a:r>
            <a:r>
              <a:rPr lang="en-US" baseline="-25000"/>
              <a:t>2</a:t>
            </a:r>
            <a:r>
              <a:rPr lang="en-US"/>
              <a:t>O, water</a:t>
            </a:r>
          </a:p>
        </p:txBody>
      </p:sp>
      <p:sp>
        <p:nvSpPr>
          <p:cNvPr id="66603" name="Freeform 43"/>
          <p:cNvSpPr>
            <a:spLocks/>
          </p:cNvSpPr>
          <p:nvPr/>
        </p:nvSpPr>
        <p:spPr bwMode="auto">
          <a:xfrm>
            <a:off x="2362200" y="4114800"/>
            <a:ext cx="635000" cy="838200"/>
          </a:xfrm>
          <a:custGeom>
            <a:avLst/>
            <a:gdLst>
              <a:gd name="T0" fmla="*/ 152 w 400"/>
              <a:gd name="T1" fmla="*/ 528 h 528"/>
              <a:gd name="T2" fmla="*/ 8 w 400"/>
              <a:gd name="T3" fmla="*/ 144 h 528"/>
              <a:gd name="T4" fmla="*/ 200 w 400"/>
              <a:gd name="T5" fmla="*/ 0 h 528"/>
              <a:gd name="T6" fmla="*/ 392 w 400"/>
              <a:gd name="T7" fmla="*/ 144 h 528"/>
              <a:gd name="T8" fmla="*/ 248 w 400"/>
              <a:gd name="T9" fmla="*/ 528 h 528"/>
            </a:gdLst>
            <a:ahLst/>
            <a:cxnLst>
              <a:cxn ang="0">
                <a:pos x="T0" y="T1"/>
              </a:cxn>
              <a:cxn ang="0">
                <a:pos x="T2" y="T3"/>
              </a:cxn>
              <a:cxn ang="0">
                <a:pos x="T4" y="T5"/>
              </a:cxn>
              <a:cxn ang="0">
                <a:pos x="T6" y="T7"/>
              </a:cxn>
              <a:cxn ang="0">
                <a:pos x="T8" y="T9"/>
              </a:cxn>
            </a:cxnLst>
            <a:rect l="0" t="0" r="r" b="b"/>
            <a:pathLst>
              <a:path w="400" h="528">
                <a:moveTo>
                  <a:pt x="152" y="528"/>
                </a:moveTo>
                <a:cubicBezTo>
                  <a:pt x="76" y="380"/>
                  <a:pt x="0" y="232"/>
                  <a:pt x="8" y="144"/>
                </a:cubicBezTo>
                <a:cubicBezTo>
                  <a:pt x="16" y="56"/>
                  <a:pt x="136" y="0"/>
                  <a:pt x="200" y="0"/>
                </a:cubicBezTo>
                <a:cubicBezTo>
                  <a:pt x="264" y="0"/>
                  <a:pt x="384" y="56"/>
                  <a:pt x="392" y="144"/>
                </a:cubicBezTo>
                <a:cubicBezTo>
                  <a:pt x="400" y="232"/>
                  <a:pt x="324" y="380"/>
                  <a:pt x="248" y="528"/>
                </a:cubicBezTo>
              </a:path>
            </a:pathLst>
          </a:custGeom>
          <a:gradFill rotWithShape="1">
            <a:gsLst>
              <a:gs pos="0">
                <a:srgbClr val="D6D1FB"/>
              </a:gs>
              <a:gs pos="100000">
                <a:srgbClr val="E3E0FC"/>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604" name="Text Box 44"/>
          <p:cNvSpPr txBox="1">
            <a:spLocks noChangeArrowheads="1"/>
          </p:cNvSpPr>
          <p:nvPr/>
        </p:nvSpPr>
        <p:spPr bwMode="auto">
          <a:xfrm>
            <a:off x="2451100" y="3886200"/>
            <a:ext cx="4095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b="1">
                <a:solidFill>
                  <a:srgbClr val="FF0000"/>
                </a:solidFill>
              </a:rPr>
              <a:t>..</a:t>
            </a:r>
          </a:p>
        </p:txBody>
      </p:sp>
      <p:sp>
        <p:nvSpPr>
          <p:cNvPr id="66605" name="Line 45"/>
          <p:cNvSpPr>
            <a:spLocks noChangeShapeType="1"/>
          </p:cNvSpPr>
          <p:nvPr/>
        </p:nvSpPr>
        <p:spPr bwMode="auto">
          <a:xfrm>
            <a:off x="3886200" y="5105400"/>
            <a:ext cx="13716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6606" name="Group 46"/>
          <p:cNvGrpSpPr>
            <a:grpSpLocks/>
          </p:cNvGrpSpPr>
          <p:nvPr/>
        </p:nvGrpSpPr>
        <p:grpSpPr bwMode="auto">
          <a:xfrm>
            <a:off x="5638800" y="4800600"/>
            <a:ext cx="2209800" cy="1003300"/>
            <a:chOff x="3744" y="3024"/>
            <a:chExt cx="1392" cy="632"/>
          </a:xfrm>
        </p:grpSpPr>
        <p:sp>
          <p:nvSpPr>
            <p:cNvPr id="66607" name="Rectangle 47"/>
            <p:cNvSpPr>
              <a:spLocks noChangeAspect="1" noChangeArrowheads="1"/>
            </p:cNvSpPr>
            <p:nvPr/>
          </p:nvSpPr>
          <p:spPr bwMode="auto">
            <a:xfrm rot="1466637">
              <a:off x="4480" y="3292"/>
              <a:ext cx="468" cy="66"/>
            </a:xfrm>
            <a:prstGeom prst="rect">
              <a:avLst/>
            </a:prstGeom>
            <a:gradFill rotWithShape="1">
              <a:gsLst>
                <a:gs pos="0">
                  <a:schemeClr val="bg2"/>
                </a:gs>
                <a:gs pos="50000">
                  <a:schemeClr val="bg1"/>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08" name="Rectangle 48"/>
            <p:cNvSpPr>
              <a:spLocks noChangeAspect="1" noChangeArrowheads="1"/>
            </p:cNvSpPr>
            <p:nvPr/>
          </p:nvSpPr>
          <p:spPr bwMode="auto">
            <a:xfrm rot="-1282237">
              <a:off x="3945" y="3292"/>
              <a:ext cx="468" cy="66"/>
            </a:xfrm>
            <a:prstGeom prst="rect">
              <a:avLst/>
            </a:prstGeom>
            <a:gradFill rotWithShape="1">
              <a:gsLst>
                <a:gs pos="0">
                  <a:schemeClr val="bg2"/>
                </a:gs>
                <a:gs pos="50000">
                  <a:schemeClr val="bg1"/>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09" name="Oval 49"/>
            <p:cNvSpPr>
              <a:spLocks noChangeAspect="1" noChangeArrowheads="1"/>
            </p:cNvSpPr>
            <p:nvPr/>
          </p:nvSpPr>
          <p:spPr bwMode="auto">
            <a:xfrm>
              <a:off x="3744" y="3292"/>
              <a:ext cx="345" cy="3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O</a:t>
              </a:r>
            </a:p>
          </p:txBody>
        </p:sp>
        <p:sp>
          <p:nvSpPr>
            <p:cNvPr id="66610" name="Oval 50"/>
            <p:cNvSpPr>
              <a:spLocks noChangeAspect="1" noChangeArrowheads="1"/>
            </p:cNvSpPr>
            <p:nvPr/>
          </p:nvSpPr>
          <p:spPr bwMode="auto">
            <a:xfrm>
              <a:off x="4272" y="3024"/>
              <a:ext cx="345" cy="3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O</a:t>
              </a:r>
            </a:p>
          </p:txBody>
        </p:sp>
        <p:sp>
          <p:nvSpPr>
            <p:cNvPr id="66611" name="Oval 51"/>
            <p:cNvSpPr>
              <a:spLocks noChangeAspect="1" noChangeArrowheads="1"/>
            </p:cNvSpPr>
            <p:nvPr/>
          </p:nvSpPr>
          <p:spPr bwMode="auto">
            <a:xfrm>
              <a:off x="4791" y="3312"/>
              <a:ext cx="345" cy="3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O</a:t>
              </a:r>
            </a:p>
          </p:txBody>
        </p:sp>
      </p:grpSp>
      <p:sp>
        <p:nvSpPr>
          <p:cNvPr id="66612" name="Text Box 52"/>
          <p:cNvSpPr txBox="1">
            <a:spLocks noChangeArrowheads="1"/>
          </p:cNvSpPr>
          <p:nvPr/>
        </p:nvSpPr>
        <p:spPr bwMode="auto">
          <a:xfrm>
            <a:off x="1371600" y="4191000"/>
            <a:ext cx="800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200"/>
              <a:t>lone pair</a:t>
            </a:r>
          </a:p>
          <a:p>
            <a:pPr algn="ctr"/>
            <a:r>
              <a:rPr lang="en-US" sz="1200"/>
              <a:t>electrons</a:t>
            </a:r>
          </a:p>
        </p:txBody>
      </p:sp>
      <p:grpSp>
        <p:nvGrpSpPr>
          <p:cNvPr id="66613" name="Group 53"/>
          <p:cNvGrpSpPr>
            <a:grpSpLocks/>
          </p:cNvGrpSpPr>
          <p:nvPr/>
        </p:nvGrpSpPr>
        <p:grpSpPr bwMode="auto">
          <a:xfrm>
            <a:off x="1676400" y="4892675"/>
            <a:ext cx="1947863" cy="1584325"/>
            <a:chOff x="1056" y="3082"/>
            <a:chExt cx="1227" cy="998"/>
          </a:xfrm>
        </p:grpSpPr>
        <p:sp>
          <p:nvSpPr>
            <p:cNvPr id="66614" name="Text Box 54"/>
            <p:cNvSpPr txBox="1">
              <a:spLocks noChangeArrowheads="1"/>
            </p:cNvSpPr>
            <p:nvPr/>
          </p:nvSpPr>
          <p:spPr bwMode="auto">
            <a:xfrm>
              <a:off x="1526" y="3082"/>
              <a:ext cx="315"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a:t>O</a:t>
              </a:r>
            </a:p>
          </p:txBody>
        </p:sp>
        <p:sp>
          <p:nvSpPr>
            <p:cNvPr id="66615" name="Freeform 55"/>
            <p:cNvSpPr>
              <a:spLocks/>
            </p:cNvSpPr>
            <p:nvPr/>
          </p:nvSpPr>
          <p:spPr bwMode="auto">
            <a:xfrm>
              <a:off x="1359" y="3360"/>
              <a:ext cx="225" cy="170"/>
            </a:xfrm>
            <a:custGeom>
              <a:avLst/>
              <a:gdLst>
                <a:gd name="T0" fmla="*/ 225 w 225"/>
                <a:gd name="T1" fmla="*/ 0 h 170"/>
                <a:gd name="T2" fmla="*/ 0 w 225"/>
                <a:gd name="T3" fmla="*/ 170 h 170"/>
              </a:gdLst>
              <a:ahLst/>
              <a:cxnLst>
                <a:cxn ang="0">
                  <a:pos x="T0" y="T1"/>
                </a:cxn>
                <a:cxn ang="0">
                  <a:pos x="T2" y="T3"/>
                </a:cxn>
              </a:cxnLst>
              <a:rect l="0" t="0" r="r" b="b"/>
              <a:pathLst>
                <a:path w="225" h="170">
                  <a:moveTo>
                    <a:pt x="225" y="0"/>
                  </a:moveTo>
                  <a:lnTo>
                    <a:pt x="0" y="170"/>
                  </a:lnTo>
                </a:path>
              </a:pathLst>
            </a:custGeom>
            <a:noFill/>
            <a:ln w="9525" cap="flat">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616" name="Line 56"/>
            <p:cNvSpPr>
              <a:spLocks noChangeShapeType="1"/>
            </p:cNvSpPr>
            <p:nvPr/>
          </p:nvSpPr>
          <p:spPr bwMode="auto">
            <a:xfrm>
              <a:off x="1824" y="3312"/>
              <a:ext cx="24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617" name="Text Box 57"/>
            <p:cNvSpPr txBox="1">
              <a:spLocks noChangeArrowheads="1"/>
            </p:cNvSpPr>
            <p:nvPr/>
          </p:nvSpPr>
          <p:spPr bwMode="auto">
            <a:xfrm>
              <a:off x="1968" y="3427"/>
              <a:ext cx="315"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a:t>O</a:t>
              </a:r>
            </a:p>
          </p:txBody>
        </p:sp>
        <p:sp>
          <p:nvSpPr>
            <p:cNvPr id="66618" name="Text Box 58"/>
            <p:cNvSpPr txBox="1">
              <a:spLocks noChangeArrowheads="1"/>
            </p:cNvSpPr>
            <p:nvPr/>
          </p:nvSpPr>
          <p:spPr bwMode="auto">
            <a:xfrm>
              <a:off x="1056" y="3427"/>
              <a:ext cx="315"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a:t>O</a:t>
              </a:r>
            </a:p>
          </p:txBody>
        </p:sp>
        <p:sp>
          <p:nvSpPr>
            <p:cNvPr id="66619" name="Line 59"/>
            <p:cNvSpPr>
              <a:spLocks noChangeShapeType="1"/>
            </p:cNvSpPr>
            <p:nvPr/>
          </p:nvSpPr>
          <p:spPr bwMode="auto">
            <a:xfrm>
              <a:off x="1776" y="3360"/>
              <a:ext cx="24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620" name="Text Box 60"/>
            <p:cNvSpPr txBox="1">
              <a:spLocks noChangeArrowheads="1"/>
            </p:cNvSpPr>
            <p:nvPr/>
          </p:nvSpPr>
          <p:spPr bwMode="auto">
            <a:xfrm>
              <a:off x="1311" y="3849"/>
              <a:ext cx="75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O</a:t>
              </a:r>
              <a:r>
                <a:rPr lang="en-US" baseline="-25000"/>
                <a:t>3</a:t>
              </a:r>
              <a:r>
                <a:rPr lang="en-US"/>
                <a:t>, ozone</a:t>
              </a:r>
            </a:p>
          </p:txBody>
        </p:sp>
      </p:grpSp>
    </p:spTree>
    <p:extLst>
      <p:ext uri="{BB962C8B-B14F-4D97-AF65-F5344CB8AC3E}">
        <p14:creationId xmlns:p14="http://schemas.microsoft.com/office/powerpoint/2010/main" val="34689716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66613"/>
                                        </p:tgtEl>
                                        <p:attrNameLst>
                                          <p:attrName>style.visibility</p:attrName>
                                        </p:attrNameLst>
                                      </p:cBhvr>
                                      <p:to>
                                        <p:strVal val="visible"/>
                                      </p:to>
                                    </p:set>
                                    <p:anim calcmode="lin" valueType="num">
                                      <p:cBhvr>
                                        <p:cTn id="7" dur="500" fill="hold"/>
                                        <p:tgtEl>
                                          <p:spTgt spid="66613"/>
                                        </p:tgtEl>
                                        <p:attrNameLst>
                                          <p:attrName>ppt_w</p:attrName>
                                        </p:attrNameLst>
                                      </p:cBhvr>
                                      <p:tavLst>
                                        <p:tav tm="0">
                                          <p:val>
                                            <p:fltVal val="0"/>
                                          </p:val>
                                        </p:tav>
                                        <p:tav tm="100000">
                                          <p:val>
                                            <p:strVal val="#ppt_w"/>
                                          </p:val>
                                        </p:tav>
                                      </p:tavLst>
                                    </p:anim>
                                    <p:anim calcmode="lin" valueType="num">
                                      <p:cBhvr>
                                        <p:cTn id="8" dur="500" fill="hold"/>
                                        <p:tgtEl>
                                          <p:spTgt spid="66613"/>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66603"/>
                                        </p:tgtEl>
                                        <p:attrNameLst>
                                          <p:attrName>style.visibility</p:attrName>
                                        </p:attrNameLst>
                                      </p:cBhvr>
                                      <p:to>
                                        <p:strVal val="visible"/>
                                      </p:to>
                                    </p:set>
                                    <p:animEffect transition="in" filter="wipe(down)">
                                      <p:cBhvr>
                                        <p:cTn id="13" dur="500"/>
                                        <p:tgtEl>
                                          <p:spTgt spid="66603"/>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66604"/>
                                        </p:tgtEl>
                                        <p:attrNameLst>
                                          <p:attrName>style.visibility</p:attrName>
                                        </p:attrNameLst>
                                      </p:cBhvr>
                                      <p:to>
                                        <p:strVal val="visible"/>
                                      </p:to>
                                    </p:set>
                                    <p:animEffect transition="in" filter="dissolve">
                                      <p:cBhvr>
                                        <p:cTn id="16" dur="500"/>
                                        <p:tgtEl>
                                          <p:spTgt spid="6660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4" presetClass="entr" presetSubtype="0" fill="hold" grpId="0" nodeType="clickEffect">
                                  <p:stCondLst>
                                    <p:cond delay="0"/>
                                  </p:stCondLst>
                                  <p:childTnLst>
                                    <p:set>
                                      <p:cBhvr>
                                        <p:cTn id="20" dur="1" fill="hold">
                                          <p:stCondLst>
                                            <p:cond delay="0"/>
                                          </p:stCondLst>
                                        </p:cTn>
                                        <p:tgtEl>
                                          <p:spTgt spid="66612"/>
                                        </p:tgtEl>
                                        <p:attrNameLst>
                                          <p:attrName>style.visibility</p:attrName>
                                        </p:attrNameLst>
                                      </p:cBhvr>
                                      <p:to>
                                        <p:strVal val="visible"/>
                                      </p:to>
                                    </p:set>
                                    <p:anim from="(-#ppt_w/2)" to="(#ppt_x)" calcmode="lin" valueType="num">
                                      <p:cBhvr>
                                        <p:cTn id="21" dur="600" fill="hold">
                                          <p:stCondLst>
                                            <p:cond delay="0"/>
                                          </p:stCondLst>
                                        </p:cTn>
                                        <p:tgtEl>
                                          <p:spTgt spid="66612"/>
                                        </p:tgtEl>
                                        <p:attrNameLst>
                                          <p:attrName>ppt_x</p:attrName>
                                        </p:attrNameLst>
                                      </p:cBhvr>
                                    </p:anim>
                                    <p:anim from="0" to="-1.0" calcmode="lin" valueType="num">
                                      <p:cBhvr>
                                        <p:cTn id="22" dur="200" decel="50000" autoRev="1" fill="hold">
                                          <p:stCondLst>
                                            <p:cond delay="600"/>
                                          </p:stCondLst>
                                        </p:cTn>
                                        <p:tgtEl>
                                          <p:spTgt spid="66612"/>
                                        </p:tgtEl>
                                        <p:attrNameLst>
                                          <p:attrName>xshear</p:attrName>
                                        </p:attrNameLst>
                                      </p:cBhvr>
                                    </p:anim>
                                    <p:animScale>
                                      <p:cBhvr>
                                        <p:cTn id="23" dur="200" decel="100000" autoRev="1" fill="hold">
                                          <p:stCondLst>
                                            <p:cond delay="600"/>
                                          </p:stCondLst>
                                        </p:cTn>
                                        <p:tgtEl>
                                          <p:spTgt spid="66612"/>
                                        </p:tgtEl>
                                      </p:cBhvr>
                                      <p:from x="100000" y="100000"/>
                                      <p:to x="80000" y="100000"/>
                                    </p:animScale>
                                    <p:anim by="(#ppt_h/3+#ppt_w*0.1)" calcmode="lin" valueType="num">
                                      <p:cBhvr additive="sum">
                                        <p:cTn id="24" dur="200" decel="100000" autoRev="1" fill="hold">
                                          <p:stCondLst>
                                            <p:cond delay="600"/>
                                          </p:stCondLst>
                                        </p:cTn>
                                        <p:tgtEl>
                                          <p:spTgt spid="66612"/>
                                        </p:tgtEl>
                                        <p:attrNameLst>
                                          <p:attrName>ppt_x</p:attrName>
                                        </p:attrNameLst>
                                      </p:cBhvr>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6605"/>
                                        </p:tgtEl>
                                        <p:attrNameLst>
                                          <p:attrName>style.visibility</p:attrName>
                                        </p:attrNameLst>
                                      </p:cBhvr>
                                      <p:to>
                                        <p:strVal val="visible"/>
                                      </p:to>
                                    </p:set>
                                    <p:animEffect transition="in" filter="wipe(left)">
                                      <p:cBhvr>
                                        <p:cTn id="29" dur="500"/>
                                        <p:tgtEl>
                                          <p:spTgt spid="66605"/>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6" presetClass="entr" presetSubtype="0" fill="hold" nodeType="clickEffect">
                                  <p:stCondLst>
                                    <p:cond delay="0"/>
                                  </p:stCondLst>
                                  <p:childTnLst>
                                    <p:set>
                                      <p:cBhvr>
                                        <p:cTn id="33" dur="1" fill="hold">
                                          <p:stCondLst>
                                            <p:cond delay="0"/>
                                          </p:stCondLst>
                                        </p:cTn>
                                        <p:tgtEl>
                                          <p:spTgt spid="66606"/>
                                        </p:tgtEl>
                                        <p:attrNameLst>
                                          <p:attrName>style.visibility</p:attrName>
                                        </p:attrNameLst>
                                      </p:cBhvr>
                                      <p:to>
                                        <p:strVal val="visible"/>
                                      </p:to>
                                    </p:set>
                                    <p:animEffect transition="in" filter="wipe(down)">
                                      <p:cBhvr>
                                        <p:cTn id="34" dur="580">
                                          <p:stCondLst>
                                            <p:cond delay="0"/>
                                          </p:stCondLst>
                                        </p:cTn>
                                        <p:tgtEl>
                                          <p:spTgt spid="66606"/>
                                        </p:tgtEl>
                                      </p:cBhvr>
                                    </p:animEffect>
                                    <p:anim calcmode="lin" valueType="num">
                                      <p:cBhvr>
                                        <p:cTn id="35" dur="1822" tmFilter="0,0; 0.14,0.36; 0.43,0.73; 0.71,0.91; 1.0,1.0">
                                          <p:stCondLst>
                                            <p:cond delay="0"/>
                                          </p:stCondLst>
                                        </p:cTn>
                                        <p:tgtEl>
                                          <p:spTgt spid="66606"/>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66606"/>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66606"/>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66606"/>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66606"/>
                                        </p:tgtEl>
                                        <p:attrNameLst>
                                          <p:attrName>ppt_y</p:attrName>
                                        </p:attrNameLst>
                                      </p:cBhvr>
                                      <p:tavLst>
                                        <p:tav tm="0" fmla="#ppt_y-sin(pi*$)/81">
                                          <p:val>
                                            <p:fltVal val="0"/>
                                          </p:val>
                                        </p:tav>
                                        <p:tav tm="100000">
                                          <p:val>
                                            <p:fltVal val="1"/>
                                          </p:val>
                                        </p:tav>
                                      </p:tavLst>
                                    </p:anim>
                                    <p:animScale>
                                      <p:cBhvr>
                                        <p:cTn id="40" dur="26">
                                          <p:stCondLst>
                                            <p:cond delay="650"/>
                                          </p:stCondLst>
                                        </p:cTn>
                                        <p:tgtEl>
                                          <p:spTgt spid="66606"/>
                                        </p:tgtEl>
                                      </p:cBhvr>
                                      <p:to x="100000" y="60000"/>
                                    </p:animScale>
                                    <p:animScale>
                                      <p:cBhvr>
                                        <p:cTn id="41" dur="166" decel="50000">
                                          <p:stCondLst>
                                            <p:cond delay="676"/>
                                          </p:stCondLst>
                                        </p:cTn>
                                        <p:tgtEl>
                                          <p:spTgt spid="66606"/>
                                        </p:tgtEl>
                                      </p:cBhvr>
                                      <p:to x="100000" y="100000"/>
                                    </p:animScale>
                                    <p:animScale>
                                      <p:cBhvr>
                                        <p:cTn id="42" dur="26">
                                          <p:stCondLst>
                                            <p:cond delay="1312"/>
                                          </p:stCondLst>
                                        </p:cTn>
                                        <p:tgtEl>
                                          <p:spTgt spid="66606"/>
                                        </p:tgtEl>
                                      </p:cBhvr>
                                      <p:to x="100000" y="80000"/>
                                    </p:animScale>
                                    <p:animScale>
                                      <p:cBhvr>
                                        <p:cTn id="43" dur="166" decel="50000">
                                          <p:stCondLst>
                                            <p:cond delay="1338"/>
                                          </p:stCondLst>
                                        </p:cTn>
                                        <p:tgtEl>
                                          <p:spTgt spid="66606"/>
                                        </p:tgtEl>
                                      </p:cBhvr>
                                      <p:to x="100000" y="100000"/>
                                    </p:animScale>
                                    <p:animScale>
                                      <p:cBhvr>
                                        <p:cTn id="44" dur="26">
                                          <p:stCondLst>
                                            <p:cond delay="1642"/>
                                          </p:stCondLst>
                                        </p:cTn>
                                        <p:tgtEl>
                                          <p:spTgt spid="66606"/>
                                        </p:tgtEl>
                                      </p:cBhvr>
                                      <p:to x="100000" y="90000"/>
                                    </p:animScale>
                                    <p:animScale>
                                      <p:cBhvr>
                                        <p:cTn id="45" dur="166" decel="50000">
                                          <p:stCondLst>
                                            <p:cond delay="1668"/>
                                          </p:stCondLst>
                                        </p:cTn>
                                        <p:tgtEl>
                                          <p:spTgt spid="66606"/>
                                        </p:tgtEl>
                                      </p:cBhvr>
                                      <p:to x="100000" y="100000"/>
                                    </p:animScale>
                                    <p:animScale>
                                      <p:cBhvr>
                                        <p:cTn id="46" dur="26">
                                          <p:stCondLst>
                                            <p:cond delay="1808"/>
                                          </p:stCondLst>
                                        </p:cTn>
                                        <p:tgtEl>
                                          <p:spTgt spid="66606"/>
                                        </p:tgtEl>
                                      </p:cBhvr>
                                      <p:to x="100000" y="95000"/>
                                    </p:animScale>
                                    <p:animScale>
                                      <p:cBhvr>
                                        <p:cTn id="47" dur="166" decel="50000">
                                          <p:stCondLst>
                                            <p:cond delay="1834"/>
                                          </p:stCondLst>
                                        </p:cTn>
                                        <p:tgtEl>
                                          <p:spTgt spid="6660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603" grpId="0" animBg="1"/>
      <p:bldP spid="66604" grpId="0"/>
      <p:bldP spid="66605" grpId="0" animBg="1"/>
      <p:bldP spid="666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57200" y="76200"/>
            <a:ext cx="8229600" cy="1143000"/>
          </a:xfrm>
        </p:spPr>
        <p:txBody>
          <a:bodyPr/>
          <a:lstStyle/>
          <a:p>
            <a:r>
              <a:rPr lang="en-US"/>
              <a:t>Molecular Shapes</a:t>
            </a:r>
          </a:p>
        </p:txBody>
      </p:sp>
      <p:sp>
        <p:nvSpPr>
          <p:cNvPr id="67587" name="Text Box 3"/>
          <p:cNvSpPr txBox="1">
            <a:spLocks noChangeArrowheads="1"/>
          </p:cNvSpPr>
          <p:nvPr/>
        </p:nvSpPr>
        <p:spPr bwMode="auto">
          <a:xfrm>
            <a:off x="898525" y="1143000"/>
            <a:ext cx="21732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t>Three atoms (AB</a:t>
            </a:r>
            <a:r>
              <a:rPr lang="en-US" b="1" baseline="-25000"/>
              <a:t>2</a:t>
            </a:r>
            <a:r>
              <a:rPr lang="en-US" b="1"/>
              <a:t>)</a:t>
            </a:r>
          </a:p>
        </p:txBody>
      </p:sp>
      <p:sp>
        <p:nvSpPr>
          <p:cNvPr id="67588" name="Text Box 4"/>
          <p:cNvSpPr txBox="1">
            <a:spLocks noChangeArrowheads="1"/>
          </p:cNvSpPr>
          <p:nvPr/>
        </p:nvSpPr>
        <p:spPr bwMode="auto">
          <a:xfrm>
            <a:off x="4267200" y="1143000"/>
            <a:ext cx="20589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t>Four atoms (AB</a:t>
            </a:r>
            <a:r>
              <a:rPr lang="en-US" b="1" baseline="-25000"/>
              <a:t>3</a:t>
            </a:r>
            <a:r>
              <a:rPr lang="en-US" b="1"/>
              <a:t>)</a:t>
            </a:r>
          </a:p>
        </p:txBody>
      </p:sp>
      <p:sp>
        <p:nvSpPr>
          <p:cNvPr id="67589" name="Text Box 5"/>
          <p:cNvSpPr txBox="1">
            <a:spLocks noChangeArrowheads="1"/>
          </p:cNvSpPr>
          <p:nvPr/>
        </p:nvSpPr>
        <p:spPr bwMode="auto">
          <a:xfrm>
            <a:off x="922338" y="2971800"/>
            <a:ext cx="20081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t>Five atoms (AB</a:t>
            </a:r>
            <a:r>
              <a:rPr lang="en-US" b="1" baseline="-25000"/>
              <a:t>4</a:t>
            </a:r>
            <a:r>
              <a:rPr lang="en-US" b="1"/>
              <a:t>)</a:t>
            </a:r>
          </a:p>
        </p:txBody>
      </p:sp>
      <p:sp>
        <p:nvSpPr>
          <p:cNvPr id="67590" name="Text Box 6"/>
          <p:cNvSpPr txBox="1">
            <a:spLocks noChangeArrowheads="1"/>
          </p:cNvSpPr>
          <p:nvPr/>
        </p:nvSpPr>
        <p:spPr bwMode="auto">
          <a:xfrm>
            <a:off x="914400" y="4419600"/>
            <a:ext cx="18938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t>Six atoms (AB</a:t>
            </a:r>
            <a:r>
              <a:rPr lang="en-US" b="1" baseline="-25000"/>
              <a:t>5</a:t>
            </a:r>
            <a:r>
              <a:rPr lang="en-US" b="1"/>
              <a:t>)</a:t>
            </a:r>
          </a:p>
        </p:txBody>
      </p:sp>
      <p:sp>
        <p:nvSpPr>
          <p:cNvPr id="67591" name="Text Box 7"/>
          <p:cNvSpPr txBox="1">
            <a:spLocks noChangeArrowheads="1"/>
          </p:cNvSpPr>
          <p:nvPr/>
        </p:nvSpPr>
        <p:spPr bwMode="auto">
          <a:xfrm>
            <a:off x="914400" y="5715000"/>
            <a:ext cx="22240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t>Seven atoms (AB</a:t>
            </a:r>
            <a:r>
              <a:rPr lang="en-US" b="1" baseline="-25000"/>
              <a:t>6</a:t>
            </a:r>
            <a:r>
              <a:rPr lang="en-US" b="1"/>
              <a:t>)</a:t>
            </a:r>
          </a:p>
        </p:txBody>
      </p:sp>
      <p:sp>
        <p:nvSpPr>
          <p:cNvPr id="67592" name="Text Box 8"/>
          <p:cNvSpPr txBox="1">
            <a:spLocks noChangeArrowheads="1"/>
          </p:cNvSpPr>
          <p:nvPr/>
        </p:nvSpPr>
        <p:spPr bwMode="auto">
          <a:xfrm>
            <a:off x="1311275" y="1487488"/>
            <a:ext cx="16430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r>
              <a:rPr lang="en-US"/>
              <a:t>Linear  (180</a:t>
            </a:r>
            <a:r>
              <a:rPr lang="en-US" baseline="30000"/>
              <a:t>o</a:t>
            </a:r>
            <a:r>
              <a:rPr lang="en-US"/>
              <a:t>)</a:t>
            </a:r>
          </a:p>
          <a:p>
            <a:pPr>
              <a:buFontTx/>
              <a:buChar char="•"/>
            </a:pPr>
            <a:r>
              <a:rPr lang="en-US"/>
              <a:t>Bent</a:t>
            </a:r>
          </a:p>
        </p:txBody>
      </p:sp>
      <p:sp>
        <p:nvSpPr>
          <p:cNvPr id="67593" name="Text Box 9"/>
          <p:cNvSpPr txBox="1">
            <a:spLocks noChangeArrowheads="1"/>
          </p:cNvSpPr>
          <p:nvPr/>
        </p:nvSpPr>
        <p:spPr bwMode="auto">
          <a:xfrm>
            <a:off x="4664075" y="1509713"/>
            <a:ext cx="2468563"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r>
              <a:rPr lang="en-US"/>
              <a:t>Trigonal planar (120</a:t>
            </a:r>
            <a:r>
              <a:rPr lang="en-US" baseline="30000"/>
              <a:t>o</a:t>
            </a:r>
            <a:r>
              <a:rPr lang="en-US"/>
              <a:t>)</a:t>
            </a:r>
          </a:p>
          <a:p>
            <a:pPr>
              <a:buFontTx/>
              <a:buChar char="•"/>
            </a:pPr>
            <a:r>
              <a:rPr lang="en-US"/>
              <a:t>Trigonal pyramidal</a:t>
            </a:r>
          </a:p>
          <a:p>
            <a:pPr>
              <a:buFontTx/>
              <a:buChar char="•"/>
            </a:pPr>
            <a:r>
              <a:rPr lang="en-US"/>
              <a:t>T-shaped</a:t>
            </a:r>
          </a:p>
        </p:txBody>
      </p:sp>
      <p:sp>
        <p:nvSpPr>
          <p:cNvPr id="67594" name="Text Box 10"/>
          <p:cNvSpPr txBox="1">
            <a:spLocks noChangeArrowheads="1"/>
          </p:cNvSpPr>
          <p:nvPr/>
        </p:nvSpPr>
        <p:spPr bwMode="auto">
          <a:xfrm>
            <a:off x="1303338" y="3336925"/>
            <a:ext cx="2430462"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r>
              <a:rPr lang="en-US"/>
              <a:t>Tetrahedral (109.47</a:t>
            </a:r>
            <a:r>
              <a:rPr lang="en-US" baseline="30000"/>
              <a:t>o</a:t>
            </a:r>
            <a:r>
              <a:rPr lang="en-US"/>
              <a:t>)</a:t>
            </a:r>
          </a:p>
          <a:p>
            <a:pPr>
              <a:buFontTx/>
              <a:buChar char="•"/>
            </a:pPr>
            <a:r>
              <a:rPr lang="en-US"/>
              <a:t>Square planar</a:t>
            </a:r>
          </a:p>
          <a:p>
            <a:pPr>
              <a:buFontTx/>
              <a:buChar char="•"/>
            </a:pPr>
            <a:r>
              <a:rPr lang="en-US"/>
              <a:t>Seesaw</a:t>
            </a:r>
          </a:p>
        </p:txBody>
      </p:sp>
      <p:sp>
        <p:nvSpPr>
          <p:cNvPr id="67595" name="Text Box 11"/>
          <p:cNvSpPr txBox="1">
            <a:spLocks noChangeArrowheads="1"/>
          </p:cNvSpPr>
          <p:nvPr/>
        </p:nvSpPr>
        <p:spPr bwMode="auto">
          <a:xfrm>
            <a:off x="1311275" y="4768850"/>
            <a:ext cx="52768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r>
              <a:rPr lang="en-US"/>
              <a:t>Trigonal bipyramidal (B</a:t>
            </a:r>
            <a:r>
              <a:rPr lang="en-US" baseline="30000"/>
              <a:t>e</a:t>
            </a:r>
            <a:r>
              <a:rPr lang="en-US"/>
              <a:t>AB</a:t>
            </a:r>
            <a:r>
              <a:rPr lang="en-US" baseline="30000"/>
              <a:t>e</a:t>
            </a:r>
            <a:r>
              <a:rPr lang="en-US"/>
              <a:t>, 120</a:t>
            </a:r>
            <a:r>
              <a:rPr lang="en-US" baseline="30000"/>
              <a:t>o</a:t>
            </a:r>
            <a:r>
              <a:rPr lang="en-US"/>
              <a:t>) &amp; (B</a:t>
            </a:r>
            <a:r>
              <a:rPr lang="en-US" baseline="30000"/>
              <a:t>e</a:t>
            </a:r>
            <a:r>
              <a:rPr lang="en-US"/>
              <a:t>AB</a:t>
            </a:r>
            <a:r>
              <a:rPr lang="en-US" baseline="30000"/>
              <a:t>a</a:t>
            </a:r>
            <a:r>
              <a:rPr lang="en-US"/>
              <a:t>, 90</a:t>
            </a:r>
            <a:r>
              <a:rPr lang="en-US" baseline="30000"/>
              <a:t>o</a:t>
            </a:r>
            <a:r>
              <a:rPr lang="en-US"/>
              <a:t>)</a:t>
            </a:r>
          </a:p>
          <a:p>
            <a:pPr>
              <a:buFontTx/>
              <a:buChar char="•"/>
            </a:pPr>
            <a:r>
              <a:rPr lang="en-US"/>
              <a:t>Square pyramidal</a:t>
            </a:r>
          </a:p>
        </p:txBody>
      </p:sp>
      <p:sp>
        <p:nvSpPr>
          <p:cNvPr id="67596" name="Text Box 12"/>
          <p:cNvSpPr txBox="1">
            <a:spLocks noChangeArrowheads="1"/>
          </p:cNvSpPr>
          <p:nvPr/>
        </p:nvSpPr>
        <p:spPr bwMode="auto">
          <a:xfrm>
            <a:off x="1295400" y="6081713"/>
            <a:ext cx="13811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r>
              <a:rPr lang="en-US"/>
              <a:t>Octahedral</a:t>
            </a:r>
          </a:p>
        </p:txBody>
      </p:sp>
      <p:grpSp>
        <p:nvGrpSpPr>
          <p:cNvPr id="67597" name="Group 13"/>
          <p:cNvGrpSpPr>
            <a:grpSpLocks/>
          </p:cNvGrpSpPr>
          <p:nvPr/>
        </p:nvGrpSpPr>
        <p:grpSpPr bwMode="auto">
          <a:xfrm>
            <a:off x="914400" y="2209800"/>
            <a:ext cx="1981200" cy="366713"/>
            <a:chOff x="2640" y="1056"/>
            <a:chExt cx="1248" cy="231"/>
          </a:xfrm>
        </p:grpSpPr>
        <p:sp>
          <p:nvSpPr>
            <p:cNvPr id="67598" name="Freeform 14"/>
            <p:cNvSpPr>
              <a:spLocks/>
            </p:cNvSpPr>
            <p:nvPr/>
          </p:nvSpPr>
          <p:spPr bwMode="auto">
            <a:xfrm>
              <a:off x="2749" y="1190"/>
              <a:ext cx="1030" cy="1"/>
            </a:xfrm>
            <a:custGeom>
              <a:avLst/>
              <a:gdLst>
                <a:gd name="T0" fmla="*/ 0 w 1030"/>
                <a:gd name="T1" fmla="*/ 0 h 1"/>
                <a:gd name="T2" fmla="*/ 1030 w 1030"/>
                <a:gd name="T3" fmla="*/ 0 h 1"/>
              </a:gdLst>
              <a:ahLst/>
              <a:cxnLst>
                <a:cxn ang="0">
                  <a:pos x="T0" y="T1"/>
                </a:cxn>
                <a:cxn ang="0">
                  <a:pos x="T2" y="T3"/>
                </a:cxn>
              </a:cxnLst>
              <a:rect l="0" t="0" r="r" b="b"/>
              <a:pathLst>
                <a:path w="1030" h="1">
                  <a:moveTo>
                    <a:pt x="0" y="0"/>
                  </a:moveTo>
                  <a:lnTo>
                    <a:pt x="1030" y="0"/>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599" name="Text Box 15"/>
            <p:cNvSpPr txBox="1">
              <a:spLocks noChangeArrowheads="1"/>
            </p:cNvSpPr>
            <p:nvPr/>
          </p:nvSpPr>
          <p:spPr bwMode="auto">
            <a:xfrm>
              <a:off x="2640" y="1056"/>
              <a:ext cx="212" cy="2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B</a:t>
              </a:r>
            </a:p>
          </p:txBody>
        </p:sp>
        <p:sp>
          <p:nvSpPr>
            <p:cNvPr id="67600" name="Text Box 16"/>
            <p:cNvSpPr txBox="1">
              <a:spLocks noChangeArrowheads="1"/>
            </p:cNvSpPr>
            <p:nvPr/>
          </p:nvSpPr>
          <p:spPr bwMode="auto">
            <a:xfrm>
              <a:off x="3676" y="1056"/>
              <a:ext cx="212" cy="2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B</a:t>
              </a:r>
            </a:p>
          </p:txBody>
        </p:sp>
        <p:sp>
          <p:nvSpPr>
            <p:cNvPr id="67601" name="Text Box 17"/>
            <p:cNvSpPr txBox="1">
              <a:spLocks noChangeArrowheads="1"/>
            </p:cNvSpPr>
            <p:nvPr/>
          </p:nvSpPr>
          <p:spPr bwMode="auto">
            <a:xfrm>
              <a:off x="3168" y="1056"/>
              <a:ext cx="212" cy="2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A</a:t>
              </a:r>
            </a:p>
          </p:txBody>
        </p:sp>
      </p:grpSp>
      <p:grpSp>
        <p:nvGrpSpPr>
          <p:cNvPr id="67602" name="Group 18"/>
          <p:cNvGrpSpPr>
            <a:grpSpLocks/>
          </p:cNvGrpSpPr>
          <p:nvPr/>
        </p:nvGrpSpPr>
        <p:grpSpPr bwMode="auto">
          <a:xfrm>
            <a:off x="7118350" y="1143000"/>
            <a:ext cx="1587500" cy="1357313"/>
            <a:chOff x="2716" y="1392"/>
            <a:chExt cx="1000" cy="855"/>
          </a:xfrm>
        </p:grpSpPr>
        <p:sp>
          <p:nvSpPr>
            <p:cNvPr id="67603" name="Freeform 19"/>
            <p:cNvSpPr>
              <a:spLocks/>
            </p:cNvSpPr>
            <p:nvPr/>
          </p:nvSpPr>
          <p:spPr bwMode="auto">
            <a:xfrm>
              <a:off x="2880" y="1584"/>
              <a:ext cx="672" cy="528"/>
            </a:xfrm>
            <a:custGeom>
              <a:avLst/>
              <a:gdLst>
                <a:gd name="T0" fmla="*/ 336 w 672"/>
                <a:gd name="T1" fmla="*/ 0 h 528"/>
                <a:gd name="T2" fmla="*/ 0 w 672"/>
                <a:gd name="T3" fmla="*/ 528 h 528"/>
                <a:gd name="T4" fmla="*/ 672 w 672"/>
                <a:gd name="T5" fmla="*/ 528 h 528"/>
                <a:gd name="T6" fmla="*/ 336 w 672"/>
                <a:gd name="T7" fmla="*/ 0 h 528"/>
              </a:gdLst>
              <a:ahLst/>
              <a:cxnLst>
                <a:cxn ang="0">
                  <a:pos x="T0" y="T1"/>
                </a:cxn>
                <a:cxn ang="0">
                  <a:pos x="T2" y="T3"/>
                </a:cxn>
                <a:cxn ang="0">
                  <a:pos x="T4" y="T5"/>
                </a:cxn>
                <a:cxn ang="0">
                  <a:pos x="T6" y="T7"/>
                </a:cxn>
              </a:cxnLst>
              <a:rect l="0" t="0" r="r" b="b"/>
              <a:pathLst>
                <a:path w="672" h="528">
                  <a:moveTo>
                    <a:pt x="336" y="0"/>
                  </a:moveTo>
                  <a:lnTo>
                    <a:pt x="0" y="528"/>
                  </a:lnTo>
                  <a:lnTo>
                    <a:pt x="672" y="528"/>
                  </a:lnTo>
                  <a:lnTo>
                    <a:pt x="336" y="0"/>
                  </a:lnTo>
                  <a:close/>
                </a:path>
              </a:pathLst>
            </a:custGeom>
            <a:noFill/>
            <a:ln w="9525" cap="flat">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604" name="Text Box 20"/>
            <p:cNvSpPr txBox="1">
              <a:spLocks noChangeArrowheads="1"/>
            </p:cNvSpPr>
            <p:nvPr/>
          </p:nvSpPr>
          <p:spPr bwMode="auto">
            <a:xfrm>
              <a:off x="3120" y="1392"/>
              <a:ext cx="212"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B</a:t>
              </a:r>
            </a:p>
          </p:txBody>
        </p:sp>
        <p:sp>
          <p:nvSpPr>
            <p:cNvPr id="67605" name="Text Box 21"/>
            <p:cNvSpPr txBox="1">
              <a:spLocks noChangeArrowheads="1"/>
            </p:cNvSpPr>
            <p:nvPr/>
          </p:nvSpPr>
          <p:spPr bwMode="auto">
            <a:xfrm>
              <a:off x="3504" y="2016"/>
              <a:ext cx="212"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B</a:t>
              </a:r>
            </a:p>
          </p:txBody>
        </p:sp>
        <p:sp>
          <p:nvSpPr>
            <p:cNvPr id="67606" name="Text Box 22"/>
            <p:cNvSpPr txBox="1">
              <a:spLocks noChangeArrowheads="1"/>
            </p:cNvSpPr>
            <p:nvPr/>
          </p:nvSpPr>
          <p:spPr bwMode="auto">
            <a:xfrm>
              <a:off x="3120" y="1776"/>
              <a:ext cx="212" cy="2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A</a:t>
              </a:r>
            </a:p>
          </p:txBody>
        </p:sp>
        <p:sp>
          <p:nvSpPr>
            <p:cNvPr id="67607" name="Text Box 23"/>
            <p:cNvSpPr txBox="1">
              <a:spLocks noChangeArrowheads="1"/>
            </p:cNvSpPr>
            <p:nvPr/>
          </p:nvSpPr>
          <p:spPr bwMode="auto">
            <a:xfrm>
              <a:off x="2716" y="2016"/>
              <a:ext cx="212"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B</a:t>
              </a:r>
            </a:p>
          </p:txBody>
        </p:sp>
        <p:sp>
          <p:nvSpPr>
            <p:cNvPr id="67608" name="Line 24"/>
            <p:cNvSpPr>
              <a:spLocks noChangeShapeType="1"/>
            </p:cNvSpPr>
            <p:nvPr/>
          </p:nvSpPr>
          <p:spPr bwMode="auto">
            <a:xfrm flipV="1">
              <a:off x="2880" y="1920"/>
              <a:ext cx="288"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609" name="Freeform 25"/>
            <p:cNvSpPr>
              <a:spLocks/>
            </p:cNvSpPr>
            <p:nvPr/>
          </p:nvSpPr>
          <p:spPr bwMode="auto">
            <a:xfrm>
              <a:off x="3279" y="1914"/>
              <a:ext cx="273" cy="198"/>
            </a:xfrm>
            <a:custGeom>
              <a:avLst/>
              <a:gdLst>
                <a:gd name="T0" fmla="*/ 273 w 273"/>
                <a:gd name="T1" fmla="*/ 198 h 198"/>
                <a:gd name="T2" fmla="*/ 0 w 273"/>
                <a:gd name="T3" fmla="*/ 0 h 198"/>
              </a:gdLst>
              <a:ahLst/>
              <a:cxnLst>
                <a:cxn ang="0">
                  <a:pos x="T0" y="T1"/>
                </a:cxn>
                <a:cxn ang="0">
                  <a:pos x="T2" y="T3"/>
                </a:cxn>
              </a:cxnLst>
              <a:rect l="0" t="0" r="r" b="b"/>
              <a:pathLst>
                <a:path w="273" h="198">
                  <a:moveTo>
                    <a:pt x="273" y="198"/>
                  </a:moveTo>
                  <a:lnTo>
                    <a:pt x="0" y="0"/>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610" name="Freeform 26"/>
            <p:cNvSpPr>
              <a:spLocks/>
            </p:cNvSpPr>
            <p:nvPr/>
          </p:nvSpPr>
          <p:spPr bwMode="auto">
            <a:xfrm>
              <a:off x="3216" y="1599"/>
              <a:ext cx="1" cy="225"/>
            </a:xfrm>
            <a:custGeom>
              <a:avLst/>
              <a:gdLst>
                <a:gd name="T0" fmla="*/ 0 w 1"/>
                <a:gd name="T1" fmla="*/ 0 h 225"/>
                <a:gd name="T2" fmla="*/ 1 w 1"/>
                <a:gd name="T3" fmla="*/ 225 h 225"/>
              </a:gdLst>
              <a:ahLst/>
              <a:cxnLst>
                <a:cxn ang="0">
                  <a:pos x="T0" y="T1"/>
                </a:cxn>
                <a:cxn ang="0">
                  <a:pos x="T2" y="T3"/>
                </a:cxn>
              </a:cxnLst>
              <a:rect l="0" t="0" r="r" b="b"/>
              <a:pathLst>
                <a:path w="1" h="225">
                  <a:moveTo>
                    <a:pt x="0" y="0"/>
                  </a:moveTo>
                  <a:lnTo>
                    <a:pt x="1" y="225"/>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7611" name="Text Box 27"/>
          <p:cNvSpPr txBox="1">
            <a:spLocks noChangeArrowheads="1"/>
          </p:cNvSpPr>
          <p:nvPr/>
        </p:nvSpPr>
        <p:spPr bwMode="auto">
          <a:xfrm>
            <a:off x="1524000" y="2514600"/>
            <a:ext cx="742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linear</a:t>
            </a:r>
          </a:p>
        </p:txBody>
      </p:sp>
      <p:sp>
        <p:nvSpPr>
          <p:cNvPr id="67612" name="Text Box 28"/>
          <p:cNvSpPr txBox="1">
            <a:spLocks noChangeArrowheads="1"/>
          </p:cNvSpPr>
          <p:nvPr/>
        </p:nvSpPr>
        <p:spPr bwMode="auto">
          <a:xfrm>
            <a:off x="7086600" y="2514600"/>
            <a:ext cx="1631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trigonal planar</a:t>
            </a:r>
          </a:p>
        </p:txBody>
      </p:sp>
      <p:grpSp>
        <p:nvGrpSpPr>
          <p:cNvPr id="67613" name="Group 29"/>
          <p:cNvGrpSpPr>
            <a:grpSpLocks/>
          </p:cNvGrpSpPr>
          <p:nvPr/>
        </p:nvGrpSpPr>
        <p:grpSpPr bwMode="auto">
          <a:xfrm>
            <a:off x="3810000" y="2743200"/>
            <a:ext cx="1828800" cy="1905000"/>
            <a:chOff x="2640" y="2112"/>
            <a:chExt cx="1152" cy="1200"/>
          </a:xfrm>
        </p:grpSpPr>
        <p:sp>
          <p:nvSpPr>
            <p:cNvPr id="67614" name="Freeform 30"/>
            <p:cNvSpPr>
              <a:spLocks/>
            </p:cNvSpPr>
            <p:nvPr/>
          </p:nvSpPr>
          <p:spPr bwMode="auto">
            <a:xfrm>
              <a:off x="3216" y="2694"/>
              <a:ext cx="399" cy="207"/>
            </a:xfrm>
            <a:custGeom>
              <a:avLst/>
              <a:gdLst>
                <a:gd name="T0" fmla="*/ 12 w 399"/>
                <a:gd name="T1" fmla="*/ 0 h 207"/>
                <a:gd name="T2" fmla="*/ 399 w 399"/>
                <a:gd name="T3" fmla="*/ 207 h 207"/>
                <a:gd name="T4" fmla="*/ 0 w 399"/>
                <a:gd name="T5" fmla="*/ 51 h 207"/>
                <a:gd name="T6" fmla="*/ 12 w 399"/>
                <a:gd name="T7" fmla="*/ 0 h 207"/>
              </a:gdLst>
              <a:ahLst/>
              <a:cxnLst>
                <a:cxn ang="0">
                  <a:pos x="T0" y="T1"/>
                </a:cxn>
                <a:cxn ang="0">
                  <a:pos x="T2" y="T3"/>
                </a:cxn>
                <a:cxn ang="0">
                  <a:pos x="T4" y="T5"/>
                </a:cxn>
                <a:cxn ang="0">
                  <a:pos x="T6" y="T7"/>
                </a:cxn>
              </a:cxnLst>
              <a:rect l="0" t="0" r="r" b="b"/>
              <a:pathLst>
                <a:path w="399" h="207">
                  <a:moveTo>
                    <a:pt x="12" y="0"/>
                  </a:moveTo>
                  <a:lnTo>
                    <a:pt x="399" y="207"/>
                  </a:lnTo>
                  <a:lnTo>
                    <a:pt x="0" y="51"/>
                  </a:lnTo>
                  <a:lnTo>
                    <a:pt x="12" y="0"/>
                  </a:lnTo>
                  <a:close/>
                </a:path>
              </a:pathLst>
            </a:custGeom>
            <a:solidFill>
              <a:schemeClr val="tx1"/>
            </a:solidFill>
            <a:ln>
              <a:noFill/>
            </a:ln>
            <a:effectLst/>
            <a:extLs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7615" name="Freeform 31"/>
            <p:cNvSpPr>
              <a:spLocks/>
            </p:cNvSpPr>
            <p:nvPr/>
          </p:nvSpPr>
          <p:spPr bwMode="auto">
            <a:xfrm>
              <a:off x="3012" y="2736"/>
              <a:ext cx="144" cy="384"/>
            </a:xfrm>
            <a:custGeom>
              <a:avLst/>
              <a:gdLst>
                <a:gd name="T0" fmla="*/ 144 w 144"/>
                <a:gd name="T1" fmla="*/ 0 h 384"/>
                <a:gd name="T2" fmla="*/ 0 w 144"/>
                <a:gd name="T3" fmla="*/ 384 h 384"/>
                <a:gd name="T4" fmla="*/ 42 w 144"/>
                <a:gd name="T5" fmla="*/ 366 h 384"/>
                <a:gd name="T6" fmla="*/ 144 w 144"/>
                <a:gd name="T7" fmla="*/ 0 h 384"/>
              </a:gdLst>
              <a:ahLst/>
              <a:cxnLst>
                <a:cxn ang="0">
                  <a:pos x="T0" y="T1"/>
                </a:cxn>
                <a:cxn ang="0">
                  <a:pos x="T2" y="T3"/>
                </a:cxn>
                <a:cxn ang="0">
                  <a:pos x="T4" y="T5"/>
                </a:cxn>
                <a:cxn ang="0">
                  <a:pos x="T6" y="T7"/>
                </a:cxn>
              </a:cxnLst>
              <a:rect l="0" t="0" r="r" b="b"/>
              <a:pathLst>
                <a:path w="144" h="384">
                  <a:moveTo>
                    <a:pt x="144" y="0"/>
                  </a:moveTo>
                  <a:lnTo>
                    <a:pt x="0" y="384"/>
                  </a:lnTo>
                  <a:lnTo>
                    <a:pt x="42" y="366"/>
                  </a:lnTo>
                  <a:lnTo>
                    <a:pt x="144" y="0"/>
                  </a:lnTo>
                  <a:close/>
                </a:path>
              </a:pathLst>
            </a:custGeom>
            <a:solidFill>
              <a:schemeClr val="tx1"/>
            </a:solidFill>
            <a:ln>
              <a:noFill/>
            </a:ln>
            <a:effectLst/>
            <a:extLs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7616" name="Freeform 32"/>
            <p:cNvSpPr>
              <a:spLocks/>
            </p:cNvSpPr>
            <p:nvPr/>
          </p:nvSpPr>
          <p:spPr bwMode="auto">
            <a:xfrm>
              <a:off x="2805" y="2688"/>
              <a:ext cx="321" cy="126"/>
            </a:xfrm>
            <a:custGeom>
              <a:avLst/>
              <a:gdLst>
                <a:gd name="T0" fmla="*/ 0 w 321"/>
                <a:gd name="T1" fmla="*/ 126 h 126"/>
                <a:gd name="T2" fmla="*/ 321 w 321"/>
                <a:gd name="T3" fmla="*/ 0 h 126"/>
                <a:gd name="T4" fmla="*/ 315 w 321"/>
                <a:gd name="T5" fmla="*/ 36 h 126"/>
                <a:gd name="T6" fmla="*/ 0 w 321"/>
                <a:gd name="T7" fmla="*/ 126 h 126"/>
              </a:gdLst>
              <a:ahLst/>
              <a:cxnLst>
                <a:cxn ang="0">
                  <a:pos x="T0" y="T1"/>
                </a:cxn>
                <a:cxn ang="0">
                  <a:pos x="T2" y="T3"/>
                </a:cxn>
                <a:cxn ang="0">
                  <a:pos x="T4" y="T5"/>
                </a:cxn>
                <a:cxn ang="0">
                  <a:pos x="T6" y="T7"/>
                </a:cxn>
              </a:cxnLst>
              <a:rect l="0" t="0" r="r" b="b"/>
              <a:pathLst>
                <a:path w="321" h="126">
                  <a:moveTo>
                    <a:pt x="0" y="126"/>
                  </a:moveTo>
                  <a:lnTo>
                    <a:pt x="321" y="0"/>
                  </a:lnTo>
                  <a:lnTo>
                    <a:pt x="315" y="36"/>
                  </a:lnTo>
                  <a:lnTo>
                    <a:pt x="0" y="126"/>
                  </a:lnTo>
                  <a:close/>
                </a:path>
              </a:pathLst>
            </a:custGeom>
            <a:solidFill>
              <a:schemeClr val="tx1"/>
            </a:solidFill>
            <a:ln>
              <a:noFill/>
            </a:ln>
            <a:effectLst/>
            <a:extLs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7617" name="Freeform 33"/>
            <p:cNvSpPr>
              <a:spLocks/>
            </p:cNvSpPr>
            <p:nvPr/>
          </p:nvSpPr>
          <p:spPr bwMode="auto">
            <a:xfrm>
              <a:off x="2811" y="2823"/>
              <a:ext cx="807" cy="84"/>
            </a:xfrm>
            <a:custGeom>
              <a:avLst/>
              <a:gdLst>
                <a:gd name="T0" fmla="*/ 0 w 807"/>
                <a:gd name="T1" fmla="*/ 0 h 84"/>
                <a:gd name="T2" fmla="*/ 807 w 807"/>
                <a:gd name="T3" fmla="*/ 84 h 84"/>
              </a:gdLst>
              <a:ahLst/>
              <a:cxnLst>
                <a:cxn ang="0">
                  <a:pos x="T0" y="T1"/>
                </a:cxn>
                <a:cxn ang="0">
                  <a:pos x="T2" y="T3"/>
                </a:cxn>
              </a:cxnLst>
              <a:rect l="0" t="0" r="r" b="b"/>
              <a:pathLst>
                <a:path w="807" h="84">
                  <a:moveTo>
                    <a:pt x="0" y="0"/>
                  </a:moveTo>
                  <a:lnTo>
                    <a:pt x="807" y="84"/>
                  </a:lnTo>
                </a:path>
              </a:pathLst>
            </a:custGeom>
            <a:noFill/>
            <a:ln w="9525">
              <a:solidFill>
                <a:schemeClr val="tx1"/>
              </a:solidFill>
              <a:prstDash val="dash"/>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7618" name="Freeform 34"/>
            <p:cNvSpPr>
              <a:spLocks/>
            </p:cNvSpPr>
            <p:nvPr/>
          </p:nvSpPr>
          <p:spPr bwMode="auto">
            <a:xfrm rot="297579">
              <a:off x="2795" y="2244"/>
              <a:ext cx="864" cy="915"/>
            </a:xfrm>
            <a:custGeom>
              <a:avLst/>
              <a:gdLst>
                <a:gd name="T0" fmla="*/ 369 w 864"/>
                <a:gd name="T1" fmla="*/ 0 h 915"/>
                <a:gd name="T2" fmla="*/ 0 w 864"/>
                <a:gd name="T3" fmla="*/ 606 h 915"/>
                <a:gd name="T4" fmla="*/ 249 w 864"/>
                <a:gd name="T5" fmla="*/ 915 h 915"/>
                <a:gd name="T6" fmla="*/ 864 w 864"/>
                <a:gd name="T7" fmla="*/ 630 h 915"/>
                <a:gd name="T8" fmla="*/ 369 w 864"/>
                <a:gd name="T9" fmla="*/ 0 h 915"/>
              </a:gdLst>
              <a:ahLst/>
              <a:cxnLst>
                <a:cxn ang="0">
                  <a:pos x="T0" y="T1"/>
                </a:cxn>
                <a:cxn ang="0">
                  <a:pos x="T2" y="T3"/>
                </a:cxn>
                <a:cxn ang="0">
                  <a:pos x="T4" y="T5"/>
                </a:cxn>
                <a:cxn ang="0">
                  <a:pos x="T6" y="T7"/>
                </a:cxn>
                <a:cxn ang="0">
                  <a:pos x="T8" y="T9"/>
                </a:cxn>
              </a:cxnLst>
              <a:rect l="0" t="0" r="r" b="b"/>
              <a:pathLst>
                <a:path w="864" h="915">
                  <a:moveTo>
                    <a:pt x="369" y="0"/>
                  </a:moveTo>
                  <a:lnTo>
                    <a:pt x="0" y="606"/>
                  </a:lnTo>
                  <a:lnTo>
                    <a:pt x="249" y="915"/>
                  </a:lnTo>
                  <a:lnTo>
                    <a:pt x="864" y="630"/>
                  </a:lnTo>
                  <a:lnTo>
                    <a:pt x="369" y="0"/>
                  </a:lnTo>
                  <a:close/>
                </a:path>
              </a:pathLst>
            </a:custGeom>
            <a:noFill/>
            <a:ln w="9525" cap="flat" cmpd="sng">
              <a:solidFill>
                <a:schemeClr val="tx1"/>
              </a:solidFill>
              <a:prstDash val="dash"/>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7619" name="Text Box 35"/>
            <p:cNvSpPr txBox="1">
              <a:spLocks noChangeArrowheads="1"/>
            </p:cNvSpPr>
            <p:nvPr/>
          </p:nvSpPr>
          <p:spPr bwMode="auto">
            <a:xfrm>
              <a:off x="3120" y="2112"/>
              <a:ext cx="19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B</a:t>
              </a:r>
            </a:p>
          </p:txBody>
        </p:sp>
        <p:sp>
          <p:nvSpPr>
            <p:cNvPr id="67620" name="Text Box 36"/>
            <p:cNvSpPr txBox="1">
              <a:spLocks noChangeArrowheads="1"/>
            </p:cNvSpPr>
            <p:nvPr/>
          </p:nvSpPr>
          <p:spPr bwMode="auto">
            <a:xfrm rot="297579">
              <a:off x="3073" y="2592"/>
              <a:ext cx="19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A</a:t>
              </a:r>
            </a:p>
          </p:txBody>
        </p:sp>
        <p:sp>
          <p:nvSpPr>
            <p:cNvPr id="67621" name="Freeform 37"/>
            <p:cNvSpPr>
              <a:spLocks/>
            </p:cNvSpPr>
            <p:nvPr/>
          </p:nvSpPr>
          <p:spPr bwMode="auto">
            <a:xfrm>
              <a:off x="3012" y="2247"/>
              <a:ext cx="195" cy="888"/>
            </a:xfrm>
            <a:custGeom>
              <a:avLst/>
              <a:gdLst>
                <a:gd name="T0" fmla="*/ 195 w 195"/>
                <a:gd name="T1" fmla="*/ 0 h 888"/>
                <a:gd name="T2" fmla="*/ 0 w 195"/>
                <a:gd name="T3" fmla="*/ 888 h 888"/>
              </a:gdLst>
              <a:ahLst/>
              <a:cxnLst>
                <a:cxn ang="0">
                  <a:pos x="T0" y="T1"/>
                </a:cxn>
                <a:cxn ang="0">
                  <a:pos x="T2" y="T3"/>
                </a:cxn>
              </a:cxnLst>
              <a:rect l="0" t="0" r="r" b="b"/>
              <a:pathLst>
                <a:path w="195" h="888">
                  <a:moveTo>
                    <a:pt x="195" y="0"/>
                  </a:moveTo>
                  <a:lnTo>
                    <a:pt x="0" y="888"/>
                  </a:lnTo>
                </a:path>
              </a:pathLst>
            </a:custGeom>
            <a:noFill/>
            <a:ln w="9525" cap="flat">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622" name="Freeform 38"/>
            <p:cNvSpPr>
              <a:spLocks/>
            </p:cNvSpPr>
            <p:nvPr/>
          </p:nvSpPr>
          <p:spPr bwMode="auto">
            <a:xfrm>
              <a:off x="3177" y="2319"/>
              <a:ext cx="30" cy="306"/>
            </a:xfrm>
            <a:custGeom>
              <a:avLst/>
              <a:gdLst>
                <a:gd name="T0" fmla="*/ 30 w 30"/>
                <a:gd name="T1" fmla="*/ 0 h 306"/>
                <a:gd name="T2" fmla="*/ 0 w 30"/>
                <a:gd name="T3" fmla="*/ 306 h 306"/>
              </a:gdLst>
              <a:ahLst/>
              <a:cxnLst>
                <a:cxn ang="0">
                  <a:pos x="T0" y="T1"/>
                </a:cxn>
                <a:cxn ang="0">
                  <a:pos x="T2" y="T3"/>
                </a:cxn>
              </a:cxnLst>
              <a:rect l="0" t="0" r="r" b="b"/>
              <a:pathLst>
                <a:path w="30" h="306">
                  <a:moveTo>
                    <a:pt x="30" y="0"/>
                  </a:moveTo>
                  <a:lnTo>
                    <a:pt x="0" y="306"/>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623" name="Text Box 39"/>
            <p:cNvSpPr txBox="1">
              <a:spLocks noChangeArrowheads="1"/>
            </p:cNvSpPr>
            <p:nvPr/>
          </p:nvSpPr>
          <p:spPr bwMode="auto">
            <a:xfrm>
              <a:off x="3601" y="2832"/>
              <a:ext cx="19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B</a:t>
              </a:r>
            </a:p>
          </p:txBody>
        </p:sp>
        <p:sp>
          <p:nvSpPr>
            <p:cNvPr id="67624" name="Text Box 40"/>
            <p:cNvSpPr txBox="1">
              <a:spLocks noChangeArrowheads="1"/>
            </p:cNvSpPr>
            <p:nvPr/>
          </p:nvSpPr>
          <p:spPr bwMode="auto">
            <a:xfrm>
              <a:off x="2640" y="2736"/>
              <a:ext cx="19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B</a:t>
              </a:r>
            </a:p>
          </p:txBody>
        </p:sp>
        <p:sp>
          <p:nvSpPr>
            <p:cNvPr id="67625" name="Text Box 41"/>
            <p:cNvSpPr txBox="1">
              <a:spLocks noChangeArrowheads="1"/>
            </p:cNvSpPr>
            <p:nvPr/>
          </p:nvSpPr>
          <p:spPr bwMode="auto">
            <a:xfrm>
              <a:off x="2880" y="3120"/>
              <a:ext cx="19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B</a:t>
              </a:r>
            </a:p>
          </p:txBody>
        </p:sp>
      </p:grpSp>
      <p:sp>
        <p:nvSpPr>
          <p:cNvPr id="67626" name="Text Box 42"/>
          <p:cNvSpPr txBox="1">
            <a:spLocks noChangeArrowheads="1"/>
          </p:cNvSpPr>
          <p:nvPr/>
        </p:nvSpPr>
        <p:spPr bwMode="auto">
          <a:xfrm>
            <a:off x="5410200" y="3276600"/>
            <a:ext cx="1276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tetrahedral</a:t>
            </a:r>
          </a:p>
        </p:txBody>
      </p:sp>
      <p:grpSp>
        <p:nvGrpSpPr>
          <p:cNvPr id="67627" name="Group 43"/>
          <p:cNvGrpSpPr>
            <a:grpSpLocks/>
          </p:cNvGrpSpPr>
          <p:nvPr/>
        </p:nvGrpSpPr>
        <p:grpSpPr bwMode="auto">
          <a:xfrm>
            <a:off x="6629400" y="3810000"/>
            <a:ext cx="1966913" cy="2438400"/>
            <a:chOff x="4185" y="2736"/>
            <a:chExt cx="1239" cy="1536"/>
          </a:xfrm>
        </p:grpSpPr>
        <p:sp>
          <p:nvSpPr>
            <p:cNvPr id="67628" name="Freeform 44"/>
            <p:cNvSpPr>
              <a:spLocks/>
            </p:cNvSpPr>
            <p:nvPr/>
          </p:nvSpPr>
          <p:spPr bwMode="auto">
            <a:xfrm>
              <a:off x="4328" y="3264"/>
              <a:ext cx="912" cy="528"/>
            </a:xfrm>
            <a:custGeom>
              <a:avLst/>
              <a:gdLst>
                <a:gd name="T0" fmla="*/ 0 w 912"/>
                <a:gd name="T1" fmla="*/ 0 h 528"/>
                <a:gd name="T2" fmla="*/ 912 w 912"/>
                <a:gd name="T3" fmla="*/ 192 h 528"/>
                <a:gd name="T4" fmla="*/ 288 w 912"/>
                <a:gd name="T5" fmla="*/ 528 h 528"/>
                <a:gd name="T6" fmla="*/ 0 w 912"/>
                <a:gd name="T7" fmla="*/ 0 h 528"/>
              </a:gdLst>
              <a:ahLst/>
              <a:cxnLst>
                <a:cxn ang="0">
                  <a:pos x="T0" y="T1"/>
                </a:cxn>
                <a:cxn ang="0">
                  <a:pos x="T2" y="T3"/>
                </a:cxn>
                <a:cxn ang="0">
                  <a:pos x="T4" y="T5"/>
                </a:cxn>
                <a:cxn ang="0">
                  <a:pos x="T6" y="T7"/>
                </a:cxn>
              </a:cxnLst>
              <a:rect l="0" t="0" r="r" b="b"/>
              <a:pathLst>
                <a:path w="912" h="528">
                  <a:moveTo>
                    <a:pt x="0" y="0"/>
                  </a:moveTo>
                  <a:lnTo>
                    <a:pt x="912" y="192"/>
                  </a:lnTo>
                  <a:lnTo>
                    <a:pt x="288" y="528"/>
                  </a:lnTo>
                  <a:lnTo>
                    <a:pt x="0" y="0"/>
                  </a:lnTo>
                  <a:close/>
                </a:path>
              </a:pathLst>
            </a:custGeom>
            <a:noFill/>
            <a:ln w="9525" cap="flat">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629" name="Freeform 45"/>
            <p:cNvSpPr>
              <a:spLocks/>
            </p:cNvSpPr>
            <p:nvPr/>
          </p:nvSpPr>
          <p:spPr bwMode="auto">
            <a:xfrm rot="-1428127">
              <a:off x="4793" y="3360"/>
              <a:ext cx="399" cy="207"/>
            </a:xfrm>
            <a:custGeom>
              <a:avLst/>
              <a:gdLst>
                <a:gd name="T0" fmla="*/ 12 w 399"/>
                <a:gd name="T1" fmla="*/ 0 h 207"/>
                <a:gd name="T2" fmla="*/ 399 w 399"/>
                <a:gd name="T3" fmla="*/ 207 h 207"/>
                <a:gd name="T4" fmla="*/ 0 w 399"/>
                <a:gd name="T5" fmla="*/ 51 h 207"/>
                <a:gd name="T6" fmla="*/ 12 w 399"/>
                <a:gd name="T7" fmla="*/ 0 h 207"/>
              </a:gdLst>
              <a:ahLst/>
              <a:cxnLst>
                <a:cxn ang="0">
                  <a:pos x="T0" y="T1"/>
                </a:cxn>
                <a:cxn ang="0">
                  <a:pos x="T2" y="T3"/>
                </a:cxn>
                <a:cxn ang="0">
                  <a:pos x="T4" y="T5"/>
                </a:cxn>
                <a:cxn ang="0">
                  <a:pos x="T6" y="T7"/>
                </a:cxn>
              </a:cxnLst>
              <a:rect l="0" t="0" r="r" b="b"/>
              <a:pathLst>
                <a:path w="399" h="207">
                  <a:moveTo>
                    <a:pt x="12" y="0"/>
                  </a:moveTo>
                  <a:lnTo>
                    <a:pt x="399" y="207"/>
                  </a:lnTo>
                  <a:lnTo>
                    <a:pt x="0" y="51"/>
                  </a:lnTo>
                  <a:lnTo>
                    <a:pt x="12" y="0"/>
                  </a:lnTo>
                  <a:close/>
                </a:path>
              </a:pathLst>
            </a:custGeom>
            <a:solidFill>
              <a:schemeClr val="tx1"/>
            </a:solidFill>
            <a:ln>
              <a:noFill/>
            </a:ln>
            <a:effectLst/>
            <a:extLs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7630" name="Freeform 46"/>
            <p:cNvSpPr>
              <a:spLocks/>
            </p:cNvSpPr>
            <p:nvPr/>
          </p:nvSpPr>
          <p:spPr bwMode="auto">
            <a:xfrm>
              <a:off x="4599" y="3504"/>
              <a:ext cx="101" cy="231"/>
            </a:xfrm>
            <a:custGeom>
              <a:avLst/>
              <a:gdLst>
                <a:gd name="T0" fmla="*/ 101 w 101"/>
                <a:gd name="T1" fmla="*/ 0 h 231"/>
                <a:gd name="T2" fmla="*/ 0 w 101"/>
                <a:gd name="T3" fmla="*/ 231 h 231"/>
                <a:gd name="T4" fmla="*/ 52 w 101"/>
                <a:gd name="T5" fmla="*/ 223 h 231"/>
                <a:gd name="T6" fmla="*/ 101 w 101"/>
                <a:gd name="T7" fmla="*/ 0 h 231"/>
              </a:gdLst>
              <a:ahLst/>
              <a:cxnLst>
                <a:cxn ang="0">
                  <a:pos x="T0" y="T1"/>
                </a:cxn>
                <a:cxn ang="0">
                  <a:pos x="T2" y="T3"/>
                </a:cxn>
                <a:cxn ang="0">
                  <a:pos x="T4" y="T5"/>
                </a:cxn>
                <a:cxn ang="0">
                  <a:pos x="T6" y="T7"/>
                </a:cxn>
              </a:cxnLst>
              <a:rect l="0" t="0" r="r" b="b"/>
              <a:pathLst>
                <a:path w="101" h="231">
                  <a:moveTo>
                    <a:pt x="101" y="0"/>
                  </a:moveTo>
                  <a:lnTo>
                    <a:pt x="0" y="231"/>
                  </a:lnTo>
                  <a:lnTo>
                    <a:pt x="52" y="223"/>
                  </a:lnTo>
                  <a:lnTo>
                    <a:pt x="101" y="0"/>
                  </a:lnTo>
                  <a:close/>
                </a:path>
              </a:pathLst>
            </a:custGeom>
            <a:solidFill>
              <a:schemeClr val="tx1"/>
            </a:solidFill>
            <a:ln>
              <a:noFill/>
            </a:ln>
            <a:effectLst/>
            <a:extLs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7631" name="Freeform 47"/>
            <p:cNvSpPr>
              <a:spLocks/>
            </p:cNvSpPr>
            <p:nvPr/>
          </p:nvSpPr>
          <p:spPr bwMode="auto">
            <a:xfrm rot="2702543">
              <a:off x="4349" y="3281"/>
              <a:ext cx="321" cy="126"/>
            </a:xfrm>
            <a:custGeom>
              <a:avLst/>
              <a:gdLst>
                <a:gd name="T0" fmla="*/ 0 w 321"/>
                <a:gd name="T1" fmla="*/ 126 h 126"/>
                <a:gd name="T2" fmla="*/ 321 w 321"/>
                <a:gd name="T3" fmla="*/ 0 h 126"/>
                <a:gd name="T4" fmla="*/ 315 w 321"/>
                <a:gd name="T5" fmla="*/ 36 h 126"/>
                <a:gd name="T6" fmla="*/ 0 w 321"/>
                <a:gd name="T7" fmla="*/ 126 h 126"/>
              </a:gdLst>
              <a:ahLst/>
              <a:cxnLst>
                <a:cxn ang="0">
                  <a:pos x="T0" y="T1"/>
                </a:cxn>
                <a:cxn ang="0">
                  <a:pos x="T2" y="T3"/>
                </a:cxn>
                <a:cxn ang="0">
                  <a:pos x="T4" y="T5"/>
                </a:cxn>
                <a:cxn ang="0">
                  <a:pos x="T6" y="T7"/>
                </a:cxn>
              </a:cxnLst>
              <a:rect l="0" t="0" r="r" b="b"/>
              <a:pathLst>
                <a:path w="321" h="126">
                  <a:moveTo>
                    <a:pt x="0" y="126"/>
                  </a:moveTo>
                  <a:lnTo>
                    <a:pt x="321" y="0"/>
                  </a:lnTo>
                  <a:lnTo>
                    <a:pt x="315" y="36"/>
                  </a:lnTo>
                  <a:lnTo>
                    <a:pt x="0" y="126"/>
                  </a:lnTo>
                  <a:close/>
                </a:path>
              </a:pathLst>
            </a:custGeom>
            <a:solidFill>
              <a:schemeClr val="tx1"/>
            </a:solidFill>
            <a:ln>
              <a:noFill/>
            </a:ln>
            <a:effectLst/>
            <a:extLs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7632" name="Text Box 48"/>
            <p:cNvSpPr txBox="1">
              <a:spLocks noChangeArrowheads="1"/>
            </p:cNvSpPr>
            <p:nvPr/>
          </p:nvSpPr>
          <p:spPr bwMode="auto">
            <a:xfrm rot="297579">
              <a:off x="4617" y="3360"/>
              <a:ext cx="191" cy="192"/>
            </a:xfrm>
            <a:prstGeom prst="rect">
              <a:avLst/>
            </a:prstGeom>
            <a:noFill/>
            <a:ln>
              <a:noFill/>
            </a:ln>
            <a:effectLst/>
            <a:extLst>
              <a:ext uri="{909E8E84-426E-40DD-AFC4-6F175D3DCCD1}">
                <a14:hiddenFill xmlns:a14="http://schemas.microsoft.com/office/drawing/2010/main">
                  <a:solidFill>
                    <a:schemeClr val="bg1">
                      <a:alpha val="72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A</a:t>
              </a:r>
            </a:p>
          </p:txBody>
        </p:sp>
        <p:sp>
          <p:nvSpPr>
            <p:cNvPr id="67633" name="Text Box 49"/>
            <p:cNvSpPr txBox="1">
              <a:spLocks noChangeArrowheads="1"/>
            </p:cNvSpPr>
            <p:nvPr/>
          </p:nvSpPr>
          <p:spPr bwMode="auto">
            <a:xfrm>
              <a:off x="5193" y="3360"/>
              <a:ext cx="23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B</a:t>
              </a:r>
              <a:r>
                <a:rPr lang="en-US" sz="1400" baseline="30000"/>
                <a:t>e</a:t>
              </a:r>
            </a:p>
          </p:txBody>
        </p:sp>
        <p:sp>
          <p:nvSpPr>
            <p:cNvPr id="67634" name="Text Box 50"/>
            <p:cNvSpPr txBox="1">
              <a:spLocks noChangeArrowheads="1"/>
            </p:cNvSpPr>
            <p:nvPr/>
          </p:nvSpPr>
          <p:spPr bwMode="auto">
            <a:xfrm>
              <a:off x="4185" y="3120"/>
              <a:ext cx="23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B</a:t>
              </a:r>
              <a:r>
                <a:rPr lang="en-US" sz="1400" baseline="30000"/>
                <a:t>e</a:t>
              </a:r>
            </a:p>
          </p:txBody>
        </p:sp>
        <p:sp>
          <p:nvSpPr>
            <p:cNvPr id="67635" name="Text Box 51"/>
            <p:cNvSpPr txBox="1">
              <a:spLocks noChangeArrowheads="1"/>
            </p:cNvSpPr>
            <p:nvPr/>
          </p:nvSpPr>
          <p:spPr bwMode="auto">
            <a:xfrm>
              <a:off x="4520" y="3744"/>
              <a:ext cx="23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B</a:t>
              </a:r>
              <a:r>
                <a:rPr lang="en-US" sz="1400" baseline="30000"/>
                <a:t>e</a:t>
              </a:r>
            </a:p>
          </p:txBody>
        </p:sp>
        <p:sp>
          <p:nvSpPr>
            <p:cNvPr id="67636" name="Text Box 52"/>
            <p:cNvSpPr txBox="1">
              <a:spLocks noChangeArrowheads="1"/>
            </p:cNvSpPr>
            <p:nvPr/>
          </p:nvSpPr>
          <p:spPr bwMode="auto">
            <a:xfrm>
              <a:off x="4616" y="2736"/>
              <a:ext cx="23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B</a:t>
              </a:r>
              <a:r>
                <a:rPr lang="en-US" sz="1400" baseline="30000"/>
                <a:t>a</a:t>
              </a:r>
            </a:p>
          </p:txBody>
        </p:sp>
        <p:sp>
          <p:nvSpPr>
            <p:cNvPr id="67637" name="Text Box 53"/>
            <p:cNvSpPr txBox="1">
              <a:spLocks noChangeArrowheads="1"/>
            </p:cNvSpPr>
            <p:nvPr/>
          </p:nvSpPr>
          <p:spPr bwMode="auto">
            <a:xfrm>
              <a:off x="4616" y="4080"/>
              <a:ext cx="23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B</a:t>
              </a:r>
              <a:r>
                <a:rPr lang="en-US" sz="1400" baseline="30000"/>
                <a:t>a</a:t>
              </a:r>
            </a:p>
          </p:txBody>
        </p:sp>
        <p:sp>
          <p:nvSpPr>
            <p:cNvPr id="67638" name="Line 54"/>
            <p:cNvSpPr>
              <a:spLocks noChangeShapeType="1"/>
            </p:cNvSpPr>
            <p:nvPr/>
          </p:nvSpPr>
          <p:spPr bwMode="auto">
            <a:xfrm>
              <a:off x="4712" y="2880"/>
              <a:ext cx="0" cy="52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639" name="Line 55"/>
            <p:cNvSpPr>
              <a:spLocks noChangeShapeType="1"/>
            </p:cNvSpPr>
            <p:nvPr/>
          </p:nvSpPr>
          <p:spPr bwMode="auto">
            <a:xfrm>
              <a:off x="4712" y="3552"/>
              <a:ext cx="0" cy="57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640" name="Line 56"/>
            <p:cNvSpPr>
              <a:spLocks noChangeShapeType="1"/>
            </p:cNvSpPr>
            <p:nvPr/>
          </p:nvSpPr>
          <p:spPr bwMode="auto">
            <a:xfrm flipH="1">
              <a:off x="4328" y="2832"/>
              <a:ext cx="336" cy="336"/>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641" name="Freeform 57"/>
            <p:cNvSpPr>
              <a:spLocks/>
            </p:cNvSpPr>
            <p:nvPr/>
          </p:nvSpPr>
          <p:spPr bwMode="auto">
            <a:xfrm>
              <a:off x="4748" y="2874"/>
              <a:ext cx="507" cy="546"/>
            </a:xfrm>
            <a:custGeom>
              <a:avLst/>
              <a:gdLst>
                <a:gd name="T0" fmla="*/ 0 w 507"/>
                <a:gd name="T1" fmla="*/ 0 h 546"/>
                <a:gd name="T2" fmla="*/ 507 w 507"/>
                <a:gd name="T3" fmla="*/ 546 h 546"/>
              </a:gdLst>
              <a:ahLst/>
              <a:cxnLst>
                <a:cxn ang="0">
                  <a:pos x="T0" y="T1"/>
                </a:cxn>
                <a:cxn ang="0">
                  <a:pos x="T2" y="T3"/>
                </a:cxn>
              </a:cxnLst>
              <a:rect l="0" t="0" r="r" b="b"/>
              <a:pathLst>
                <a:path w="507" h="546">
                  <a:moveTo>
                    <a:pt x="0" y="0"/>
                  </a:moveTo>
                  <a:lnTo>
                    <a:pt x="507" y="546"/>
                  </a:lnTo>
                </a:path>
              </a:pathLst>
            </a:custGeom>
            <a:noFill/>
            <a:ln w="9525" cap="flat">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642" name="Freeform 58"/>
            <p:cNvSpPr>
              <a:spLocks/>
            </p:cNvSpPr>
            <p:nvPr/>
          </p:nvSpPr>
          <p:spPr bwMode="auto">
            <a:xfrm>
              <a:off x="4616" y="2874"/>
              <a:ext cx="90" cy="918"/>
            </a:xfrm>
            <a:custGeom>
              <a:avLst/>
              <a:gdLst>
                <a:gd name="T0" fmla="*/ 90 w 90"/>
                <a:gd name="T1" fmla="*/ 0 h 918"/>
                <a:gd name="T2" fmla="*/ 0 w 90"/>
                <a:gd name="T3" fmla="*/ 918 h 918"/>
              </a:gdLst>
              <a:ahLst/>
              <a:cxnLst>
                <a:cxn ang="0">
                  <a:pos x="T0" y="T1"/>
                </a:cxn>
                <a:cxn ang="0">
                  <a:pos x="T2" y="T3"/>
                </a:cxn>
              </a:cxnLst>
              <a:rect l="0" t="0" r="r" b="b"/>
              <a:pathLst>
                <a:path w="90" h="918">
                  <a:moveTo>
                    <a:pt x="90" y="0"/>
                  </a:moveTo>
                  <a:lnTo>
                    <a:pt x="0" y="918"/>
                  </a:lnTo>
                </a:path>
              </a:pathLst>
            </a:custGeom>
            <a:noFill/>
            <a:ln w="9525" cap="flat">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643" name="Freeform 59"/>
            <p:cNvSpPr>
              <a:spLocks/>
            </p:cNvSpPr>
            <p:nvPr/>
          </p:nvSpPr>
          <p:spPr bwMode="auto">
            <a:xfrm>
              <a:off x="4301" y="3276"/>
              <a:ext cx="369" cy="852"/>
            </a:xfrm>
            <a:custGeom>
              <a:avLst/>
              <a:gdLst>
                <a:gd name="T0" fmla="*/ 0 w 369"/>
                <a:gd name="T1" fmla="*/ 0 h 852"/>
                <a:gd name="T2" fmla="*/ 369 w 369"/>
                <a:gd name="T3" fmla="*/ 852 h 852"/>
              </a:gdLst>
              <a:ahLst/>
              <a:cxnLst>
                <a:cxn ang="0">
                  <a:pos x="T0" y="T1"/>
                </a:cxn>
                <a:cxn ang="0">
                  <a:pos x="T2" y="T3"/>
                </a:cxn>
              </a:cxnLst>
              <a:rect l="0" t="0" r="r" b="b"/>
              <a:pathLst>
                <a:path w="369" h="852">
                  <a:moveTo>
                    <a:pt x="0" y="0"/>
                  </a:moveTo>
                  <a:lnTo>
                    <a:pt x="369" y="852"/>
                  </a:lnTo>
                </a:path>
              </a:pathLst>
            </a:custGeom>
            <a:noFill/>
            <a:ln w="9525" cap="flat">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644" name="Freeform 60"/>
            <p:cNvSpPr>
              <a:spLocks/>
            </p:cNvSpPr>
            <p:nvPr/>
          </p:nvSpPr>
          <p:spPr bwMode="auto">
            <a:xfrm>
              <a:off x="4778" y="3507"/>
              <a:ext cx="471" cy="630"/>
            </a:xfrm>
            <a:custGeom>
              <a:avLst/>
              <a:gdLst>
                <a:gd name="T0" fmla="*/ 471 w 471"/>
                <a:gd name="T1" fmla="*/ 0 h 630"/>
                <a:gd name="T2" fmla="*/ 0 w 471"/>
                <a:gd name="T3" fmla="*/ 630 h 630"/>
              </a:gdLst>
              <a:ahLst/>
              <a:cxnLst>
                <a:cxn ang="0">
                  <a:pos x="T0" y="T1"/>
                </a:cxn>
                <a:cxn ang="0">
                  <a:pos x="T2" y="T3"/>
                </a:cxn>
              </a:cxnLst>
              <a:rect l="0" t="0" r="r" b="b"/>
              <a:pathLst>
                <a:path w="471" h="630">
                  <a:moveTo>
                    <a:pt x="471" y="0"/>
                  </a:moveTo>
                  <a:lnTo>
                    <a:pt x="0" y="630"/>
                  </a:lnTo>
                </a:path>
              </a:pathLst>
            </a:custGeom>
            <a:noFill/>
            <a:ln w="9525" cap="flat">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645" name="Freeform 61"/>
            <p:cNvSpPr>
              <a:spLocks/>
            </p:cNvSpPr>
            <p:nvPr/>
          </p:nvSpPr>
          <p:spPr bwMode="auto">
            <a:xfrm>
              <a:off x="4637" y="3885"/>
              <a:ext cx="54" cy="243"/>
            </a:xfrm>
            <a:custGeom>
              <a:avLst/>
              <a:gdLst>
                <a:gd name="T0" fmla="*/ 0 w 54"/>
                <a:gd name="T1" fmla="*/ 0 h 243"/>
                <a:gd name="T2" fmla="*/ 54 w 54"/>
                <a:gd name="T3" fmla="*/ 243 h 243"/>
              </a:gdLst>
              <a:ahLst/>
              <a:cxnLst>
                <a:cxn ang="0">
                  <a:pos x="T0" y="T1"/>
                </a:cxn>
                <a:cxn ang="0">
                  <a:pos x="T2" y="T3"/>
                </a:cxn>
              </a:cxnLst>
              <a:rect l="0" t="0" r="r" b="b"/>
              <a:pathLst>
                <a:path w="54" h="243">
                  <a:moveTo>
                    <a:pt x="0" y="0"/>
                  </a:moveTo>
                  <a:lnTo>
                    <a:pt x="54" y="243"/>
                  </a:lnTo>
                </a:path>
              </a:pathLst>
            </a:custGeom>
            <a:noFill/>
            <a:ln w="9525" cap="flat">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7646" name="Text Box 62"/>
          <p:cNvSpPr txBox="1">
            <a:spLocks noChangeArrowheads="1"/>
          </p:cNvSpPr>
          <p:nvPr/>
        </p:nvSpPr>
        <p:spPr bwMode="auto">
          <a:xfrm>
            <a:off x="7791450" y="5683250"/>
            <a:ext cx="1352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Trigonal</a:t>
            </a:r>
          </a:p>
          <a:p>
            <a:r>
              <a:rPr lang="en-US"/>
              <a:t>bipyramidal</a:t>
            </a:r>
          </a:p>
        </p:txBody>
      </p:sp>
      <p:grpSp>
        <p:nvGrpSpPr>
          <p:cNvPr id="67647" name="Group 63"/>
          <p:cNvGrpSpPr>
            <a:grpSpLocks/>
          </p:cNvGrpSpPr>
          <p:nvPr/>
        </p:nvGrpSpPr>
        <p:grpSpPr bwMode="auto">
          <a:xfrm>
            <a:off x="3429000" y="5257800"/>
            <a:ext cx="1219200" cy="1447800"/>
            <a:chOff x="2640" y="3408"/>
            <a:chExt cx="768" cy="912"/>
          </a:xfrm>
        </p:grpSpPr>
        <p:sp>
          <p:nvSpPr>
            <p:cNvPr id="67648" name="Text Box 64"/>
            <p:cNvSpPr txBox="1">
              <a:spLocks noChangeArrowheads="1"/>
            </p:cNvSpPr>
            <p:nvPr/>
          </p:nvSpPr>
          <p:spPr bwMode="auto">
            <a:xfrm>
              <a:off x="2640" y="3859"/>
              <a:ext cx="18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B</a:t>
              </a:r>
            </a:p>
          </p:txBody>
        </p:sp>
        <p:sp>
          <p:nvSpPr>
            <p:cNvPr id="67649" name="Text Box 65"/>
            <p:cNvSpPr txBox="1">
              <a:spLocks noChangeArrowheads="1"/>
            </p:cNvSpPr>
            <p:nvPr/>
          </p:nvSpPr>
          <p:spPr bwMode="auto">
            <a:xfrm>
              <a:off x="2928" y="4147"/>
              <a:ext cx="18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B</a:t>
              </a:r>
            </a:p>
          </p:txBody>
        </p:sp>
        <p:sp>
          <p:nvSpPr>
            <p:cNvPr id="67650" name="Text Box 66"/>
            <p:cNvSpPr txBox="1">
              <a:spLocks noChangeArrowheads="1"/>
            </p:cNvSpPr>
            <p:nvPr/>
          </p:nvSpPr>
          <p:spPr bwMode="auto">
            <a:xfrm>
              <a:off x="3228" y="3696"/>
              <a:ext cx="18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B</a:t>
              </a:r>
            </a:p>
          </p:txBody>
        </p:sp>
        <p:sp>
          <p:nvSpPr>
            <p:cNvPr id="67651" name="Text Box 67"/>
            <p:cNvSpPr txBox="1">
              <a:spLocks noChangeArrowheads="1"/>
            </p:cNvSpPr>
            <p:nvPr/>
          </p:nvSpPr>
          <p:spPr bwMode="auto">
            <a:xfrm>
              <a:off x="3228" y="3859"/>
              <a:ext cx="18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B</a:t>
              </a:r>
            </a:p>
          </p:txBody>
        </p:sp>
        <p:sp>
          <p:nvSpPr>
            <p:cNvPr id="67652" name="Text Box 68"/>
            <p:cNvSpPr txBox="1">
              <a:spLocks noChangeArrowheads="1"/>
            </p:cNvSpPr>
            <p:nvPr/>
          </p:nvSpPr>
          <p:spPr bwMode="auto">
            <a:xfrm>
              <a:off x="2928" y="3408"/>
              <a:ext cx="18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B</a:t>
              </a:r>
            </a:p>
          </p:txBody>
        </p:sp>
        <p:sp>
          <p:nvSpPr>
            <p:cNvPr id="67653" name="Text Box 69"/>
            <p:cNvSpPr txBox="1">
              <a:spLocks noChangeArrowheads="1"/>
            </p:cNvSpPr>
            <p:nvPr/>
          </p:nvSpPr>
          <p:spPr bwMode="auto">
            <a:xfrm>
              <a:off x="2640" y="3696"/>
              <a:ext cx="18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B</a:t>
              </a:r>
            </a:p>
          </p:txBody>
        </p:sp>
        <p:sp>
          <p:nvSpPr>
            <p:cNvPr id="67654" name="Text Box 70"/>
            <p:cNvSpPr txBox="1">
              <a:spLocks noChangeArrowheads="1"/>
            </p:cNvSpPr>
            <p:nvPr/>
          </p:nvSpPr>
          <p:spPr bwMode="auto">
            <a:xfrm>
              <a:off x="2928" y="3763"/>
              <a:ext cx="18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A</a:t>
              </a:r>
            </a:p>
          </p:txBody>
        </p:sp>
        <p:sp>
          <p:nvSpPr>
            <p:cNvPr id="67655" name="Freeform 71"/>
            <p:cNvSpPr>
              <a:spLocks/>
            </p:cNvSpPr>
            <p:nvPr/>
          </p:nvSpPr>
          <p:spPr bwMode="auto">
            <a:xfrm>
              <a:off x="2772" y="3777"/>
              <a:ext cx="210" cy="69"/>
            </a:xfrm>
            <a:custGeom>
              <a:avLst/>
              <a:gdLst>
                <a:gd name="T0" fmla="*/ 12 w 210"/>
                <a:gd name="T1" fmla="*/ 0 h 69"/>
                <a:gd name="T2" fmla="*/ 210 w 210"/>
                <a:gd name="T3" fmla="*/ 69 h 69"/>
                <a:gd name="T4" fmla="*/ 0 w 210"/>
                <a:gd name="T5" fmla="*/ 15 h 69"/>
                <a:gd name="T6" fmla="*/ 12 w 210"/>
                <a:gd name="T7" fmla="*/ 0 h 69"/>
              </a:gdLst>
              <a:ahLst/>
              <a:cxnLst>
                <a:cxn ang="0">
                  <a:pos x="T0" y="T1"/>
                </a:cxn>
                <a:cxn ang="0">
                  <a:pos x="T2" y="T3"/>
                </a:cxn>
                <a:cxn ang="0">
                  <a:pos x="T4" y="T5"/>
                </a:cxn>
                <a:cxn ang="0">
                  <a:pos x="T6" y="T7"/>
                </a:cxn>
              </a:cxnLst>
              <a:rect l="0" t="0" r="r" b="b"/>
              <a:pathLst>
                <a:path w="210" h="69">
                  <a:moveTo>
                    <a:pt x="12" y="0"/>
                  </a:moveTo>
                  <a:lnTo>
                    <a:pt x="210" y="69"/>
                  </a:lnTo>
                  <a:lnTo>
                    <a:pt x="0" y="15"/>
                  </a:lnTo>
                  <a:lnTo>
                    <a:pt x="12" y="0"/>
                  </a:lnTo>
                  <a:close/>
                </a:path>
              </a:pathLst>
            </a:cu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656" name="Freeform 72"/>
            <p:cNvSpPr>
              <a:spLocks/>
            </p:cNvSpPr>
            <p:nvPr/>
          </p:nvSpPr>
          <p:spPr bwMode="auto">
            <a:xfrm>
              <a:off x="2772" y="3864"/>
              <a:ext cx="201" cy="78"/>
            </a:xfrm>
            <a:custGeom>
              <a:avLst/>
              <a:gdLst>
                <a:gd name="T0" fmla="*/ 201 w 201"/>
                <a:gd name="T1" fmla="*/ 24 h 78"/>
                <a:gd name="T2" fmla="*/ 195 w 201"/>
                <a:gd name="T3" fmla="*/ 0 h 78"/>
                <a:gd name="T4" fmla="*/ 0 w 201"/>
                <a:gd name="T5" fmla="*/ 78 h 78"/>
                <a:gd name="T6" fmla="*/ 201 w 201"/>
                <a:gd name="T7" fmla="*/ 24 h 78"/>
              </a:gdLst>
              <a:ahLst/>
              <a:cxnLst>
                <a:cxn ang="0">
                  <a:pos x="T0" y="T1"/>
                </a:cxn>
                <a:cxn ang="0">
                  <a:pos x="T2" y="T3"/>
                </a:cxn>
                <a:cxn ang="0">
                  <a:pos x="T4" y="T5"/>
                </a:cxn>
                <a:cxn ang="0">
                  <a:pos x="T6" y="T7"/>
                </a:cxn>
              </a:cxnLst>
              <a:rect l="0" t="0" r="r" b="b"/>
              <a:pathLst>
                <a:path w="201" h="78">
                  <a:moveTo>
                    <a:pt x="201" y="24"/>
                  </a:moveTo>
                  <a:lnTo>
                    <a:pt x="195" y="0"/>
                  </a:lnTo>
                  <a:lnTo>
                    <a:pt x="0" y="78"/>
                  </a:lnTo>
                  <a:lnTo>
                    <a:pt x="201" y="24"/>
                  </a:lnTo>
                  <a:close/>
                </a:path>
              </a:pathLst>
            </a:cu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657" name="Freeform 73"/>
            <p:cNvSpPr>
              <a:spLocks/>
            </p:cNvSpPr>
            <p:nvPr/>
          </p:nvSpPr>
          <p:spPr bwMode="auto">
            <a:xfrm>
              <a:off x="3048" y="3792"/>
              <a:ext cx="219" cy="57"/>
            </a:xfrm>
            <a:custGeom>
              <a:avLst/>
              <a:gdLst>
                <a:gd name="T0" fmla="*/ 0 w 219"/>
                <a:gd name="T1" fmla="*/ 57 h 57"/>
                <a:gd name="T2" fmla="*/ 219 w 219"/>
                <a:gd name="T3" fmla="*/ 18 h 57"/>
                <a:gd name="T4" fmla="*/ 216 w 219"/>
                <a:gd name="T5" fmla="*/ 0 h 57"/>
                <a:gd name="T6" fmla="*/ 0 w 219"/>
                <a:gd name="T7" fmla="*/ 57 h 57"/>
              </a:gdLst>
              <a:ahLst/>
              <a:cxnLst>
                <a:cxn ang="0">
                  <a:pos x="T0" y="T1"/>
                </a:cxn>
                <a:cxn ang="0">
                  <a:pos x="T2" y="T3"/>
                </a:cxn>
                <a:cxn ang="0">
                  <a:pos x="T4" y="T5"/>
                </a:cxn>
                <a:cxn ang="0">
                  <a:pos x="T6" y="T7"/>
                </a:cxn>
              </a:cxnLst>
              <a:rect l="0" t="0" r="r" b="b"/>
              <a:pathLst>
                <a:path w="219" h="57">
                  <a:moveTo>
                    <a:pt x="0" y="57"/>
                  </a:moveTo>
                  <a:lnTo>
                    <a:pt x="219" y="18"/>
                  </a:lnTo>
                  <a:lnTo>
                    <a:pt x="216" y="0"/>
                  </a:lnTo>
                  <a:lnTo>
                    <a:pt x="0" y="57"/>
                  </a:lnTo>
                  <a:close/>
                </a:path>
              </a:pathLst>
            </a:cu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658" name="Freeform 74"/>
            <p:cNvSpPr>
              <a:spLocks/>
            </p:cNvSpPr>
            <p:nvPr/>
          </p:nvSpPr>
          <p:spPr bwMode="auto">
            <a:xfrm>
              <a:off x="3057" y="3867"/>
              <a:ext cx="207" cy="81"/>
            </a:xfrm>
            <a:custGeom>
              <a:avLst/>
              <a:gdLst>
                <a:gd name="T0" fmla="*/ 0 w 207"/>
                <a:gd name="T1" fmla="*/ 24 h 81"/>
                <a:gd name="T2" fmla="*/ 3 w 207"/>
                <a:gd name="T3" fmla="*/ 0 h 81"/>
                <a:gd name="T4" fmla="*/ 207 w 207"/>
                <a:gd name="T5" fmla="*/ 81 h 81"/>
                <a:gd name="T6" fmla="*/ 0 w 207"/>
                <a:gd name="T7" fmla="*/ 24 h 81"/>
              </a:gdLst>
              <a:ahLst/>
              <a:cxnLst>
                <a:cxn ang="0">
                  <a:pos x="T0" y="T1"/>
                </a:cxn>
                <a:cxn ang="0">
                  <a:pos x="T2" y="T3"/>
                </a:cxn>
                <a:cxn ang="0">
                  <a:pos x="T4" y="T5"/>
                </a:cxn>
                <a:cxn ang="0">
                  <a:pos x="T6" y="T7"/>
                </a:cxn>
              </a:cxnLst>
              <a:rect l="0" t="0" r="r" b="b"/>
              <a:pathLst>
                <a:path w="207" h="81">
                  <a:moveTo>
                    <a:pt x="0" y="24"/>
                  </a:moveTo>
                  <a:lnTo>
                    <a:pt x="3" y="0"/>
                  </a:lnTo>
                  <a:lnTo>
                    <a:pt x="207" y="81"/>
                  </a:lnTo>
                  <a:lnTo>
                    <a:pt x="0" y="24"/>
                  </a:lnTo>
                  <a:close/>
                </a:path>
              </a:pathLst>
            </a:cu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659" name="Freeform 75"/>
            <p:cNvSpPr>
              <a:spLocks/>
            </p:cNvSpPr>
            <p:nvPr/>
          </p:nvSpPr>
          <p:spPr bwMode="auto">
            <a:xfrm>
              <a:off x="3012" y="3543"/>
              <a:ext cx="3" cy="276"/>
            </a:xfrm>
            <a:custGeom>
              <a:avLst/>
              <a:gdLst>
                <a:gd name="T0" fmla="*/ 0 w 3"/>
                <a:gd name="T1" fmla="*/ 0 h 276"/>
                <a:gd name="T2" fmla="*/ 3 w 3"/>
                <a:gd name="T3" fmla="*/ 276 h 276"/>
              </a:gdLst>
              <a:ahLst/>
              <a:cxnLst>
                <a:cxn ang="0">
                  <a:pos x="T0" y="T1"/>
                </a:cxn>
                <a:cxn ang="0">
                  <a:pos x="T2" y="T3"/>
                </a:cxn>
              </a:cxnLst>
              <a:rect l="0" t="0" r="r" b="b"/>
              <a:pathLst>
                <a:path w="3" h="276">
                  <a:moveTo>
                    <a:pt x="0" y="0"/>
                  </a:moveTo>
                  <a:lnTo>
                    <a:pt x="3" y="276"/>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660" name="Freeform 76"/>
            <p:cNvSpPr>
              <a:spLocks/>
            </p:cNvSpPr>
            <p:nvPr/>
          </p:nvSpPr>
          <p:spPr bwMode="auto">
            <a:xfrm>
              <a:off x="3015" y="3927"/>
              <a:ext cx="3" cy="255"/>
            </a:xfrm>
            <a:custGeom>
              <a:avLst/>
              <a:gdLst>
                <a:gd name="T0" fmla="*/ 3 w 3"/>
                <a:gd name="T1" fmla="*/ 0 h 255"/>
                <a:gd name="T2" fmla="*/ 0 w 3"/>
                <a:gd name="T3" fmla="*/ 255 h 255"/>
              </a:gdLst>
              <a:ahLst/>
              <a:cxnLst>
                <a:cxn ang="0">
                  <a:pos x="T0" y="T1"/>
                </a:cxn>
                <a:cxn ang="0">
                  <a:pos x="T2" y="T3"/>
                </a:cxn>
              </a:cxnLst>
              <a:rect l="0" t="0" r="r" b="b"/>
              <a:pathLst>
                <a:path w="3" h="255">
                  <a:moveTo>
                    <a:pt x="3" y="0"/>
                  </a:moveTo>
                  <a:lnTo>
                    <a:pt x="0" y="255"/>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661" name="Freeform 77"/>
            <p:cNvSpPr>
              <a:spLocks/>
            </p:cNvSpPr>
            <p:nvPr/>
          </p:nvSpPr>
          <p:spPr bwMode="auto">
            <a:xfrm>
              <a:off x="2763" y="3789"/>
              <a:ext cx="519" cy="1"/>
            </a:xfrm>
            <a:custGeom>
              <a:avLst/>
              <a:gdLst>
                <a:gd name="T0" fmla="*/ 0 w 519"/>
                <a:gd name="T1" fmla="*/ 0 h 1"/>
                <a:gd name="T2" fmla="*/ 519 w 519"/>
                <a:gd name="T3" fmla="*/ 0 h 1"/>
              </a:gdLst>
              <a:ahLst/>
              <a:cxnLst>
                <a:cxn ang="0">
                  <a:pos x="T0" y="T1"/>
                </a:cxn>
                <a:cxn ang="0">
                  <a:pos x="T2" y="T3"/>
                </a:cxn>
              </a:cxnLst>
              <a:rect l="0" t="0" r="r" b="b"/>
              <a:pathLst>
                <a:path w="519" h="1">
                  <a:moveTo>
                    <a:pt x="0" y="0"/>
                  </a:moveTo>
                  <a:lnTo>
                    <a:pt x="519" y="0"/>
                  </a:lnTo>
                </a:path>
              </a:pathLst>
            </a:custGeom>
            <a:noFill/>
            <a:ln w="9525" cap="flat">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662" name="Freeform 78"/>
            <p:cNvSpPr>
              <a:spLocks/>
            </p:cNvSpPr>
            <p:nvPr/>
          </p:nvSpPr>
          <p:spPr bwMode="auto">
            <a:xfrm>
              <a:off x="2745" y="3939"/>
              <a:ext cx="537" cy="6"/>
            </a:xfrm>
            <a:custGeom>
              <a:avLst/>
              <a:gdLst>
                <a:gd name="T0" fmla="*/ 0 w 537"/>
                <a:gd name="T1" fmla="*/ 0 h 6"/>
                <a:gd name="T2" fmla="*/ 537 w 537"/>
                <a:gd name="T3" fmla="*/ 6 h 6"/>
              </a:gdLst>
              <a:ahLst/>
              <a:cxnLst>
                <a:cxn ang="0">
                  <a:pos x="T0" y="T1"/>
                </a:cxn>
                <a:cxn ang="0">
                  <a:pos x="T2" y="T3"/>
                </a:cxn>
              </a:cxnLst>
              <a:rect l="0" t="0" r="r" b="b"/>
              <a:pathLst>
                <a:path w="537" h="6">
                  <a:moveTo>
                    <a:pt x="0" y="0"/>
                  </a:moveTo>
                  <a:lnTo>
                    <a:pt x="537" y="6"/>
                  </a:lnTo>
                </a:path>
              </a:pathLst>
            </a:custGeom>
            <a:noFill/>
            <a:ln w="9525" cap="flat">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663" name="Freeform 79"/>
            <p:cNvSpPr>
              <a:spLocks/>
            </p:cNvSpPr>
            <p:nvPr/>
          </p:nvSpPr>
          <p:spPr bwMode="auto">
            <a:xfrm>
              <a:off x="2739" y="3825"/>
              <a:ext cx="1" cy="84"/>
            </a:xfrm>
            <a:custGeom>
              <a:avLst/>
              <a:gdLst>
                <a:gd name="T0" fmla="*/ 0 w 1"/>
                <a:gd name="T1" fmla="*/ 0 h 84"/>
                <a:gd name="T2" fmla="*/ 0 w 1"/>
                <a:gd name="T3" fmla="*/ 84 h 84"/>
              </a:gdLst>
              <a:ahLst/>
              <a:cxnLst>
                <a:cxn ang="0">
                  <a:pos x="T0" y="T1"/>
                </a:cxn>
                <a:cxn ang="0">
                  <a:pos x="T2" y="T3"/>
                </a:cxn>
              </a:cxnLst>
              <a:rect l="0" t="0" r="r" b="b"/>
              <a:pathLst>
                <a:path w="1" h="84">
                  <a:moveTo>
                    <a:pt x="0" y="0"/>
                  </a:moveTo>
                  <a:lnTo>
                    <a:pt x="0" y="84"/>
                  </a:lnTo>
                </a:path>
              </a:pathLst>
            </a:custGeom>
            <a:noFill/>
            <a:ln w="9525" cap="flat">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664" name="Freeform 80"/>
            <p:cNvSpPr>
              <a:spLocks/>
            </p:cNvSpPr>
            <p:nvPr/>
          </p:nvSpPr>
          <p:spPr bwMode="auto">
            <a:xfrm>
              <a:off x="3312" y="3819"/>
              <a:ext cx="3" cy="93"/>
            </a:xfrm>
            <a:custGeom>
              <a:avLst/>
              <a:gdLst>
                <a:gd name="T0" fmla="*/ 0 w 3"/>
                <a:gd name="T1" fmla="*/ 0 h 93"/>
                <a:gd name="T2" fmla="*/ 3 w 3"/>
                <a:gd name="T3" fmla="*/ 93 h 93"/>
              </a:gdLst>
              <a:ahLst/>
              <a:cxnLst>
                <a:cxn ang="0">
                  <a:pos x="T0" y="T1"/>
                </a:cxn>
                <a:cxn ang="0">
                  <a:pos x="T2" y="T3"/>
                </a:cxn>
              </a:cxnLst>
              <a:rect l="0" t="0" r="r" b="b"/>
              <a:pathLst>
                <a:path w="3" h="93">
                  <a:moveTo>
                    <a:pt x="0" y="0"/>
                  </a:moveTo>
                  <a:lnTo>
                    <a:pt x="3" y="93"/>
                  </a:lnTo>
                </a:path>
              </a:pathLst>
            </a:custGeom>
            <a:noFill/>
            <a:ln w="9525" cap="flat">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665" name="Freeform 81"/>
            <p:cNvSpPr>
              <a:spLocks/>
            </p:cNvSpPr>
            <p:nvPr/>
          </p:nvSpPr>
          <p:spPr bwMode="auto">
            <a:xfrm>
              <a:off x="2760" y="3534"/>
              <a:ext cx="228" cy="234"/>
            </a:xfrm>
            <a:custGeom>
              <a:avLst/>
              <a:gdLst>
                <a:gd name="T0" fmla="*/ 228 w 228"/>
                <a:gd name="T1" fmla="*/ 0 h 234"/>
                <a:gd name="T2" fmla="*/ 0 w 228"/>
                <a:gd name="T3" fmla="*/ 234 h 234"/>
              </a:gdLst>
              <a:ahLst/>
              <a:cxnLst>
                <a:cxn ang="0">
                  <a:pos x="T0" y="T1"/>
                </a:cxn>
                <a:cxn ang="0">
                  <a:pos x="T2" y="T3"/>
                </a:cxn>
              </a:cxnLst>
              <a:rect l="0" t="0" r="r" b="b"/>
              <a:pathLst>
                <a:path w="228" h="234">
                  <a:moveTo>
                    <a:pt x="228" y="0"/>
                  </a:moveTo>
                  <a:lnTo>
                    <a:pt x="0" y="234"/>
                  </a:lnTo>
                </a:path>
              </a:pathLst>
            </a:custGeom>
            <a:noFill/>
            <a:ln w="9525" cap="flat">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666" name="Freeform 82"/>
            <p:cNvSpPr>
              <a:spLocks/>
            </p:cNvSpPr>
            <p:nvPr/>
          </p:nvSpPr>
          <p:spPr bwMode="auto">
            <a:xfrm>
              <a:off x="2748" y="3537"/>
              <a:ext cx="246" cy="372"/>
            </a:xfrm>
            <a:custGeom>
              <a:avLst/>
              <a:gdLst>
                <a:gd name="T0" fmla="*/ 246 w 246"/>
                <a:gd name="T1" fmla="*/ 0 h 372"/>
                <a:gd name="T2" fmla="*/ 0 w 246"/>
                <a:gd name="T3" fmla="*/ 372 h 372"/>
              </a:gdLst>
              <a:ahLst/>
              <a:cxnLst>
                <a:cxn ang="0">
                  <a:pos x="T0" y="T1"/>
                </a:cxn>
                <a:cxn ang="0">
                  <a:pos x="T2" y="T3"/>
                </a:cxn>
              </a:cxnLst>
              <a:rect l="0" t="0" r="r" b="b"/>
              <a:pathLst>
                <a:path w="246" h="372">
                  <a:moveTo>
                    <a:pt x="246" y="0"/>
                  </a:moveTo>
                  <a:lnTo>
                    <a:pt x="0" y="372"/>
                  </a:lnTo>
                </a:path>
              </a:pathLst>
            </a:custGeom>
            <a:noFill/>
            <a:ln w="9525" cap="flat">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667" name="Freeform 83"/>
            <p:cNvSpPr>
              <a:spLocks/>
            </p:cNvSpPr>
            <p:nvPr/>
          </p:nvSpPr>
          <p:spPr bwMode="auto">
            <a:xfrm>
              <a:off x="3048" y="3525"/>
              <a:ext cx="264" cy="267"/>
            </a:xfrm>
            <a:custGeom>
              <a:avLst/>
              <a:gdLst>
                <a:gd name="T0" fmla="*/ 0 w 264"/>
                <a:gd name="T1" fmla="*/ 0 h 267"/>
                <a:gd name="T2" fmla="*/ 264 w 264"/>
                <a:gd name="T3" fmla="*/ 267 h 267"/>
              </a:gdLst>
              <a:ahLst/>
              <a:cxnLst>
                <a:cxn ang="0">
                  <a:pos x="T0" y="T1"/>
                </a:cxn>
                <a:cxn ang="0">
                  <a:pos x="T2" y="T3"/>
                </a:cxn>
              </a:cxnLst>
              <a:rect l="0" t="0" r="r" b="b"/>
              <a:pathLst>
                <a:path w="264" h="267">
                  <a:moveTo>
                    <a:pt x="0" y="0"/>
                  </a:moveTo>
                  <a:lnTo>
                    <a:pt x="264" y="267"/>
                  </a:lnTo>
                </a:path>
              </a:pathLst>
            </a:custGeom>
            <a:noFill/>
            <a:ln w="9525" cap="flat">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668" name="Freeform 84"/>
            <p:cNvSpPr>
              <a:spLocks/>
            </p:cNvSpPr>
            <p:nvPr/>
          </p:nvSpPr>
          <p:spPr bwMode="auto">
            <a:xfrm>
              <a:off x="3048" y="3537"/>
              <a:ext cx="246" cy="369"/>
            </a:xfrm>
            <a:custGeom>
              <a:avLst/>
              <a:gdLst>
                <a:gd name="T0" fmla="*/ 0 w 246"/>
                <a:gd name="T1" fmla="*/ 0 h 369"/>
                <a:gd name="T2" fmla="*/ 246 w 246"/>
                <a:gd name="T3" fmla="*/ 369 h 369"/>
              </a:gdLst>
              <a:ahLst/>
              <a:cxnLst>
                <a:cxn ang="0">
                  <a:pos x="T0" y="T1"/>
                </a:cxn>
                <a:cxn ang="0">
                  <a:pos x="T2" y="T3"/>
                </a:cxn>
              </a:cxnLst>
              <a:rect l="0" t="0" r="r" b="b"/>
              <a:pathLst>
                <a:path w="246" h="369">
                  <a:moveTo>
                    <a:pt x="0" y="0"/>
                  </a:moveTo>
                  <a:lnTo>
                    <a:pt x="246" y="369"/>
                  </a:lnTo>
                </a:path>
              </a:pathLst>
            </a:custGeom>
            <a:noFill/>
            <a:ln w="9525" cap="flat">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669" name="Freeform 85"/>
            <p:cNvSpPr>
              <a:spLocks/>
            </p:cNvSpPr>
            <p:nvPr/>
          </p:nvSpPr>
          <p:spPr bwMode="auto">
            <a:xfrm>
              <a:off x="2757" y="3822"/>
              <a:ext cx="243" cy="360"/>
            </a:xfrm>
            <a:custGeom>
              <a:avLst/>
              <a:gdLst>
                <a:gd name="T0" fmla="*/ 243 w 243"/>
                <a:gd name="T1" fmla="*/ 360 h 360"/>
                <a:gd name="T2" fmla="*/ 0 w 243"/>
                <a:gd name="T3" fmla="*/ 0 h 360"/>
              </a:gdLst>
              <a:ahLst/>
              <a:cxnLst>
                <a:cxn ang="0">
                  <a:pos x="T0" y="T1"/>
                </a:cxn>
                <a:cxn ang="0">
                  <a:pos x="T2" y="T3"/>
                </a:cxn>
              </a:cxnLst>
              <a:rect l="0" t="0" r="r" b="b"/>
              <a:pathLst>
                <a:path w="243" h="360">
                  <a:moveTo>
                    <a:pt x="243" y="360"/>
                  </a:moveTo>
                  <a:lnTo>
                    <a:pt x="0" y="0"/>
                  </a:lnTo>
                </a:path>
              </a:pathLst>
            </a:custGeom>
            <a:noFill/>
            <a:ln w="9525" cap="flat">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670" name="Freeform 86"/>
            <p:cNvSpPr>
              <a:spLocks/>
            </p:cNvSpPr>
            <p:nvPr/>
          </p:nvSpPr>
          <p:spPr bwMode="auto">
            <a:xfrm>
              <a:off x="2736" y="3936"/>
              <a:ext cx="255" cy="255"/>
            </a:xfrm>
            <a:custGeom>
              <a:avLst/>
              <a:gdLst>
                <a:gd name="T0" fmla="*/ 255 w 255"/>
                <a:gd name="T1" fmla="*/ 255 h 255"/>
                <a:gd name="T2" fmla="*/ 0 w 255"/>
                <a:gd name="T3" fmla="*/ 0 h 255"/>
              </a:gdLst>
              <a:ahLst/>
              <a:cxnLst>
                <a:cxn ang="0">
                  <a:pos x="T0" y="T1"/>
                </a:cxn>
                <a:cxn ang="0">
                  <a:pos x="T2" y="T3"/>
                </a:cxn>
              </a:cxnLst>
              <a:rect l="0" t="0" r="r" b="b"/>
              <a:pathLst>
                <a:path w="255" h="255">
                  <a:moveTo>
                    <a:pt x="255" y="255"/>
                  </a:moveTo>
                  <a:lnTo>
                    <a:pt x="0" y="0"/>
                  </a:lnTo>
                </a:path>
              </a:pathLst>
            </a:custGeom>
            <a:noFill/>
            <a:ln w="9525" cap="flat">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671" name="Freeform 87"/>
            <p:cNvSpPr>
              <a:spLocks/>
            </p:cNvSpPr>
            <p:nvPr/>
          </p:nvSpPr>
          <p:spPr bwMode="auto">
            <a:xfrm>
              <a:off x="3048" y="3954"/>
              <a:ext cx="243" cy="240"/>
            </a:xfrm>
            <a:custGeom>
              <a:avLst/>
              <a:gdLst>
                <a:gd name="T0" fmla="*/ 0 w 243"/>
                <a:gd name="T1" fmla="*/ 240 h 240"/>
                <a:gd name="T2" fmla="*/ 243 w 243"/>
                <a:gd name="T3" fmla="*/ 0 h 240"/>
              </a:gdLst>
              <a:ahLst/>
              <a:cxnLst>
                <a:cxn ang="0">
                  <a:pos x="T0" y="T1"/>
                </a:cxn>
                <a:cxn ang="0">
                  <a:pos x="T2" y="T3"/>
                </a:cxn>
              </a:cxnLst>
              <a:rect l="0" t="0" r="r" b="b"/>
              <a:pathLst>
                <a:path w="243" h="240">
                  <a:moveTo>
                    <a:pt x="0" y="240"/>
                  </a:moveTo>
                  <a:lnTo>
                    <a:pt x="243" y="0"/>
                  </a:lnTo>
                </a:path>
              </a:pathLst>
            </a:custGeom>
            <a:noFill/>
            <a:ln w="9525" cap="flat">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672" name="Freeform 88"/>
            <p:cNvSpPr>
              <a:spLocks/>
            </p:cNvSpPr>
            <p:nvPr/>
          </p:nvSpPr>
          <p:spPr bwMode="auto">
            <a:xfrm>
              <a:off x="3042" y="3828"/>
              <a:ext cx="249" cy="363"/>
            </a:xfrm>
            <a:custGeom>
              <a:avLst/>
              <a:gdLst>
                <a:gd name="T0" fmla="*/ 0 w 249"/>
                <a:gd name="T1" fmla="*/ 363 h 363"/>
                <a:gd name="T2" fmla="*/ 249 w 249"/>
                <a:gd name="T3" fmla="*/ 0 h 363"/>
              </a:gdLst>
              <a:ahLst/>
              <a:cxnLst>
                <a:cxn ang="0">
                  <a:pos x="T0" y="T1"/>
                </a:cxn>
                <a:cxn ang="0">
                  <a:pos x="T2" y="T3"/>
                </a:cxn>
              </a:cxnLst>
              <a:rect l="0" t="0" r="r" b="b"/>
              <a:pathLst>
                <a:path w="249" h="363">
                  <a:moveTo>
                    <a:pt x="0" y="363"/>
                  </a:moveTo>
                  <a:lnTo>
                    <a:pt x="249" y="0"/>
                  </a:lnTo>
                </a:path>
              </a:pathLst>
            </a:custGeom>
            <a:noFill/>
            <a:ln w="9525" cap="flat">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7673" name="Rectangle 89"/>
          <p:cNvSpPr>
            <a:spLocks noChangeArrowheads="1"/>
          </p:cNvSpPr>
          <p:nvPr/>
        </p:nvSpPr>
        <p:spPr bwMode="auto">
          <a:xfrm>
            <a:off x="76200" y="6567488"/>
            <a:ext cx="3716338"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800"/>
              <a:t>Bailar, Moeller, Kleinberg, Guss, Castellion, Metz, </a:t>
            </a:r>
            <a:r>
              <a:rPr lang="en-US" sz="800" i="1" u="sng"/>
              <a:t>Chemistry</a:t>
            </a:r>
            <a:r>
              <a:rPr lang="en-US" sz="800"/>
              <a:t>, 1984, page 313.</a:t>
            </a:r>
          </a:p>
        </p:txBody>
      </p:sp>
    </p:spTree>
    <p:extLst>
      <p:ext uri="{BB962C8B-B14F-4D97-AF65-F5344CB8AC3E}">
        <p14:creationId xmlns:p14="http://schemas.microsoft.com/office/powerpoint/2010/main" val="3150234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r>
              <a:rPr lang="en-US" sz="4000"/>
              <a:t>Bonding and Shape of Molecules</a:t>
            </a:r>
          </a:p>
        </p:txBody>
      </p:sp>
      <p:sp>
        <p:nvSpPr>
          <p:cNvPr id="116739" name="Text Box 3"/>
          <p:cNvSpPr txBox="1">
            <a:spLocks noChangeArrowheads="1"/>
          </p:cNvSpPr>
          <p:nvPr/>
        </p:nvSpPr>
        <p:spPr bwMode="auto">
          <a:xfrm>
            <a:off x="633413" y="1636713"/>
            <a:ext cx="1149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i="1"/>
              <a:t>Number </a:t>
            </a:r>
          </a:p>
          <a:p>
            <a:pPr algn="ctr"/>
            <a:r>
              <a:rPr lang="en-US" i="1"/>
              <a:t>of  Bonds</a:t>
            </a:r>
          </a:p>
        </p:txBody>
      </p:sp>
      <p:sp>
        <p:nvSpPr>
          <p:cNvPr id="116740" name="Text Box 4"/>
          <p:cNvSpPr txBox="1">
            <a:spLocks noChangeArrowheads="1"/>
          </p:cNvSpPr>
          <p:nvPr/>
        </p:nvSpPr>
        <p:spPr bwMode="auto">
          <a:xfrm>
            <a:off x="1898650" y="1644650"/>
            <a:ext cx="1758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i="1"/>
              <a:t>Number of </a:t>
            </a:r>
          </a:p>
          <a:p>
            <a:pPr algn="ctr"/>
            <a:r>
              <a:rPr lang="en-US" i="1"/>
              <a:t>Unshared Pairs</a:t>
            </a:r>
          </a:p>
        </p:txBody>
      </p:sp>
      <p:sp>
        <p:nvSpPr>
          <p:cNvPr id="116741" name="Text Box 5"/>
          <p:cNvSpPr txBox="1">
            <a:spLocks noChangeArrowheads="1"/>
          </p:cNvSpPr>
          <p:nvPr/>
        </p:nvSpPr>
        <p:spPr bwMode="auto">
          <a:xfrm>
            <a:off x="5251450" y="1919288"/>
            <a:ext cx="844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1"/>
              <a:t>Shape</a:t>
            </a:r>
          </a:p>
        </p:txBody>
      </p:sp>
      <p:sp>
        <p:nvSpPr>
          <p:cNvPr id="116742" name="Text Box 6"/>
          <p:cNvSpPr txBox="1">
            <a:spLocks noChangeArrowheads="1"/>
          </p:cNvSpPr>
          <p:nvPr/>
        </p:nvSpPr>
        <p:spPr bwMode="auto">
          <a:xfrm>
            <a:off x="7118350" y="1919288"/>
            <a:ext cx="1187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1"/>
              <a:t>Examples</a:t>
            </a:r>
          </a:p>
        </p:txBody>
      </p:sp>
      <p:sp>
        <p:nvSpPr>
          <p:cNvPr id="116743" name="Line 7"/>
          <p:cNvSpPr>
            <a:spLocks noChangeShapeType="1"/>
          </p:cNvSpPr>
          <p:nvPr/>
        </p:nvSpPr>
        <p:spPr bwMode="auto">
          <a:xfrm>
            <a:off x="649288" y="2514600"/>
            <a:ext cx="7924800" cy="0"/>
          </a:xfrm>
          <a:prstGeom prst="line">
            <a:avLst/>
          </a:prstGeom>
          <a:noFill/>
          <a:ln w="2540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744" name="Line 8"/>
          <p:cNvSpPr>
            <a:spLocks noChangeShapeType="1"/>
          </p:cNvSpPr>
          <p:nvPr/>
        </p:nvSpPr>
        <p:spPr bwMode="auto">
          <a:xfrm>
            <a:off x="649288" y="6477000"/>
            <a:ext cx="8266112" cy="0"/>
          </a:xfrm>
          <a:prstGeom prst="line">
            <a:avLst/>
          </a:prstGeom>
          <a:noFill/>
          <a:ln w="3810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745" name="Text Box 9"/>
          <p:cNvSpPr txBox="1">
            <a:spLocks noChangeArrowheads="1"/>
          </p:cNvSpPr>
          <p:nvPr/>
        </p:nvSpPr>
        <p:spPr bwMode="auto">
          <a:xfrm>
            <a:off x="709613" y="2667000"/>
            <a:ext cx="311150" cy="366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2</a:t>
            </a:r>
          </a:p>
          <a:p>
            <a:endParaRPr lang="en-US"/>
          </a:p>
          <a:p>
            <a:endParaRPr lang="en-US"/>
          </a:p>
          <a:p>
            <a:r>
              <a:rPr lang="en-US"/>
              <a:t>3</a:t>
            </a:r>
          </a:p>
          <a:p>
            <a:endParaRPr lang="en-US"/>
          </a:p>
          <a:p>
            <a:endParaRPr lang="en-US"/>
          </a:p>
          <a:p>
            <a:r>
              <a:rPr lang="en-US"/>
              <a:t>4</a:t>
            </a:r>
          </a:p>
          <a:p>
            <a:endParaRPr lang="en-US"/>
          </a:p>
          <a:p>
            <a:endParaRPr lang="en-US"/>
          </a:p>
          <a:p>
            <a:r>
              <a:rPr lang="en-US"/>
              <a:t>3</a:t>
            </a:r>
          </a:p>
          <a:p>
            <a:endParaRPr lang="en-US"/>
          </a:p>
          <a:p>
            <a:endParaRPr lang="en-US"/>
          </a:p>
          <a:p>
            <a:r>
              <a:rPr lang="en-US"/>
              <a:t>2</a:t>
            </a:r>
          </a:p>
        </p:txBody>
      </p:sp>
      <p:sp>
        <p:nvSpPr>
          <p:cNvPr id="116746" name="Text Box 10"/>
          <p:cNvSpPr txBox="1">
            <a:spLocks noChangeArrowheads="1"/>
          </p:cNvSpPr>
          <p:nvPr/>
        </p:nvSpPr>
        <p:spPr bwMode="auto">
          <a:xfrm>
            <a:off x="2508250" y="2662238"/>
            <a:ext cx="311150" cy="3662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0</a:t>
            </a:r>
          </a:p>
          <a:p>
            <a:endParaRPr lang="en-US"/>
          </a:p>
          <a:p>
            <a:endParaRPr lang="en-US"/>
          </a:p>
          <a:p>
            <a:r>
              <a:rPr lang="en-US"/>
              <a:t>0</a:t>
            </a:r>
          </a:p>
          <a:p>
            <a:endParaRPr lang="en-US"/>
          </a:p>
          <a:p>
            <a:endParaRPr lang="en-US"/>
          </a:p>
          <a:p>
            <a:r>
              <a:rPr lang="en-US"/>
              <a:t>0</a:t>
            </a:r>
          </a:p>
          <a:p>
            <a:endParaRPr lang="en-US"/>
          </a:p>
          <a:p>
            <a:endParaRPr lang="en-US"/>
          </a:p>
          <a:p>
            <a:r>
              <a:rPr lang="en-US"/>
              <a:t>1</a:t>
            </a:r>
          </a:p>
          <a:p>
            <a:endParaRPr lang="en-US"/>
          </a:p>
          <a:p>
            <a:endParaRPr lang="en-US"/>
          </a:p>
          <a:p>
            <a:r>
              <a:rPr lang="en-US"/>
              <a:t>2</a:t>
            </a:r>
          </a:p>
        </p:txBody>
      </p:sp>
      <p:sp>
        <p:nvSpPr>
          <p:cNvPr id="116747" name="Text Box 11"/>
          <p:cNvSpPr txBox="1">
            <a:spLocks noChangeArrowheads="1"/>
          </p:cNvSpPr>
          <p:nvPr/>
        </p:nvSpPr>
        <p:spPr bwMode="auto">
          <a:xfrm>
            <a:off x="5226050" y="2667000"/>
            <a:ext cx="1708150" cy="366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Linear</a:t>
            </a:r>
          </a:p>
          <a:p>
            <a:endParaRPr lang="en-US"/>
          </a:p>
          <a:p>
            <a:endParaRPr lang="en-US"/>
          </a:p>
          <a:p>
            <a:r>
              <a:rPr lang="en-US"/>
              <a:t>Trigonal planar</a:t>
            </a:r>
          </a:p>
          <a:p>
            <a:endParaRPr lang="en-US"/>
          </a:p>
          <a:p>
            <a:endParaRPr lang="en-US"/>
          </a:p>
          <a:p>
            <a:r>
              <a:rPr lang="en-US"/>
              <a:t>Tetrahedral</a:t>
            </a:r>
          </a:p>
          <a:p>
            <a:endParaRPr lang="en-US"/>
          </a:p>
          <a:p>
            <a:endParaRPr lang="en-US"/>
          </a:p>
          <a:p>
            <a:r>
              <a:rPr lang="en-US"/>
              <a:t>Pyramidal</a:t>
            </a:r>
          </a:p>
          <a:p>
            <a:endParaRPr lang="en-US"/>
          </a:p>
          <a:p>
            <a:endParaRPr lang="en-US"/>
          </a:p>
          <a:p>
            <a:r>
              <a:rPr lang="en-US"/>
              <a:t>Bent</a:t>
            </a:r>
          </a:p>
        </p:txBody>
      </p:sp>
      <p:sp>
        <p:nvSpPr>
          <p:cNvPr id="116748" name="Text Box 12"/>
          <p:cNvSpPr txBox="1">
            <a:spLocks noChangeArrowheads="1"/>
          </p:cNvSpPr>
          <p:nvPr/>
        </p:nvSpPr>
        <p:spPr bwMode="auto">
          <a:xfrm>
            <a:off x="7162800" y="2667000"/>
            <a:ext cx="1719263" cy="366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BeCl</a:t>
            </a:r>
            <a:r>
              <a:rPr lang="en-US" baseline="-25000"/>
              <a:t>2</a:t>
            </a:r>
          </a:p>
          <a:p>
            <a:endParaRPr lang="en-US"/>
          </a:p>
          <a:p>
            <a:endParaRPr lang="en-US"/>
          </a:p>
          <a:p>
            <a:r>
              <a:rPr lang="en-US"/>
              <a:t>BF</a:t>
            </a:r>
            <a:r>
              <a:rPr lang="en-US" baseline="-25000"/>
              <a:t>3</a:t>
            </a:r>
          </a:p>
          <a:p>
            <a:endParaRPr lang="en-US"/>
          </a:p>
          <a:p>
            <a:endParaRPr lang="en-US"/>
          </a:p>
          <a:p>
            <a:r>
              <a:rPr lang="en-US"/>
              <a:t>CH</a:t>
            </a:r>
            <a:r>
              <a:rPr lang="en-US" baseline="-25000"/>
              <a:t>4</a:t>
            </a:r>
            <a:r>
              <a:rPr lang="en-US"/>
              <a:t>, SiCl</a:t>
            </a:r>
            <a:r>
              <a:rPr lang="en-US" baseline="-25000"/>
              <a:t>4</a:t>
            </a:r>
          </a:p>
          <a:p>
            <a:endParaRPr lang="en-US"/>
          </a:p>
          <a:p>
            <a:endParaRPr lang="en-US"/>
          </a:p>
          <a:p>
            <a:r>
              <a:rPr lang="en-US"/>
              <a:t>NH</a:t>
            </a:r>
            <a:r>
              <a:rPr lang="en-US" baseline="-25000"/>
              <a:t>3</a:t>
            </a:r>
            <a:r>
              <a:rPr lang="en-US"/>
              <a:t>, PCl</a:t>
            </a:r>
            <a:r>
              <a:rPr lang="en-US" baseline="-25000"/>
              <a:t>3</a:t>
            </a:r>
          </a:p>
          <a:p>
            <a:endParaRPr lang="en-US"/>
          </a:p>
          <a:p>
            <a:endParaRPr lang="en-US"/>
          </a:p>
          <a:p>
            <a:r>
              <a:rPr lang="en-US"/>
              <a:t>H</a:t>
            </a:r>
            <a:r>
              <a:rPr lang="en-US" baseline="-25000"/>
              <a:t>2</a:t>
            </a:r>
            <a:r>
              <a:rPr lang="en-US"/>
              <a:t>O, H</a:t>
            </a:r>
            <a:r>
              <a:rPr lang="en-US" baseline="-25000"/>
              <a:t>2</a:t>
            </a:r>
            <a:r>
              <a:rPr lang="en-US"/>
              <a:t>S, SCl</a:t>
            </a:r>
            <a:r>
              <a:rPr lang="en-US" baseline="-25000"/>
              <a:t>2</a:t>
            </a:r>
          </a:p>
        </p:txBody>
      </p:sp>
      <p:sp>
        <p:nvSpPr>
          <p:cNvPr id="116749" name="Text Box 13"/>
          <p:cNvSpPr txBox="1">
            <a:spLocks noChangeArrowheads="1"/>
          </p:cNvSpPr>
          <p:nvPr/>
        </p:nvSpPr>
        <p:spPr bwMode="auto">
          <a:xfrm>
            <a:off x="4032250" y="2627313"/>
            <a:ext cx="615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-Be-</a:t>
            </a:r>
          </a:p>
        </p:txBody>
      </p:sp>
      <p:grpSp>
        <p:nvGrpSpPr>
          <p:cNvPr id="116750" name="Group 14"/>
          <p:cNvGrpSpPr>
            <a:grpSpLocks/>
          </p:cNvGrpSpPr>
          <p:nvPr/>
        </p:nvGrpSpPr>
        <p:grpSpPr bwMode="auto">
          <a:xfrm>
            <a:off x="4114800" y="3367088"/>
            <a:ext cx="609600" cy="442912"/>
            <a:chOff x="2592" y="2121"/>
            <a:chExt cx="384" cy="279"/>
          </a:xfrm>
        </p:grpSpPr>
        <p:sp>
          <p:nvSpPr>
            <p:cNvPr id="116751" name="Text Box 15"/>
            <p:cNvSpPr txBox="1">
              <a:spLocks noChangeArrowheads="1"/>
            </p:cNvSpPr>
            <p:nvPr/>
          </p:nvSpPr>
          <p:spPr bwMode="auto">
            <a:xfrm>
              <a:off x="2628" y="2121"/>
              <a:ext cx="25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 B</a:t>
              </a:r>
            </a:p>
          </p:txBody>
        </p:sp>
        <p:sp>
          <p:nvSpPr>
            <p:cNvPr id="116752" name="Line 16"/>
            <p:cNvSpPr>
              <a:spLocks noChangeShapeType="1"/>
            </p:cNvSpPr>
            <p:nvPr/>
          </p:nvSpPr>
          <p:spPr bwMode="auto">
            <a:xfrm>
              <a:off x="2784" y="2304"/>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753" name="Line 17"/>
            <p:cNvSpPr>
              <a:spLocks noChangeShapeType="1"/>
            </p:cNvSpPr>
            <p:nvPr/>
          </p:nvSpPr>
          <p:spPr bwMode="auto">
            <a:xfrm rot="-5400000">
              <a:off x="2928" y="2208"/>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754" name="Line 18"/>
            <p:cNvSpPr>
              <a:spLocks noChangeShapeType="1"/>
            </p:cNvSpPr>
            <p:nvPr/>
          </p:nvSpPr>
          <p:spPr bwMode="auto">
            <a:xfrm rot="-5400000">
              <a:off x="2640" y="2208"/>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16755" name="Text Box 19"/>
          <p:cNvSpPr txBox="1">
            <a:spLocks noChangeArrowheads="1"/>
          </p:cNvSpPr>
          <p:nvPr/>
        </p:nvSpPr>
        <p:spPr bwMode="auto">
          <a:xfrm>
            <a:off x="4038600" y="4281488"/>
            <a:ext cx="476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  C</a:t>
            </a:r>
          </a:p>
        </p:txBody>
      </p:sp>
      <p:sp>
        <p:nvSpPr>
          <p:cNvPr id="116756" name="Line 20"/>
          <p:cNvSpPr>
            <a:spLocks noChangeShapeType="1"/>
          </p:cNvSpPr>
          <p:nvPr/>
        </p:nvSpPr>
        <p:spPr bwMode="auto">
          <a:xfrm>
            <a:off x="4343400" y="45720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757" name="Line 21"/>
          <p:cNvSpPr>
            <a:spLocks noChangeShapeType="1"/>
          </p:cNvSpPr>
          <p:nvPr/>
        </p:nvSpPr>
        <p:spPr bwMode="auto">
          <a:xfrm rot="-5400000">
            <a:off x="4572000" y="44196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758" name="Line 22"/>
          <p:cNvSpPr>
            <a:spLocks noChangeShapeType="1"/>
          </p:cNvSpPr>
          <p:nvPr/>
        </p:nvSpPr>
        <p:spPr bwMode="auto">
          <a:xfrm rot="-5400000">
            <a:off x="4114800" y="44196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759" name="Line 23"/>
          <p:cNvSpPr>
            <a:spLocks noChangeShapeType="1"/>
          </p:cNvSpPr>
          <p:nvPr/>
        </p:nvSpPr>
        <p:spPr bwMode="auto">
          <a:xfrm>
            <a:off x="4343400" y="41910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16760" name="Group 24"/>
          <p:cNvGrpSpPr>
            <a:grpSpLocks/>
          </p:cNvGrpSpPr>
          <p:nvPr/>
        </p:nvGrpSpPr>
        <p:grpSpPr bwMode="auto">
          <a:xfrm>
            <a:off x="4038600" y="5035550"/>
            <a:ext cx="609600" cy="588963"/>
            <a:chOff x="2256" y="3172"/>
            <a:chExt cx="384" cy="371"/>
          </a:xfrm>
        </p:grpSpPr>
        <p:sp>
          <p:nvSpPr>
            <p:cNvPr id="116761" name="Text Box 25"/>
            <p:cNvSpPr txBox="1">
              <a:spLocks noChangeArrowheads="1"/>
            </p:cNvSpPr>
            <p:nvPr/>
          </p:nvSpPr>
          <p:spPr bwMode="auto">
            <a:xfrm>
              <a:off x="2256" y="3264"/>
              <a:ext cx="30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  N</a:t>
              </a:r>
            </a:p>
          </p:txBody>
        </p:sp>
        <p:sp>
          <p:nvSpPr>
            <p:cNvPr id="116762" name="Line 26"/>
            <p:cNvSpPr>
              <a:spLocks noChangeShapeType="1"/>
            </p:cNvSpPr>
            <p:nvPr/>
          </p:nvSpPr>
          <p:spPr bwMode="auto">
            <a:xfrm>
              <a:off x="2448" y="3447"/>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763" name="Line 27"/>
            <p:cNvSpPr>
              <a:spLocks noChangeShapeType="1"/>
            </p:cNvSpPr>
            <p:nvPr/>
          </p:nvSpPr>
          <p:spPr bwMode="auto">
            <a:xfrm rot="-5400000">
              <a:off x="2592" y="3351"/>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764" name="Line 28"/>
            <p:cNvSpPr>
              <a:spLocks noChangeShapeType="1"/>
            </p:cNvSpPr>
            <p:nvPr/>
          </p:nvSpPr>
          <p:spPr bwMode="auto">
            <a:xfrm rot="-5400000">
              <a:off x="2304" y="3351"/>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765" name="Text Box 29"/>
            <p:cNvSpPr txBox="1">
              <a:spLocks noChangeArrowheads="1"/>
            </p:cNvSpPr>
            <p:nvPr/>
          </p:nvSpPr>
          <p:spPr bwMode="auto">
            <a:xfrm rot="-5400000">
              <a:off x="2348" y="3138"/>
              <a:ext cx="16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t>:</a:t>
              </a:r>
            </a:p>
          </p:txBody>
        </p:sp>
      </p:grpSp>
      <p:grpSp>
        <p:nvGrpSpPr>
          <p:cNvPr id="116766" name="Group 30"/>
          <p:cNvGrpSpPr>
            <a:grpSpLocks/>
          </p:cNvGrpSpPr>
          <p:nvPr/>
        </p:nvGrpSpPr>
        <p:grpSpPr bwMode="auto">
          <a:xfrm>
            <a:off x="4038600" y="5811838"/>
            <a:ext cx="609600" cy="588962"/>
            <a:chOff x="2256" y="3661"/>
            <a:chExt cx="384" cy="371"/>
          </a:xfrm>
        </p:grpSpPr>
        <p:sp>
          <p:nvSpPr>
            <p:cNvPr id="116767" name="Text Box 31"/>
            <p:cNvSpPr txBox="1">
              <a:spLocks noChangeArrowheads="1"/>
            </p:cNvSpPr>
            <p:nvPr/>
          </p:nvSpPr>
          <p:spPr bwMode="auto">
            <a:xfrm>
              <a:off x="2256" y="3753"/>
              <a:ext cx="30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  O</a:t>
              </a:r>
            </a:p>
          </p:txBody>
        </p:sp>
        <p:sp>
          <p:nvSpPr>
            <p:cNvPr id="116768" name="Line 32"/>
            <p:cNvSpPr>
              <a:spLocks noChangeShapeType="1"/>
            </p:cNvSpPr>
            <p:nvPr/>
          </p:nvSpPr>
          <p:spPr bwMode="auto">
            <a:xfrm>
              <a:off x="2448" y="393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769" name="Line 33"/>
            <p:cNvSpPr>
              <a:spLocks noChangeShapeType="1"/>
            </p:cNvSpPr>
            <p:nvPr/>
          </p:nvSpPr>
          <p:spPr bwMode="auto">
            <a:xfrm rot="-5400000">
              <a:off x="2304" y="3840"/>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770" name="Text Box 34"/>
            <p:cNvSpPr txBox="1">
              <a:spLocks noChangeArrowheads="1"/>
            </p:cNvSpPr>
            <p:nvPr/>
          </p:nvSpPr>
          <p:spPr bwMode="auto">
            <a:xfrm rot="-5400000">
              <a:off x="2348" y="3627"/>
              <a:ext cx="16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t>:</a:t>
              </a:r>
            </a:p>
          </p:txBody>
        </p:sp>
        <p:sp>
          <p:nvSpPr>
            <p:cNvPr id="116771" name="Text Box 35"/>
            <p:cNvSpPr txBox="1">
              <a:spLocks noChangeArrowheads="1"/>
            </p:cNvSpPr>
            <p:nvPr/>
          </p:nvSpPr>
          <p:spPr bwMode="auto">
            <a:xfrm>
              <a:off x="2476" y="3744"/>
              <a:ext cx="16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t>:</a:t>
              </a:r>
            </a:p>
          </p:txBody>
        </p:sp>
      </p:grpSp>
      <p:sp>
        <p:nvSpPr>
          <p:cNvPr id="116772" name="Text Box 36"/>
          <p:cNvSpPr txBox="1">
            <a:spLocks noChangeArrowheads="1"/>
          </p:cNvSpPr>
          <p:nvPr/>
        </p:nvSpPr>
        <p:spPr bwMode="auto">
          <a:xfrm>
            <a:off x="3841750" y="1644650"/>
            <a:ext cx="11112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1"/>
              <a:t>Covalent</a:t>
            </a:r>
          </a:p>
          <a:p>
            <a:r>
              <a:rPr lang="en-US" i="1"/>
              <a:t>Structure</a:t>
            </a:r>
          </a:p>
        </p:txBody>
      </p:sp>
    </p:spTree>
    <p:extLst>
      <p:ext uri="{BB962C8B-B14F-4D97-AF65-F5344CB8AC3E}">
        <p14:creationId xmlns:p14="http://schemas.microsoft.com/office/powerpoint/2010/main" val="19104271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1752600" y="152400"/>
            <a:ext cx="8229600" cy="1143000"/>
          </a:xfrm>
        </p:spPr>
        <p:txBody>
          <a:bodyPr/>
          <a:lstStyle/>
          <a:p>
            <a:r>
              <a:rPr lang="en-US" sz="3600"/>
              <a:t>Molecular Shapes</a:t>
            </a:r>
          </a:p>
        </p:txBody>
      </p:sp>
      <p:sp>
        <p:nvSpPr>
          <p:cNvPr id="68611" name="Text Box 3"/>
          <p:cNvSpPr txBox="1">
            <a:spLocks noChangeArrowheads="1"/>
          </p:cNvSpPr>
          <p:nvPr/>
        </p:nvSpPr>
        <p:spPr bwMode="auto">
          <a:xfrm>
            <a:off x="1228725" y="457200"/>
            <a:ext cx="6762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400"/>
              <a:t>AB</a:t>
            </a:r>
            <a:r>
              <a:rPr lang="en-US" sz="1400" baseline="-25000"/>
              <a:t>2</a:t>
            </a:r>
          </a:p>
          <a:p>
            <a:pPr algn="ctr"/>
            <a:r>
              <a:rPr lang="en-US" sz="1400"/>
              <a:t>Linear</a:t>
            </a:r>
          </a:p>
        </p:txBody>
      </p:sp>
      <p:sp>
        <p:nvSpPr>
          <p:cNvPr id="68612" name="Text Box 4"/>
          <p:cNvSpPr txBox="1">
            <a:spLocks noChangeArrowheads="1"/>
          </p:cNvSpPr>
          <p:nvPr/>
        </p:nvSpPr>
        <p:spPr bwMode="auto">
          <a:xfrm>
            <a:off x="304800" y="2070100"/>
            <a:ext cx="13652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400"/>
              <a:t>AB</a:t>
            </a:r>
            <a:r>
              <a:rPr lang="en-US" sz="1400" baseline="-25000"/>
              <a:t>3</a:t>
            </a:r>
          </a:p>
          <a:p>
            <a:pPr algn="ctr"/>
            <a:r>
              <a:rPr lang="en-US" sz="1400"/>
              <a:t>Trigonal planar</a:t>
            </a:r>
          </a:p>
        </p:txBody>
      </p:sp>
      <p:sp>
        <p:nvSpPr>
          <p:cNvPr id="68613" name="Text Box 5"/>
          <p:cNvSpPr txBox="1">
            <a:spLocks noChangeArrowheads="1"/>
          </p:cNvSpPr>
          <p:nvPr/>
        </p:nvSpPr>
        <p:spPr bwMode="auto">
          <a:xfrm>
            <a:off x="3733800" y="2238375"/>
            <a:ext cx="108902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400"/>
              <a:t>AB</a:t>
            </a:r>
            <a:r>
              <a:rPr lang="en-US" sz="1400" baseline="-25000"/>
              <a:t>4</a:t>
            </a:r>
          </a:p>
          <a:p>
            <a:pPr algn="ctr"/>
            <a:r>
              <a:rPr lang="en-US" sz="1400"/>
              <a:t>Tetrahedral</a:t>
            </a:r>
          </a:p>
        </p:txBody>
      </p:sp>
      <p:sp>
        <p:nvSpPr>
          <p:cNvPr id="68614" name="Text Box 6"/>
          <p:cNvSpPr txBox="1">
            <a:spLocks noChangeArrowheads="1"/>
          </p:cNvSpPr>
          <p:nvPr/>
        </p:nvSpPr>
        <p:spPr bwMode="auto">
          <a:xfrm>
            <a:off x="304800" y="4375150"/>
            <a:ext cx="1779588"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AB</a:t>
            </a:r>
            <a:r>
              <a:rPr lang="en-US" sz="1400" baseline="-25000"/>
              <a:t>5</a:t>
            </a:r>
          </a:p>
          <a:p>
            <a:r>
              <a:rPr lang="en-US" sz="1400"/>
              <a:t>Trigonal bipyramidal</a:t>
            </a:r>
          </a:p>
          <a:p>
            <a:endParaRPr lang="en-US" sz="1400"/>
          </a:p>
        </p:txBody>
      </p:sp>
      <p:sp>
        <p:nvSpPr>
          <p:cNvPr id="68615" name="Text Box 7"/>
          <p:cNvSpPr txBox="1">
            <a:spLocks noChangeArrowheads="1"/>
          </p:cNvSpPr>
          <p:nvPr/>
        </p:nvSpPr>
        <p:spPr bwMode="auto">
          <a:xfrm>
            <a:off x="1758950" y="6296025"/>
            <a:ext cx="105092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400"/>
              <a:t>AB</a:t>
            </a:r>
            <a:r>
              <a:rPr lang="en-US" sz="1400" baseline="-25000"/>
              <a:t>6</a:t>
            </a:r>
          </a:p>
          <a:p>
            <a:pPr algn="ctr"/>
            <a:r>
              <a:rPr lang="en-US" sz="1400"/>
              <a:t>Octahedral</a:t>
            </a:r>
          </a:p>
        </p:txBody>
      </p:sp>
      <p:grpSp>
        <p:nvGrpSpPr>
          <p:cNvPr id="68616" name="Group 8"/>
          <p:cNvGrpSpPr>
            <a:grpSpLocks noChangeAspect="1"/>
          </p:cNvGrpSpPr>
          <p:nvPr/>
        </p:nvGrpSpPr>
        <p:grpSpPr bwMode="auto">
          <a:xfrm>
            <a:off x="990600" y="304800"/>
            <a:ext cx="1133475" cy="119063"/>
            <a:chOff x="1296" y="864"/>
            <a:chExt cx="912" cy="96"/>
          </a:xfrm>
        </p:grpSpPr>
        <p:sp>
          <p:nvSpPr>
            <p:cNvPr id="68617" name="Line 9">
              <a:hlinkClick r:id="" action="ppaction://noaction"/>
            </p:cNvPr>
            <p:cNvSpPr>
              <a:spLocks noChangeAspect="1" noChangeShapeType="1"/>
            </p:cNvSpPr>
            <p:nvPr/>
          </p:nvSpPr>
          <p:spPr bwMode="auto">
            <a:xfrm>
              <a:off x="1344" y="912"/>
              <a:ext cx="81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18" name="Oval 10"/>
            <p:cNvSpPr>
              <a:spLocks noChangeAspect="1" noChangeArrowheads="1"/>
            </p:cNvSpPr>
            <p:nvPr/>
          </p:nvSpPr>
          <p:spPr bwMode="auto">
            <a:xfrm>
              <a:off x="1296" y="864"/>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19" name="Oval 11"/>
            <p:cNvSpPr>
              <a:spLocks noChangeAspect="1" noChangeArrowheads="1"/>
            </p:cNvSpPr>
            <p:nvPr/>
          </p:nvSpPr>
          <p:spPr bwMode="auto">
            <a:xfrm>
              <a:off x="2112" y="864"/>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20" name="Oval 12"/>
            <p:cNvSpPr>
              <a:spLocks noChangeAspect="1" noChangeArrowheads="1"/>
            </p:cNvSpPr>
            <p:nvPr/>
          </p:nvSpPr>
          <p:spPr bwMode="auto">
            <a:xfrm>
              <a:off x="1680" y="864"/>
              <a:ext cx="96" cy="96"/>
            </a:xfrm>
            <a:prstGeom prst="ellipse">
              <a:avLst/>
            </a:prstGeom>
            <a:solidFill>
              <a:srgbClr val="33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8621" name="Group 13"/>
          <p:cNvGrpSpPr>
            <a:grpSpLocks noChangeAspect="1"/>
          </p:cNvGrpSpPr>
          <p:nvPr/>
        </p:nvGrpSpPr>
        <p:grpSpPr bwMode="auto">
          <a:xfrm>
            <a:off x="533400" y="1155700"/>
            <a:ext cx="914400" cy="914400"/>
            <a:chOff x="1296" y="1200"/>
            <a:chExt cx="768" cy="768"/>
          </a:xfrm>
        </p:grpSpPr>
        <p:sp>
          <p:nvSpPr>
            <p:cNvPr id="68622" name="Line 14"/>
            <p:cNvSpPr>
              <a:spLocks noChangeAspect="1" noChangeShapeType="1"/>
            </p:cNvSpPr>
            <p:nvPr/>
          </p:nvSpPr>
          <p:spPr bwMode="auto">
            <a:xfrm rot="2132260">
              <a:off x="1632" y="1776"/>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23" name="Line 15"/>
            <p:cNvSpPr>
              <a:spLocks noChangeAspect="1" noChangeShapeType="1"/>
            </p:cNvSpPr>
            <p:nvPr/>
          </p:nvSpPr>
          <p:spPr bwMode="auto">
            <a:xfrm rot="-5400000">
              <a:off x="1464" y="1464"/>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24" name="Line 16"/>
            <p:cNvSpPr>
              <a:spLocks noChangeAspect="1" noChangeShapeType="1"/>
            </p:cNvSpPr>
            <p:nvPr/>
          </p:nvSpPr>
          <p:spPr bwMode="auto">
            <a:xfrm rot="8451200">
              <a:off x="1296" y="1799"/>
              <a:ext cx="432" cy="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25" name="Oval 17"/>
            <p:cNvSpPr>
              <a:spLocks noChangeAspect="1" noChangeArrowheads="1"/>
            </p:cNvSpPr>
            <p:nvPr/>
          </p:nvSpPr>
          <p:spPr bwMode="auto">
            <a:xfrm>
              <a:off x="1632" y="1200"/>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26" name="Oval 18"/>
            <p:cNvSpPr>
              <a:spLocks noChangeAspect="1" noChangeArrowheads="1"/>
            </p:cNvSpPr>
            <p:nvPr/>
          </p:nvSpPr>
          <p:spPr bwMode="auto">
            <a:xfrm>
              <a:off x="1296" y="1872"/>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27" name="Oval 19"/>
            <p:cNvSpPr>
              <a:spLocks noChangeAspect="1" noChangeArrowheads="1"/>
            </p:cNvSpPr>
            <p:nvPr/>
          </p:nvSpPr>
          <p:spPr bwMode="auto">
            <a:xfrm>
              <a:off x="1968" y="1872"/>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28" name="Oval 20">
              <a:hlinkClick r:id="" action="ppaction://noaction"/>
            </p:cNvPr>
            <p:cNvSpPr>
              <a:spLocks noChangeAspect="1" noChangeArrowheads="1"/>
            </p:cNvSpPr>
            <p:nvPr/>
          </p:nvSpPr>
          <p:spPr bwMode="auto">
            <a:xfrm>
              <a:off x="1632" y="1632"/>
              <a:ext cx="96" cy="96"/>
            </a:xfrm>
            <a:prstGeom prst="ellipse">
              <a:avLst/>
            </a:prstGeom>
            <a:solidFill>
              <a:srgbClr val="33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8629" name="Group 21"/>
          <p:cNvGrpSpPr>
            <a:grpSpLocks noChangeAspect="1"/>
          </p:cNvGrpSpPr>
          <p:nvPr/>
        </p:nvGrpSpPr>
        <p:grpSpPr bwMode="auto">
          <a:xfrm>
            <a:off x="2286000" y="1087438"/>
            <a:ext cx="914400" cy="965200"/>
            <a:chOff x="1440" y="821"/>
            <a:chExt cx="768" cy="811"/>
          </a:xfrm>
        </p:grpSpPr>
        <p:sp>
          <p:nvSpPr>
            <p:cNvPr id="68630" name="Freeform 22"/>
            <p:cNvSpPr>
              <a:spLocks noChangeAspect="1"/>
            </p:cNvSpPr>
            <p:nvPr/>
          </p:nvSpPr>
          <p:spPr bwMode="auto">
            <a:xfrm>
              <a:off x="1750" y="821"/>
              <a:ext cx="150" cy="556"/>
            </a:xfrm>
            <a:custGeom>
              <a:avLst/>
              <a:gdLst>
                <a:gd name="T0" fmla="*/ 74 w 150"/>
                <a:gd name="T1" fmla="*/ 556 h 556"/>
                <a:gd name="T2" fmla="*/ 11 w 150"/>
                <a:gd name="T3" fmla="*/ 82 h 556"/>
                <a:gd name="T4" fmla="*/ 140 w 150"/>
                <a:gd name="T5" fmla="*/ 79 h 556"/>
                <a:gd name="T6" fmla="*/ 74 w 150"/>
                <a:gd name="T7" fmla="*/ 556 h 556"/>
              </a:gdLst>
              <a:ahLst/>
              <a:cxnLst>
                <a:cxn ang="0">
                  <a:pos x="T0" y="T1"/>
                </a:cxn>
                <a:cxn ang="0">
                  <a:pos x="T2" y="T3"/>
                </a:cxn>
                <a:cxn ang="0">
                  <a:pos x="T4" y="T5"/>
                </a:cxn>
                <a:cxn ang="0">
                  <a:pos x="T6" y="T7"/>
                </a:cxn>
              </a:cxnLst>
              <a:rect l="0" t="0" r="r" b="b"/>
              <a:pathLst>
                <a:path w="150" h="556">
                  <a:moveTo>
                    <a:pt x="74" y="556"/>
                  </a:moveTo>
                  <a:cubicBezTo>
                    <a:pt x="53" y="556"/>
                    <a:pt x="0" y="161"/>
                    <a:pt x="11" y="82"/>
                  </a:cubicBezTo>
                  <a:cubicBezTo>
                    <a:pt x="22" y="8"/>
                    <a:pt x="130" y="0"/>
                    <a:pt x="140" y="79"/>
                  </a:cubicBezTo>
                  <a:cubicBezTo>
                    <a:pt x="150" y="158"/>
                    <a:pt x="95" y="556"/>
                    <a:pt x="74" y="556"/>
                  </a:cubicBezTo>
                  <a:close/>
                </a:path>
              </a:pathLst>
            </a:custGeom>
            <a:gradFill rotWithShape="1">
              <a:gsLst>
                <a:gs pos="0">
                  <a:srgbClr val="EFC1AF"/>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31" name="Line 23"/>
            <p:cNvSpPr>
              <a:spLocks noChangeAspect="1" noChangeShapeType="1"/>
            </p:cNvSpPr>
            <p:nvPr/>
          </p:nvSpPr>
          <p:spPr bwMode="auto">
            <a:xfrm rot="2132260">
              <a:off x="1776" y="1440"/>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32" name="Line 24"/>
            <p:cNvSpPr>
              <a:spLocks noChangeAspect="1" noChangeShapeType="1"/>
            </p:cNvSpPr>
            <p:nvPr/>
          </p:nvSpPr>
          <p:spPr bwMode="auto">
            <a:xfrm rot="8451200">
              <a:off x="1440" y="1463"/>
              <a:ext cx="432" cy="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33" name="Oval 25"/>
            <p:cNvSpPr>
              <a:spLocks noChangeAspect="1" noChangeArrowheads="1"/>
            </p:cNvSpPr>
            <p:nvPr/>
          </p:nvSpPr>
          <p:spPr bwMode="auto">
            <a:xfrm>
              <a:off x="1440" y="1536"/>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34" name="Oval 26"/>
            <p:cNvSpPr>
              <a:spLocks noChangeAspect="1" noChangeArrowheads="1"/>
            </p:cNvSpPr>
            <p:nvPr/>
          </p:nvSpPr>
          <p:spPr bwMode="auto">
            <a:xfrm>
              <a:off x="2112" y="1536"/>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35" name="Oval 27">
              <a:hlinkClick r:id="" action="ppaction://noaction"/>
            </p:cNvPr>
            <p:cNvSpPr>
              <a:spLocks noChangeAspect="1" noChangeArrowheads="1"/>
            </p:cNvSpPr>
            <p:nvPr/>
          </p:nvSpPr>
          <p:spPr bwMode="auto">
            <a:xfrm>
              <a:off x="1776" y="1296"/>
              <a:ext cx="96" cy="96"/>
            </a:xfrm>
            <a:prstGeom prst="ellipse">
              <a:avLst/>
            </a:prstGeom>
            <a:solidFill>
              <a:srgbClr val="33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8636" name="Text Box 28"/>
          <p:cNvSpPr txBox="1">
            <a:spLocks noChangeArrowheads="1"/>
          </p:cNvSpPr>
          <p:nvPr/>
        </p:nvSpPr>
        <p:spPr bwMode="auto">
          <a:xfrm>
            <a:off x="2012950" y="2070100"/>
            <a:ext cx="14160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400"/>
              <a:t>AB</a:t>
            </a:r>
            <a:r>
              <a:rPr lang="en-US" sz="1400" baseline="-25000"/>
              <a:t>2</a:t>
            </a:r>
            <a:r>
              <a:rPr lang="en-US" sz="1400"/>
              <a:t>E</a:t>
            </a:r>
            <a:endParaRPr lang="en-US" sz="1400" baseline="-25000"/>
          </a:p>
          <a:p>
            <a:pPr algn="ctr"/>
            <a:r>
              <a:rPr lang="en-US" sz="1400"/>
              <a:t>Angular or Bent</a:t>
            </a:r>
          </a:p>
        </p:txBody>
      </p:sp>
      <p:grpSp>
        <p:nvGrpSpPr>
          <p:cNvPr id="68637" name="Group 29"/>
          <p:cNvGrpSpPr>
            <a:grpSpLocks noChangeAspect="1"/>
          </p:cNvGrpSpPr>
          <p:nvPr/>
        </p:nvGrpSpPr>
        <p:grpSpPr bwMode="auto">
          <a:xfrm>
            <a:off x="4059238" y="1171575"/>
            <a:ext cx="914400" cy="1143000"/>
            <a:chOff x="3120" y="1968"/>
            <a:chExt cx="768" cy="960"/>
          </a:xfrm>
        </p:grpSpPr>
        <p:sp>
          <p:nvSpPr>
            <p:cNvPr id="68638" name="Line 30"/>
            <p:cNvSpPr>
              <a:spLocks noChangeAspect="1" noChangeShapeType="1"/>
            </p:cNvSpPr>
            <p:nvPr/>
          </p:nvSpPr>
          <p:spPr bwMode="auto">
            <a:xfrm rot="-5400000">
              <a:off x="3288" y="223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39" name="Line 31"/>
            <p:cNvSpPr>
              <a:spLocks noChangeAspect="1" noChangeShapeType="1"/>
            </p:cNvSpPr>
            <p:nvPr/>
          </p:nvSpPr>
          <p:spPr bwMode="auto">
            <a:xfrm rot="8451200">
              <a:off x="3120" y="2567"/>
              <a:ext cx="432" cy="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40" name="Oval 32"/>
            <p:cNvSpPr>
              <a:spLocks noChangeAspect="1" noChangeArrowheads="1"/>
            </p:cNvSpPr>
            <p:nvPr/>
          </p:nvSpPr>
          <p:spPr bwMode="auto">
            <a:xfrm>
              <a:off x="3456" y="1968"/>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41" name="Oval 33"/>
            <p:cNvSpPr>
              <a:spLocks noChangeAspect="1" noChangeArrowheads="1"/>
            </p:cNvSpPr>
            <p:nvPr/>
          </p:nvSpPr>
          <p:spPr bwMode="auto">
            <a:xfrm>
              <a:off x="3120" y="2640"/>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42" name="Oval 34"/>
            <p:cNvSpPr>
              <a:spLocks noChangeAspect="1" noChangeArrowheads="1"/>
            </p:cNvSpPr>
            <p:nvPr/>
          </p:nvSpPr>
          <p:spPr bwMode="auto">
            <a:xfrm>
              <a:off x="3792" y="2640"/>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43" name="Oval 35">
              <a:hlinkClick r:id="" action="ppaction://noaction"/>
            </p:cNvPr>
            <p:cNvSpPr>
              <a:spLocks noChangeAspect="1" noChangeArrowheads="1"/>
            </p:cNvSpPr>
            <p:nvPr/>
          </p:nvSpPr>
          <p:spPr bwMode="auto">
            <a:xfrm>
              <a:off x="3456" y="2400"/>
              <a:ext cx="96" cy="96"/>
            </a:xfrm>
            <a:prstGeom prst="ellipse">
              <a:avLst/>
            </a:prstGeom>
            <a:solidFill>
              <a:srgbClr val="33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44" name="Freeform 36"/>
            <p:cNvSpPr>
              <a:spLocks noChangeAspect="1"/>
            </p:cNvSpPr>
            <p:nvPr/>
          </p:nvSpPr>
          <p:spPr bwMode="auto">
            <a:xfrm>
              <a:off x="3552" y="2448"/>
              <a:ext cx="240" cy="207"/>
            </a:xfrm>
            <a:custGeom>
              <a:avLst/>
              <a:gdLst>
                <a:gd name="T0" fmla="*/ 0 w 240"/>
                <a:gd name="T1" fmla="*/ 48 h 207"/>
                <a:gd name="T2" fmla="*/ 21 w 240"/>
                <a:gd name="T3" fmla="*/ 0 h 207"/>
                <a:gd name="T4" fmla="*/ 240 w 240"/>
                <a:gd name="T5" fmla="*/ 207 h 207"/>
                <a:gd name="T6" fmla="*/ 0 w 240"/>
                <a:gd name="T7" fmla="*/ 48 h 207"/>
              </a:gdLst>
              <a:ahLst/>
              <a:cxnLst>
                <a:cxn ang="0">
                  <a:pos x="T0" y="T1"/>
                </a:cxn>
                <a:cxn ang="0">
                  <a:pos x="T2" y="T3"/>
                </a:cxn>
                <a:cxn ang="0">
                  <a:pos x="T4" y="T5"/>
                </a:cxn>
                <a:cxn ang="0">
                  <a:pos x="T6" y="T7"/>
                </a:cxn>
              </a:cxnLst>
              <a:rect l="0" t="0" r="r" b="b"/>
              <a:pathLst>
                <a:path w="240" h="207">
                  <a:moveTo>
                    <a:pt x="0" y="48"/>
                  </a:moveTo>
                  <a:lnTo>
                    <a:pt x="21" y="0"/>
                  </a:lnTo>
                  <a:lnTo>
                    <a:pt x="240" y="207"/>
                  </a:lnTo>
                  <a:lnTo>
                    <a:pt x="0" y="48"/>
                  </a:lnTo>
                  <a:close/>
                </a:path>
              </a:pathLst>
            </a:custGeom>
            <a:gradFill rotWithShape="1">
              <a:gsLst>
                <a:gs pos="0">
                  <a:schemeClr val="tx2"/>
                </a:gs>
                <a:gs pos="100000">
                  <a:schemeClr val="bg2"/>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45" name="Freeform 37"/>
            <p:cNvSpPr>
              <a:spLocks noChangeAspect="1"/>
            </p:cNvSpPr>
            <p:nvPr/>
          </p:nvSpPr>
          <p:spPr bwMode="auto">
            <a:xfrm rot="13279710">
              <a:off x="3408" y="2577"/>
              <a:ext cx="240" cy="207"/>
            </a:xfrm>
            <a:custGeom>
              <a:avLst/>
              <a:gdLst>
                <a:gd name="T0" fmla="*/ 0 w 240"/>
                <a:gd name="T1" fmla="*/ 48 h 207"/>
                <a:gd name="T2" fmla="*/ 21 w 240"/>
                <a:gd name="T3" fmla="*/ 0 h 207"/>
                <a:gd name="T4" fmla="*/ 240 w 240"/>
                <a:gd name="T5" fmla="*/ 207 h 207"/>
                <a:gd name="T6" fmla="*/ 0 w 240"/>
                <a:gd name="T7" fmla="*/ 48 h 207"/>
              </a:gdLst>
              <a:ahLst/>
              <a:cxnLst>
                <a:cxn ang="0">
                  <a:pos x="T0" y="T1"/>
                </a:cxn>
                <a:cxn ang="0">
                  <a:pos x="T2" y="T3"/>
                </a:cxn>
                <a:cxn ang="0">
                  <a:pos x="T4" y="T5"/>
                </a:cxn>
                <a:cxn ang="0">
                  <a:pos x="T6" y="T7"/>
                </a:cxn>
              </a:cxnLst>
              <a:rect l="0" t="0" r="r" b="b"/>
              <a:pathLst>
                <a:path w="240" h="207">
                  <a:moveTo>
                    <a:pt x="0" y="48"/>
                  </a:moveTo>
                  <a:lnTo>
                    <a:pt x="21" y="0"/>
                  </a:lnTo>
                  <a:lnTo>
                    <a:pt x="240" y="207"/>
                  </a:lnTo>
                  <a:lnTo>
                    <a:pt x="0" y="48"/>
                  </a:lnTo>
                  <a:close/>
                </a:path>
              </a:pathLst>
            </a:custGeom>
            <a:gradFill rotWithShape="1">
              <a:gsLst>
                <a:gs pos="0">
                  <a:schemeClr val="tx2"/>
                </a:gs>
                <a:gs pos="100000">
                  <a:schemeClr val="bg2"/>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46" name="Oval 38"/>
            <p:cNvSpPr>
              <a:spLocks noChangeAspect="1" noChangeArrowheads="1"/>
            </p:cNvSpPr>
            <p:nvPr/>
          </p:nvSpPr>
          <p:spPr bwMode="auto">
            <a:xfrm>
              <a:off x="3552" y="2832"/>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8647" name="Group 39"/>
          <p:cNvGrpSpPr>
            <a:grpSpLocks noChangeAspect="1"/>
          </p:cNvGrpSpPr>
          <p:nvPr/>
        </p:nvGrpSpPr>
        <p:grpSpPr bwMode="auto">
          <a:xfrm>
            <a:off x="5735638" y="1066800"/>
            <a:ext cx="914400" cy="1220788"/>
            <a:chOff x="3613" y="808"/>
            <a:chExt cx="768" cy="1026"/>
          </a:xfrm>
        </p:grpSpPr>
        <p:sp>
          <p:nvSpPr>
            <p:cNvPr id="68648" name="Freeform 40"/>
            <p:cNvSpPr>
              <a:spLocks noChangeAspect="1"/>
            </p:cNvSpPr>
            <p:nvPr/>
          </p:nvSpPr>
          <p:spPr bwMode="auto">
            <a:xfrm>
              <a:off x="3929" y="808"/>
              <a:ext cx="144" cy="546"/>
            </a:xfrm>
            <a:custGeom>
              <a:avLst/>
              <a:gdLst>
                <a:gd name="T0" fmla="*/ 71 w 144"/>
                <a:gd name="T1" fmla="*/ 545 h 546"/>
                <a:gd name="T2" fmla="*/ 11 w 144"/>
                <a:gd name="T3" fmla="*/ 83 h 546"/>
                <a:gd name="T4" fmla="*/ 134 w 144"/>
                <a:gd name="T5" fmla="*/ 77 h 546"/>
                <a:gd name="T6" fmla="*/ 71 w 144"/>
                <a:gd name="T7" fmla="*/ 545 h 546"/>
              </a:gdLst>
              <a:ahLst/>
              <a:cxnLst>
                <a:cxn ang="0">
                  <a:pos x="T0" y="T1"/>
                </a:cxn>
                <a:cxn ang="0">
                  <a:pos x="T2" y="T3"/>
                </a:cxn>
                <a:cxn ang="0">
                  <a:pos x="T4" y="T5"/>
                </a:cxn>
                <a:cxn ang="0">
                  <a:pos x="T6" y="T7"/>
                </a:cxn>
              </a:cxnLst>
              <a:rect l="0" t="0" r="r" b="b"/>
              <a:pathLst>
                <a:path w="144" h="546">
                  <a:moveTo>
                    <a:pt x="71" y="545"/>
                  </a:moveTo>
                  <a:cubicBezTo>
                    <a:pt x="47" y="546"/>
                    <a:pt x="0" y="161"/>
                    <a:pt x="11" y="83"/>
                  </a:cubicBezTo>
                  <a:cubicBezTo>
                    <a:pt x="22" y="5"/>
                    <a:pt x="124" y="0"/>
                    <a:pt x="134" y="77"/>
                  </a:cubicBezTo>
                  <a:cubicBezTo>
                    <a:pt x="144" y="154"/>
                    <a:pt x="84" y="448"/>
                    <a:pt x="71" y="545"/>
                  </a:cubicBezTo>
                  <a:close/>
                </a:path>
              </a:pathLst>
            </a:custGeom>
            <a:gradFill rotWithShape="1">
              <a:gsLst>
                <a:gs pos="0">
                  <a:srgbClr val="EFC1AF"/>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49" name="Line 41"/>
            <p:cNvSpPr>
              <a:spLocks noChangeAspect="1" noChangeShapeType="1"/>
            </p:cNvSpPr>
            <p:nvPr/>
          </p:nvSpPr>
          <p:spPr bwMode="auto">
            <a:xfrm rot="8451200">
              <a:off x="3613" y="1473"/>
              <a:ext cx="432" cy="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50" name="Oval 42"/>
            <p:cNvSpPr>
              <a:spLocks noChangeAspect="1" noChangeArrowheads="1"/>
            </p:cNvSpPr>
            <p:nvPr/>
          </p:nvSpPr>
          <p:spPr bwMode="auto">
            <a:xfrm>
              <a:off x="3613" y="1546"/>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51" name="Oval 43"/>
            <p:cNvSpPr>
              <a:spLocks noChangeAspect="1" noChangeArrowheads="1"/>
            </p:cNvSpPr>
            <p:nvPr/>
          </p:nvSpPr>
          <p:spPr bwMode="auto">
            <a:xfrm>
              <a:off x="4285" y="1546"/>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52" name="Oval 44">
              <a:hlinkClick r:id="" action="ppaction://noaction"/>
            </p:cNvPr>
            <p:cNvSpPr>
              <a:spLocks noChangeAspect="1" noChangeArrowheads="1"/>
            </p:cNvSpPr>
            <p:nvPr/>
          </p:nvSpPr>
          <p:spPr bwMode="auto">
            <a:xfrm>
              <a:off x="3949" y="1306"/>
              <a:ext cx="96" cy="96"/>
            </a:xfrm>
            <a:prstGeom prst="ellipse">
              <a:avLst/>
            </a:prstGeom>
            <a:solidFill>
              <a:srgbClr val="33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53" name="Freeform 45"/>
            <p:cNvSpPr>
              <a:spLocks noChangeAspect="1"/>
            </p:cNvSpPr>
            <p:nvPr/>
          </p:nvSpPr>
          <p:spPr bwMode="auto">
            <a:xfrm>
              <a:off x="4045" y="1354"/>
              <a:ext cx="240" cy="207"/>
            </a:xfrm>
            <a:custGeom>
              <a:avLst/>
              <a:gdLst>
                <a:gd name="T0" fmla="*/ 0 w 240"/>
                <a:gd name="T1" fmla="*/ 48 h 207"/>
                <a:gd name="T2" fmla="*/ 21 w 240"/>
                <a:gd name="T3" fmla="*/ 0 h 207"/>
                <a:gd name="T4" fmla="*/ 240 w 240"/>
                <a:gd name="T5" fmla="*/ 207 h 207"/>
                <a:gd name="T6" fmla="*/ 0 w 240"/>
                <a:gd name="T7" fmla="*/ 48 h 207"/>
              </a:gdLst>
              <a:ahLst/>
              <a:cxnLst>
                <a:cxn ang="0">
                  <a:pos x="T0" y="T1"/>
                </a:cxn>
                <a:cxn ang="0">
                  <a:pos x="T2" y="T3"/>
                </a:cxn>
                <a:cxn ang="0">
                  <a:pos x="T4" y="T5"/>
                </a:cxn>
                <a:cxn ang="0">
                  <a:pos x="T6" y="T7"/>
                </a:cxn>
              </a:cxnLst>
              <a:rect l="0" t="0" r="r" b="b"/>
              <a:pathLst>
                <a:path w="240" h="207">
                  <a:moveTo>
                    <a:pt x="0" y="48"/>
                  </a:moveTo>
                  <a:lnTo>
                    <a:pt x="21" y="0"/>
                  </a:lnTo>
                  <a:lnTo>
                    <a:pt x="240" y="207"/>
                  </a:lnTo>
                  <a:lnTo>
                    <a:pt x="0" y="48"/>
                  </a:lnTo>
                  <a:close/>
                </a:path>
              </a:pathLst>
            </a:custGeom>
            <a:gradFill rotWithShape="1">
              <a:gsLst>
                <a:gs pos="0">
                  <a:schemeClr val="tx2"/>
                </a:gs>
                <a:gs pos="100000">
                  <a:schemeClr val="bg2"/>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54" name="Freeform 46"/>
            <p:cNvSpPr>
              <a:spLocks noChangeAspect="1"/>
            </p:cNvSpPr>
            <p:nvPr/>
          </p:nvSpPr>
          <p:spPr bwMode="auto">
            <a:xfrm rot="13279710">
              <a:off x="3901" y="1483"/>
              <a:ext cx="240" cy="207"/>
            </a:xfrm>
            <a:custGeom>
              <a:avLst/>
              <a:gdLst>
                <a:gd name="T0" fmla="*/ 0 w 240"/>
                <a:gd name="T1" fmla="*/ 48 h 207"/>
                <a:gd name="T2" fmla="*/ 21 w 240"/>
                <a:gd name="T3" fmla="*/ 0 h 207"/>
                <a:gd name="T4" fmla="*/ 240 w 240"/>
                <a:gd name="T5" fmla="*/ 207 h 207"/>
                <a:gd name="T6" fmla="*/ 0 w 240"/>
                <a:gd name="T7" fmla="*/ 48 h 207"/>
              </a:gdLst>
              <a:ahLst/>
              <a:cxnLst>
                <a:cxn ang="0">
                  <a:pos x="T0" y="T1"/>
                </a:cxn>
                <a:cxn ang="0">
                  <a:pos x="T2" y="T3"/>
                </a:cxn>
                <a:cxn ang="0">
                  <a:pos x="T4" y="T5"/>
                </a:cxn>
                <a:cxn ang="0">
                  <a:pos x="T6" y="T7"/>
                </a:cxn>
              </a:cxnLst>
              <a:rect l="0" t="0" r="r" b="b"/>
              <a:pathLst>
                <a:path w="240" h="207">
                  <a:moveTo>
                    <a:pt x="0" y="48"/>
                  </a:moveTo>
                  <a:lnTo>
                    <a:pt x="21" y="0"/>
                  </a:lnTo>
                  <a:lnTo>
                    <a:pt x="240" y="207"/>
                  </a:lnTo>
                  <a:lnTo>
                    <a:pt x="0" y="48"/>
                  </a:lnTo>
                  <a:close/>
                </a:path>
              </a:pathLst>
            </a:custGeom>
            <a:gradFill rotWithShape="1">
              <a:gsLst>
                <a:gs pos="0">
                  <a:schemeClr val="tx2"/>
                </a:gs>
                <a:gs pos="100000">
                  <a:schemeClr val="bg2"/>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55" name="Oval 47"/>
            <p:cNvSpPr>
              <a:spLocks noChangeAspect="1" noChangeArrowheads="1"/>
            </p:cNvSpPr>
            <p:nvPr/>
          </p:nvSpPr>
          <p:spPr bwMode="auto">
            <a:xfrm>
              <a:off x="4045" y="1738"/>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8656" name="Group 48"/>
          <p:cNvGrpSpPr>
            <a:grpSpLocks noChangeAspect="1"/>
          </p:cNvGrpSpPr>
          <p:nvPr/>
        </p:nvGrpSpPr>
        <p:grpSpPr bwMode="auto">
          <a:xfrm>
            <a:off x="7467600" y="1095375"/>
            <a:ext cx="1033463" cy="1227138"/>
            <a:chOff x="4272" y="1968"/>
            <a:chExt cx="864" cy="1026"/>
          </a:xfrm>
        </p:grpSpPr>
        <p:sp>
          <p:nvSpPr>
            <p:cNvPr id="68657" name="Freeform 49"/>
            <p:cNvSpPr>
              <a:spLocks noChangeAspect="1"/>
            </p:cNvSpPr>
            <p:nvPr/>
          </p:nvSpPr>
          <p:spPr bwMode="auto">
            <a:xfrm rot="7491268">
              <a:off x="4791" y="2391"/>
              <a:ext cx="144" cy="546"/>
            </a:xfrm>
            <a:custGeom>
              <a:avLst/>
              <a:gdLst>
                <a:gd name="T0" fmla="*/ 71 w 144"/>
                <a:gd name="T1" fmla="*/ 545 h 546"/>
                <a:gd name="T2" fmla="*/ 11 w 144"/>
                <a:gd name="T3" fmla="*/ 83 h 546"/>
                <a:gd name="T4" fmla="*/ 134 w 144"/>
                <a:gd name="T5" fmla="*/ 77 h 546"/>
                <a:gd name="T6" fmla="*/ 71 w 144"/>
                <a:gd name="T7" fmla="*/ 545 h 546"/>
              </a:gdLst>
              <a:ahLst/>
              <a:cxnLst>
                <a:cxn ang="0">
                  <a:pos x="T0" y="T1"/>
                </a:cxn>
                <a:cxn ang="0">
                  <a:pos x="T2" y="T3"/>
                </a:cxn>
                <a:cxn ang="0">
                  <a:pos x="T4" y="T5"/>
                </a:cxn>
                <a:cxn ang="0">
                  <a:pos x="T6" y="T7"/>
                </a:cxn>
              </a:cxnLst>
              <a:rect l="0" t="0" r="r" b="b"/>
              <a:pathLst>
                <a:path w="144" h="546">
                  <a:moveTo>
                    <a:pt x="71" y="545"/>
                  </a:moveTo>
                  <a:cubicBezTo>
                    <a:pt x="47" y="546"/>
                    <a:pt x="0" y="161"/>
                    <a:pt x="11" y="83"/>
                  </a:cubicBezTo>
                  <a:cubicBezTo>
                    <a:pt x="22" y="5"/>
                    <a:pt x="124" y="0"/>
                    <a:pt x="134" y="77"/>
                  </a:cubicBezTo>
                  <a:cubicBezTo>
                    <a:pt x="144" y="154"/>
                    <a:pt x="84" y="448"/>
                    <a:pt x="71" y="545"/>
                  </a:cubicBezTo>
                  <a:close/>
                </a:path>
              </a:pathLst>
            </a:custGeom>
            <a:gradFill rotWithShape="1">
              <a:gsLst>
                <a:gs pos="0">
                  <a:srgbClr val="EFC1AF"/>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58" name="Freeform 50"/>
            <p:cNvSpPr>
              <a:spLocks noChangeAspect="1"/>
            </p:cNvSpPr>
            <p:nvPr/>
          </p:nvSpPr>
          <p:spPr bwMode="auto">
            <a:xfrm>
              <a:off x="4588" y="1968"/>
              <a:ext cx="144" cy="546"/>
            </a:xfrm>
            <a:custGeom>
              <a:avLst/>
              <a:gdLst>
                <a:gd name="T0" fmla="*/ 71 w 144"/>
                <a:gd name="T1" fmla="*/ 545 h 546"/>
                <a:gd name="T2" fmla="*/ 11 w 144"/>
                <a:gd name="T3" fmla="*/ 83 h 546"/>
                <a:gd name="T4" fmla="*/ 134 w 144"/>
                <a:gd name="T5" fmla="*/ 77 h 546"/>
                <a:gd name="T6" fmla="*/ 71 w 144"/>
                <a:gd name="T7" fmla="*/ 545 h 546"/>
              </a:gdLst>
              <a:ahLst/>
              <a:cxnLst>
                <a:cxn ang="0">
                  <a:pos x="T0" y="T1"/>
                </a:cxn>
                <a:cxn ang="0">
                  <a:pos x="T2" y="T3"/>
                </a:cxn>
                <a:cxn ang="0">
                  <a:pos x="T4" y="T5"/>
                </a:cxn>
                <a:cxn ang="0">
                  <a:pos x="T6" y="T7"/>
                </a:cxn>
              </a:cxnLst>
              <a:rect l="0" t="0" r="r" b="b"/>
              <a:pathLst>
                <a:path w="144" h="546">
                  <a:moveTo>
                    <a:pt x="71" y="545"/>
                  </a:moveTo>
                  <a:cubicBezTo>
                    <a:pt x="47" y="546"/>
                    <a:pt x="0" y="161"/>
                    <a:pt x="11" y="83"/>
                  </a:cubicBezTo>
                  <a:cubicBezTo>
                    <a:pt x="22" y="5"/>
                    <a:pt x="124" y="0"/>
                    <a:pt x="134" y="77"/>
                  </a:cubicBezTo>
                  <a:cubicBezTo>
                    <a:pt x="144" y="154"/>
                    <a:pt x="84" y="448"/>
                    <a:pt x="71" y="545"/>
                  </a:cubicBezTo>
                  <a:close/>
                </a:path>
              </a:pathLst>
            </a:custGeom>
            <a:gradFill rotWithShape="1">
              <a:gsLst>
                <a:gs pos="0">
                  <a:srgbClr val="EFC1AF"/>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59" name="Line 51"/>
            <p:cNvSpPr>
              <a:spLocks noChangeAspect="1" noChangeShapeType="1"/>
            </p:cNvSpPr>
            <p:nvPr/>
          </p:nvSpPr>
          <p:spPr bwMode="auto">
            <a:xfrm rot="8451200">
              <a:off x="4272" y="2633"/>
              <a:ext cx="432" cy="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60" name="Oval 52"/>
            <p:cNvSpPr>
              <a:spLocks noChangeAspect="1" noChangeArrowheads="1"/>
            </p:cNvSpPr>
            <p:nvPr/>
          </p:nvSpPr>
          <p:spPr bwMode="auto">
            <a:xfrm>
              <a:off x="4272" y="2706"/>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61" name="Oval 53">
              <a:hlinkClick r:id="" action="ppaction://noaction"/>
            </p:cNvPr>
            <p:cNvSpPr>
              <a:spLocks noChangeAspect="1" noChangeArrowheads="1"/>
            </p:cNvSpPr>
            <p:nvPr/>
          </p:nvSpPr>
          <p:spPr bwMode="auto">
            <a:xfrm>
              <a:off x="4608" y="2466"/>
              <a:ext cx="96" cy="96"/>
            </a:xfrm>
            <a:prstGeom prst="ellipse">
              <a:avLst/>
            </a:prstGeom>
            <a:solidFill>
              <a:srgbClr val="33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62" name="Freeform 54"/>
            <p:cNvSpPr>
              <a:spLocks noChangeAspect="1"/>
            </p:cNvSpPr>
            <p:nvPr/>
          </p:nvSpPr>
          <p:spPr bwMode="auto">
            <a:xfrm rot="13279710">
              <a:off x="4560" y="2643"/>
              <a:ext cx="240" cy="207"/>
            </a:xfrm>
            <a:custGeom>
              <a:avLst/>
              <a:gdLst>
                <a:gd name="T0" fmla="*/ 0 w 240"/>
                <a:gd name="T1" fmla="*/ 48 h 207"/>
                <a:gd name="T2" fmla="*/ 21 w 240"/>
                <a:gd name="T3" fmla="*/ 0 h 207"/>
                <a:gd name="T4" fmla="*/ 240 w 240"/>
                <a:gd name="T5" fmla="*/ 207 h 207"/>
                <a:gd name="T6" fmla="*/ 0 w 240"/>
                <a:gd name="T7" fmla="*/ 48 h 207"/>
              </a:gdLst>
              <a:ahLst/>
              <a:cxnLst>
                <a:cxn ang="0">
                  <a:pos x="T0" y="T1"/>
                </a:cxn>
                <a:cxn ang="0">
                  <a:pos x="T2" y="T3"/>
                </a:cxn>
                <a:cxn ang="0">
                  <a:pos x="T4" y="T5"/>
                </a:cxn>
                <a:cxn ang="0">
                  <a:pos x="T6" y="T7"/>
                </a:cxn>
              </a:cxnLst>
              <a:rect l="0" t="0" r="r" b="b"/>
              <a:pathLst>
                <a:path w="240" h="207">
                  <a:moveTo>
                    <a:pt x="0" y="48"/>
                  </a:moveTo>
                  <a:lnTo>
                    <a:pt x="21" y="0"/>
                  </a:lnTo>
                  <a:lnTo>
                    <a:pt x="240" y="207"/>
                  </a:lnTo>
                  <a:lnTo>
                    <a:pt x="0" y="48"/>
                  </a:lnTo>
                  <a:close/>
                </a:path>
              </a:pathLst>
            </a:custGeom>
            <a:gradFill rotWithShape="1">
              <a:gsLst>
                <a:gs pos="0">
                  <a:schemeClr val="tx2"/>
                </a:gs>
                <a:gs pos="100000">
                  <a:schemeClr val="bg2"/>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63" name="Oval 55"/>
            <p:cNvSpPr>
              <a:spLocks noChangeAspect="1" noChangeArrowheads="1"/>
            </p:cNvSpPr>
            <p:nvPr/>
          </p:nvSpPr>
          <p:spPr bwMode="auto">
            <a:xfrm>
              <a:off x="4704" y="2898"/>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8664" name="Text Box 56"/>
          <p:cNvSpPr txBox="1">
            <a:spLocks noChangeArrowheads="1"/>
          </p:cNvSpPr>
          <p:nvPr/>
        </p:nvSpPr>
        <p:spPr bwMode="auto">
          <a:xfrm>
            <a:off x="5410200" y="2298700"/>
            <a:ext cx="9525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400"/>
              <a:t>AB</a:t>
            </a:r>
            <a:r>
              <a:rPr lang="en-US" sz="1400" baseline="-25000"/>
              <a:t>3</a:t>
            </a:r>
            <a:r>
              <a:rPr lang="en-US" sz="1400"/>
              <a:t>E</a:t>
            </a:r>
            <a:endParaRPr lang="en-US" sz="1400" baseline="-25000"/>
          </a:p>
          <a:p>
            <a:pPr algn="ctr"/>
            <a:r>
              <a:rPr lang="en-US" sz="1400"/>
              <a:t>Trigonal</a:t>
            </a:r>
          </a:p>
          <a:p>
            <a:pPr algn="ctr"/>
            <a:r>
              <a:rPr lang="en-US" sz="1400"/>
              <a:t>pyramidal</a:t>
            </a:r>
          </a:p>
        </p:txBody>
      </p:sp>
      <p:sp>
        <p:nvSpPr>
          <p:cNvPr id="68665" name="Text Box 57"/>
          <p:cNvSpPr txBox="1">
            <a:spLocks noChangeArrowheads="1"/>
          </p:cNvSpPr>
          <p:nvPr/>
        </p:nvSpPr>
        <p:spPr bwMode="auto">
          <a:xfrm>
            <a:off x="7162800" y="2298700"/>
            <a:ext cx="84455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400"/>
              <a:t>AB</a:t>
            </a:r>
            <a:r>
              <a:rPr lang="en-US" sz="1400" baseline="-25000"/>
              <a:t>2</a:t>
            </a:r>
            <a:r>
              <a:rPr lang="en-US" sz="1400"/>
              <a:t>E</a:t>
            </a:r>
            <a:r>
              <a:rPr lang="en-US" sz="1400" baseline="-25000"/>
              <a:t>2</a:t>
            </a:r>
          </a:p>
          <a:p>
            <a:pPr algn="ctr"/>
            <a:r>
              <a:rPr lang="en-US" sz="1400"/>
              <a:t>Angular </a:t>
            </a:r>
          </a:p>
          <a:p>
            <a:pPr algn="ctr"/>
            <a:r>
              <a:rPr lang="en-US" sz="1400"/>
              <a:t>or Bent</a:t>
            </a:r>
          </a:p>
        </p:txBody>
      </p:sp>
      <p:grpSp>
        <p:nvGrpSpPr>
          <p:cNvPr id="68666" name="Group 58"/>
          <p:cNvGrpSpPr>
            <a:grpSpLocks noChangeAspect="1"/>
          </p:cNvGrpSpPr>
          <p:nvPr/>
        </p:nvGrpSpPr>
        <p:grpSpPr bwMode="auto">
          <a:xfrm>
            <a:off x="407988" y="3276600"/>
            <a:ext cx="1087437" cy="973138"/>
            <a:chOff x="480" y="2400"/>
            <a:chExt cx="912" cy="816"/>
          </a:xfrm>
        </p:grpSpPr>
        <p:sp>
          <p:nvSpPr>
            <p:cNvPr id="68667" name="Line 59"/>
            <p:cNvSpPr>
              <a:spLocks noChangeAspect="1" noChangeShapeType="1"/>
            </p:cNvSpPr>
            <p:nvPr/>
          </p:nvSpPr>
          <p:spPr bwMode="auto">
            <a:xfrm>
              <a:off x="960" y="2400"/>
              <a:ext cx="0" cy="76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68" name="Line 60"/>
            <p:cNvSpPr>
              <a:spLocks noChangeAspect="1" noChangeShapeType="1"/>
            </p:cNvSpPr>
            <p:nvPr/>
          </p:nvSpPr>
          <p:spPr bwMode="auto">
            <a:xfrm flipH="1">
              <a:off x="528" y="2784"/>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69" name="Oval 61"/>
            <p:cNvSpPr>
              <a:spLocks noChangeAspect="1" noChangeArrowheads="1"/>
            </p:cNvSpPr>
            <p:nvPr/>
          </p:nvSpPr>
          <p:spPr bwMode="auto">
            <a:xfrm>
              <a:off x="912" y="2400"/>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70" name="Oval 62"/>
            <p:cNvSpPr>
              <a:spLocks noChangeAspect="1" noChangeArrowheads="1"/>
            </p:cNvSpPr>
            <p:nvPr/>
          </p:nvSpPr>
          <p:spPr bwMode="auto">
            <a:xfrm>
              <a:off x="1296" y="2496"/>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71" name="Oval 63"/>
            <p:cNvSpPr>
              <a:spLocks noChangeAspect="1" noChangeArrowheads="1"/>
            </p:cNvSpPr>
            <p:nvPr/>
          </p:nvSpPr>
          <p:spPr bwMode="auto">
            <a:xfrm>
              <a:off x="480" y="2736"/>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72" name="Oval 64">
              <a:hlinkClick r:id="" action="ppaction://noaction"/>
            </p:cNvPr>
            <p:cNvSpPr>
              <a:spLocks noChangeAspect="1" noChangeArrowheads="1"/>
            </p:cNvSpPr>
            <p:nvPr/>
          </p:nvSpPr>
          <p:spPr bwMode="auto">
            <a:xfrm>
              <a:off x="912" y="2736"/>
              <a:ext cx="96" cy="96"/>
            </a:xfrm>
            <a:prstGeom prst="ellipse">
              <a:avLst/>
            </a:prstGeom>
            <a:solidFill>
              <a:srgbClr val="33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73" name="Freeform 65"/>
            <p:cNvSpPr>
              <a:spLocks noChangeAspect="1"/>
            </p:cNvSpPr>
            <p:nvPr/>
          </p:nvSpPr>
          <p:spPr bwMode="auto">
            <a:xfrm rot="11147567">
              <a:off x="1008" y="2817"/>
              <a:ext cx="240" cy="207"/>
            </a:xfrm>
            <a:custGeom>
              <a:avLst/>
              <a:gdLst>
                <a:gd name="T0" fmla="*/ 0 w 240"/>
                <a:gd name="T1" fmla="*/ 48 h 207"/>
                <a:gd name="T2" fmla="*/ 21 w 240"/>
                <a:gd name="T3" fmla="*/ 0 h 207"/>
                <a:gd name="T4" fmla="*/ 240 w 240"/>
                <a:gd name="T5" fmla="*/ 207 h 207"/>
                <a:gd name="T6" fmla="*/ 0 w 240"/>
                <a:gd name="T7" fmla="*/ 48 h 207"/>
              </a:gdLst>
              <a:ahLst/>
              <a:cxnLst>
                <a:cxn ang="0">
                  <a:pos x="T0" y="T1"/>
                </a:cxn>
                <a:cxn ang="0">
                  <a:pos x="T2" y="T3"/>
                </a:cxn>
                <a:cxn ang="0">
                  <a:pos x="T4" y="T5"/>
                </a:cxn>
                <a:cxn ang="0">
                  <a:pos x="T6" y="T7"/>
                </a:cxn>
              </a:cxnLst>
              <a:rect l="0" t="0" r="r" b="b"/>
              <a:pathLst>
                <a:path w="240" h="207">
                  <a:moveTo>
                    <a:pt x="0" y="48"/>
                  </a:moveTo>
                  <a:lnTo>
                    <a:pt x="21" y="0"/>
                  </a:lnTo>
                  <a:lnTo>
                    <a:pt x="240" y="207"/>
                  </a:lnTo>
                  <a:lnTo>
                    <a:pt x="0" y="48"/>
                  </a:lnTo>
                  <a:close/>
                </a:path>
              </a:pathLst>
            </a:custGeom>
            <a:gradFill rotWithShape="1">
              <a:gsLst>
                <a:gs pos="0">
                  <a:schemeClr val="tx2"/>
                </a:gs>
                <a:gs pos="100000">
                  <a:schemeClr val="bg2"/>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74" name="Freeform 66"/>
            <p:cNvSpPr>
              <a:spLocks noChangeAspect="1"/>
            </p:cNvSpPr>
            <p:nvPr/>
          </p:nvSpPr>
          <p:spPr bwMode="auto">
            <a:xfrm rot="-4591978">
              <a:off x="1056" y="2544"/>
              <a:ext cx="240" cy="207"/>
            </a:xfrm>
            <a:custGeom>
              <a:avLst/>
              <a:gdLst>
                <a:gd name="T0" fmla="*/ 0 w 240"/>
                <a:gd name="T1" fmla="*/ 48 h 207"/>
                <a:gd name="T2" fmla="*/ 21 w 240"/>
                <a:gd name="T3" fmla="*/ 0 h 207"/>
                <a:gd name="T4" fmla="*/ 240 w 240"/>
                <a:gd name="T5" fmla="*/ 207 h 207"/>
                <a:gd name="T6" fmla="*/ 0 w 240"/>
                <a:gd name="T7" fmla="*/ 48 h 207"/>
              </a:gdLst>
              <a:ahLst/>
              <a:cxnLst>
                <a:cxn ang="0">
                  <a:pos x="T0" y="T1"/>
                </a:cxn>
                <a:cxn ang="0">
                  <a:pos x="T2" y="T3"/>
                </a:cxn>
                <a:cxn ang="0">
                  <a:pos x="T4" y="T5"/>
                </a:cxn>
                <a:cxn ang="0">
                  <a:pos x="T6" y="T7"/>
                </a:cxn>
              </a:cxnLst>
              <a:rect l="0" t="0" r="r" b="b"/>
              <a:pathLst>
                <a:path w="240" h="207">
                  <a:moveTo>
                    <a:pt x="0" y="48"/>
                  </a:moveTo>
                  <a:lnTo>
                    <a:pt x="21" y="0"/>
                  </a:lnTo>
                  <a:lnTo>
                    <a:pt x="240" y="207"/>
                  </a:lnTo>
                  <a:lnTo>
                    <a:pt x="0" y="48"/>
                  </a:lnTo>
                  <a:close/>
                </a:path>
              </a:pathLst>
            </a:custGeom>
            <a:gradFill rotWithShape="1">
              <a:gsLst>
                <a:gs pos="0">
                  <a:schemeClr val="tx2"/>
                </a:gs>
                <a:gs pos="100000">
                  <a:schemeClr val="bg2"/>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75" name="Oval 67"/>
            <p:cNvSpPr>
              <a:spLocks noChangeAspect="1" noChangeArrowheads="1"/>
            </p:cNvSpPr>
            <p:nvPr/>
          </p:nvSpPr>
          <p:spPr bwMode="auto">
            <a:xfrm>
              <a:off x="912" y="3120"/>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76" name="Oval 68"/>
            <p:cNvSpPr>
              <a:spLocks noChangeAspect="1" noChangeArrowheads="1"/>
            </p:cNvSpPr>
            <p:nvPr/>
          </p:nvSpPr>
          <p:spPr bwMode="auto">
            <a:xfrm>
              <a:off x="1248" y="3024"/>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8677" name="Group 69"/>
          <p:cNvGrpSpPr>
            <a:grpSpLocks noChangeAspect="1"/>
          </p:cNvGrpSpPr>
          <p:nvPr/>
        </p:nvGrpSpPr>
        <p:grpSpPr bwMode="auto">
          <a:xfrm>
            <a:off x="2389188" y="3276600"/>
            <a:ext cx="1160462" cy="968375"/>
            <a:chOff x="1728" y="2256"/>
            <a:chExt cx="978" cy="816"/>
          </a:xfrm>
        </p:grpSpPr>
        <p:sp>
          <p:nvSpPr>
            <p:cNvPr id="68678" name="Freeform 70"/>
            <p:cNvSpPr>
              <a:spLocks noChangeAspect="1"/>
            </p:cNvSpPr>
            <p:nvPr/>
          </p:nvSpPr>
          <p:spPr bwMode="auto">
            <a:xfrm rot="3544409">
              <a:off x="2361" y="2247"/>
              <a:ext cx="144" cy="546"/>
            </a:xfrm>
            <a:custGeom>
              <a:avLst/>
              <a:gdLst>
                <a:gd name="T0" fmla="*/ 71 w 144"/>
                <a:gd name="T1" fmla="*/ 545 h 546"/>
                <a:gd name="T2" fmla="*/ 11 w 144"/>
                <a:gd name="T3" fmla="*/ 83 h 546"/>
                <a:gd name="T4" fmla="*/ 134 w 144"/>
                <a:gd name="T5" fmla="*/ 77 h 546"/>
                <a:gd name="T6" fmla="*/ 71 w 144"/>
                <a:gd name="T7" fmla="*/ 545 h 546"/>
              </a:gdLst>
              <a:ahLst/>
              <a:cxnLst>
                <a:cxn ang="0">
                  <a:pos x="T0" y="T1"/>
                </a:cxn>
                <a:cxn ang="0">
                  <a:pos x="T2" y="T3"/>
                </a:cxn>
                <a:cxn ang="0">
                  <a:pos x="T4" y="T5"/>
                </a:cxn>
                <a:cxn ang="0">
                  <a:pos x="T6" y="T7"/>
                </a:cxn>
              </a:cxnLst>
              <a:rect l="0" t="0" r="r" b="b"/>
              <a:pathLst>
                <a:path w="144" h="546">
                  <a:moveTo>
                    <a:pt x="71" y="545"/>
                  </a:moveTo>
                  <a:cubicBezTo>
                    <a:pt x="47" y="546"/>
                    <a:pt x="0" y="161"/>
                    <a:pt x="11" y="83"/>
                  </a:cubicBezTo>
                  <a:cubicBezTo>
                    <a:pt x="22" y="5"/>
                    <a:pt x="124" y="0"/>
                    <a:pt x="134" y="77"/>
                  </a:cubicBezTo>
                  <a:cubicBezTo>
                    <a:pt x="144" y="154"/>
                    <a:pt x="84" y="448"/>
                    <a:pt x="71" y="545"/>
                  </a:cubicBezTo>
                  <a:close/>
                </a:path>
              </a:pathLst>
            </a:custGeom>
            <a:gradFill rotWithShape="1">
              <a:gsLst>
                <a:gs pos="0">
                  <a:srgbClr val="EFC1AF"/>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79" name="Line 71"/>
            <p:cNvSpPr>
              <a:spLocks noChangeAspect="1" noChangeShapeType="1"/>
            </p:cNvSpPr>
            <p:nvPr/>
          </p:nvSpPr>
          <p:spPr bwMode="auto">
            <a:xfrm>
              <a:off x="2208" y="2256"/>
              <a:ext cx="0" cy="76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80" name="Line 72"/>
            <p:cNvSpPr>
              <a:spLocks noChangeAspect="1" noChangeShapeType="1"/>
            </p:cNvSpPr>
            <p:nvPr/>
          </p:nvSpPr>
          <p:spPr bwMode="auto">
            <a:xfrm flipH="1">
              <a:off x="1776" y="2640"/>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81" name="Oval 73"/>
            <p:cNvSpPr>
              <a:spLocks noChangeAspect="1" noChangeArrowheads="1"/>
            </p:cNvSpPr>
            <p:nvPr/>
          </p:nvSpPr>
          <p:spPr bwMode="auto">
            <a:xfrm>
              <a:off x="2160" y="2256"/>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82" name="Oval 74"/>
            <p:cNvSpPr>
              <a:spLocks noChangeAspect="1" noChangeArrowheads="1"/>
            </p:cNvSpPr>
            <p:nvPr/>
          </p:nvSpPr>
          <p:spPr bwMode="auto">
            <a:xfrm>
              <a:off x="1728" y="2592"/>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83" name="Oval 75"/>
            <p:cNvSpPr>
              <a:spLocks noChangeAspect="1" noChangeArrowheads="1"/>
            </p:cNvSpPr>
            <p:nvPr/>
          </p:nvSpPr>
          <p:spPr bwMode="auto">
            <a:xfrm>
              <a:off x="2160" y="2592"/>
              <a:ext cx="96" cy="96"/>
            </a:xfrm>
            <a:prstGeom prst="ellipse">
              <a:avLst/>
            </a:prstGeom>
            <a:solidFill>
              <a:srgbClr val="33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84" name="Freeform 76"/>
            <p:cNvSpPr>
              <a:spLocks noChangeAspect="1"/>
            </p:cNvSpPr>
            <p:nvPr/>
          </p:nvSpPr>
          <p:spPr bwMode="auto">
            <a:xfrm rot="11147567">
              <a:off x="2256" y="2673"/>
              <a:ext cx="240" cy="207"/>
            </a:xfrm>
            <a:custGeom>
              <a:avLst/>
              <a:gdLst>
                <a:gd name="T0" fmla="*/ 0 w 240"/>
                <a:gd name="T1" fmla="*/ 48 h 207"/>
                <a:gd name="T2" fmla="*/ 21 w 240"/>
                <a:gd name="T3" fmla="*/ 0 h 207"/>
                <a:gd name="T4" fmla="*/ 240 w 240"/>
                <a:gd name="T5" fmla="*/ 207 h 207"/>
                <a:gd name="T6" fmla="*/ 0 w 240"/>
                <a:gd name="T7" fmla="*/ 48 h 207"/>
              </a:gdLst>
              <a:ahLst/>
              <a:cxnLst>
                <a:cxn ang="0">
                  <a:pos x="T0" y="T1"/>
                </a:cxn>
                <a:cxn ang="0">
                  <a:pos x="T2" y="T3"/>
                </a:cxn>
                <a:cxn ang="0">
                  <a:pos x="T4" y="T5"/>
                </a:cxn>
                <a:cxn ang="0">
                  <a:pos x="T6" y="T7"/>
                </a:cxn>
              </a:cxnLst>
              <a:rect l="0" t="0" r="r" b="b"/>
              <a:pathLst>
                <a:path w="240" h="207">
                  <a:moveTo>
                    <a:pt x="0" y="48"/>
                  </a:moveTo>
                  <a:lnTo>
                    <a:pt x="21" y="0"/>
                  </a:lnTo>
                  <a:lnTo>
                    <a:pt x="240" y="207"/>
                  </a:lnTo>
                  <a:lnTo>
                    <a:pt x="0" y="48"/>
                  </a:lnTo>
                  <a:close/>
                </a:path>
              </a:pathLst>
            </a:custGeom>
            <a:gradFill rotWithShape="1">
              <a:gsLst>
                <a:gs pos="0">
                  <a:schemeClr val="tx2"/>
                </a:gs>
                <a:gs pos="100000">
                  <a:schemeClr val="bg2"/>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85" name="Oval 77"/>
            <p:cNvSpPr>
              <a:spLocks noChangeAspect="1" noChangeArrowheads="1"/>
            </p:cNvSpPr>
            <p:nvPr/>
          </p:nvSpPr>
          <p:spPr bwMode="auto">
            <a:xfrm>
              <a:off x="2160" y="2976"/>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86" name="Oval 78"/>
            <p:cNvSpPr>
              <a:spLocks noChangeAspect="1" noChangeArrowheads="1"/>
            </p:cNvSpPr>
            <p:nvPr/>
          </p:nvSpPr>
          <p:spPr bwMode="auto">
            <a:xfrm>
              <a:off x="2496" y="2880"/>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8687" name="Group 79"/>
          <p:cNvGrpSpPr>
            <a:grpSpLocks noChangeAspect="1"/>
          </p:cNvGrpSpPr>
          <p:nvPr/>
        </p:nvGrpSpPr>
        <p:grpSpPr bwMode="auto">
          <a:xfrm>
            <a:off x="4294188" y="3276600"/>
            <a:ext cx="1160462" cy="968375"/>
            <a:chOff x="2928" y="2400"/>
            <a:chExt cx="978" cy="816"/>
          </a:xfrm>
        </p:grpSpPr>
        <p:sp>
          <p:nvSpPr>
            <p:cNvPr id="68688" name="Freeform 80"/>
            <p:cNvSpPr>
              <a:spLocks noChangeAspect="1"/>
            </p:cNvSpPr>
            <p:nvPr/>
          </p:nvSpPr>
          <p:spPr bwMode="auto">
            <a:xfrm rot="8000162">
              <a:off x="3543" y="2679"/>
              <a:ext cx="144" cy="546"/>
            </a:xfrm>
            <a:custGeom>
              <a:avLst/>
              <a:gdLst>
                <a:gd name="T0" fmla="*/ 71 w 144"/>
                <a:gd name="T1" fmla="*/ 545 h 546"/>
                <a:gd name="T2" fmla="*/ 11 w 144"/>
                <a:gd name="T3" fmla="*/ 83 h 546"/>
                <a:gd name="T4" fmla="*/ 134 w 144"/>
                <a:gd name="T5" fmla="*/ 77 h 546"/>
                <a:gd name="T6" fmla="*/ 71 w 144"/>
                <a:gd name="T7" fmla="*/ 545 h 546"/>
              </a:gdLst>
              <a:ahLst/>
              <a:cxnLst>
                <a:cxn ang="0">
                  <a:pos x="T0" y="T1"/>
                </a:cxn>
                <a:cxn ang="0">
                  <a:pos x="T2" y="T3"/>
                </a:cxn>
                <a:cxn ang="0">
                  <a:pos x="T4" y="T5"/>
                </a:cxn>
                <a:cxn ang="0">
                  <a:pos x="T6" y="T7"/>
                </a:cxn>
              </a:cxnLst>
              <a:rect l="0" t="0" r="r" b="b"/>
              <a:pathLst>
                <a:path w="144" h="546">
                  <a:moveTo>
                    <a:pt x="71" y="545"/>
                  </a:moveTo>
                  <a:cubicBezTo>
                    <a:pt x="47" y="546"/>
                    <a:pt x="0" y="161"/>
                    <a:pt x="11" y="83"/>
                  </a:cubicBezTo>
                  <a:cubicBezTo>
                    <a:pt x="22" y="5"/>
                    <a:pt x="124" y="0"/>
                    <a:pt x="134" y="77"/>
                  </a:cubicBezTo>
                  <a:cubicBezTo>
                    <a:pt x="144" y="154"/>
                    <a:pt x="84" y="448"/>
                    <a:pt x="71" y="545"/>
                  </a:cubicBezTo>
                  <a:close/>
                </a:path>
              </a:pathLst>
            </a:custGeom>
            <a:gradFill rotWithShape="1">
              <a:gsLst>
                <a:gs pos="0">
                  <a:srgbClr val="EFC1AF"/>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89" name="Freeform 81"/>
            <p:cNvSpPr>
              <a:spLocks noChangeAspect="1"/>
            </p:cNvSpPr>
            <p:nvPr/>
          </p:nvSpPr>
          <p:spPr bwMode="auto">
            <a:xfrm rot="3544409">
              <a:off x="3561" y="2391"/>
              <a:ext cx="144" cy="546"/>
            </a:xfrm>
            <a:custGeom>
              <a:avLst/>
              <a:gdLst>
                <a:gd name="T0" fmla="*/ 71 w 144"/>
                <a:gd name="T1" fmla="*/ 545 h 546"/>
                <a:gd name="T2" fmla="*/ 11 w 144"/>
                <a:gd name="T3" fmla="*/ 83 h 546"/>
                <a:gd name="T4" fmla="*/ 134 w 144"/>
                <a:gd name="T5" fmla="*/ 77 h 546"/>
                <a:gd name="T6" fmla="*/ 71 w 144"/>
                <a:gd name="T7" fmla="*/ 545 h 546"/>
              </a:gdLst>
              <a:ahLst/>
              <a:cxnLst>
                <a:cxn ang="0">
                  <a:pos x="T0" y="T1"/>
                </a:cxn>
                <a:cxn ang="0">
                  <a:pos x="T2" y="T3"/>
                </a:cxn>
                <a:cxn ang="0">
                  <a:pos x="T4" y="T5"/>
                </a:cxn>
                <a:cxn ang="0">
                  <a:pos x="T6" y="T7"/>
                </a:cxn>
              </a:cxnLst>
              <a:rect l="0" t="0" r="r" b="b"/>
              <a:pathLst>
                <a:path w="144" h="546">
                  <a:moveTo>
                    <a:pt x="71" y="545"/>
                  </a:moveTo>
                  <a:cubicBezTo>
                    <a:pt x="47" y="546"/>
                    <a:pt x="0" y="161"/>
                    <a:pt x="11" y="83"/>
                  </a:cubicBezTo>
                  <a:cubicBezTo>
                    <a:pt x="22" y="5"/>
                    <a:pt x="124" y="0"/>
                    <a:pt x="134" y="77"/>
                  </a:cubicBezTo>
                  <a:cubicBezTo>
                    <a:pt x="144" y="154"/>
                    <a:pt x="84" y="448"/>
                    <a:pt x="71" y="545"/>
                  </a:cubicBezTo>
                  <a:close/>
                </a:path>
              </a:pathLst>
            </a:custGeom>
            <a:gradFill rotWithShape="1">
              <a:gsLst>
                <a:gs pos="0">
                  <a:srgbClr val="EFC1AF"/>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90" name="Line 82"/>
            <p:cNvSpPr>
              <a:spLocks noChangeAspect="1" noChangeShapeType="1"/>
            </p:cNvSpPr>
            <p:nvPr/>
          </p:nvSpPr>
          <p:spPr bwMode="auto">
            <a:xfrm>
              <a:off x="3408" y="2400"/>
              <a:ext cx="0" cy="76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91" name="Line 83"/>
            <p:cNvSpPr>
              <a:spLocks noChangeAspect="1" noChangeShapeType="1"/>
            </p:cNvSpPr>
            <p:nvPr/>
          </p:nvSpPr>
          <p:spPr bwMode="auto">
            <a:xfrm flipH="1">
              <a:off x="2976" y="2784"/>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92" name="Oval 84"/>
            <p:cNvSpPr>
              <a:spLocks noChangeAspect="1" noChangeArrowheads="1"/>
            </p:cNvSpPr>
            <p:nvPr/>
          </p:nvSpPr>
          <p:spPr bwMode="auto">
            <a:xfrm>
              <a:off x="3360" y="2400"/>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93" name="Oval 85"/>
            <p:cNvSpPr>
              <a:spLocks noChangeAspect="1" noChangeArrowheads="1"/>
            </p:cNvSpPr>
            <p:nvPr/>
          </p:nvSpPr>
          <p:spPr bwMode="auto">
            <a:xfrm>
              <a:off x="2928" y="2736"/>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94" name="Oval 86"/>
            <p:cNvSpPr>
              <a:spLocks noChangeAspect="1" noChangeArrowheads="1"/>
            </p:cNvSpPr>
            <p:nvPr/>
          </p:nvSpPr>
          <p:spPr bwMode="auto">
            <a:xfrm>
              <a:off x="3360" y="2736"/>
              <a:ext cx="96" cy="96"/>
            </a:xfrm>
            <a:prstGeom prst="ellipse">
              <a:avLst/>
            </a:prstGeom>
            <a:solidFill>
              <a:srgbClr val="33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95" name="Oval 87"/>
            <p:cNvSpPr>
              <a:spLocks noChangeAspect="1" noChangeArrowheads="1"/>
            </p:cNvSpPr>
            <p:nvPr/>
          </p:nvSpPr>
          <p:spPr bwMode="auto">
            <a:xfrm>
              <a:off x="3360" y="3120"/>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8696" name="Group 88"/>
          <p:cNvGrpSpPr>
            <a:grpSpLocks noChangeAspect="1"/>
          </p:cNvGrpSpPr>
          <p:nvPr/>
        </p:nvGrpSpPr>
        <p:grpSpPr bwMode="auto">
          <a:xfrm>
            <a:off x="6246813" y="3276600"/>
            <a:ext cx="1216025" cy="966788"/>
            <a:chOff x="4158" y="2400"/>
            <a:chExt cx="1026" cy="816"/>
          </a:xfrm>
        </p:grpSpPr>
        <p:sp>
          <p:nvSpPr>
            <p:cNvPr id="68697" name="Freeform 89"/>
            <p:cNvSpPr>
              <a:spLocks noChangeAspect="1"/>
            </p:cNvSpPr>
            <p:nvPr/>
          </p:nvSpPr>
          <p:spPr bwMode="auto">
            <a:xfrm rot="-5400000">
              <a:off x="4359" y="2535"/>
              <a:ext cx="144" cy="546"/>
            </a:xfrm>
            <a:custGeom>
              <a:avLst/>
              <a:gdLst>
                <a:gd name="T0" fmla="*/ 71 w 144"/>
                <a:gd name="T1" fmla="*/ 545 h 546"/>
                <a:gd name="T2" fmla="*/ 11 w 144"/>
                <a:gd name="T3" fmla="*/ 83 h 546"/>
                <a:gd name="T4" fmla="*/ 134 w 144"/>
                <a:gd name="T5" fmla="*/ 77 h 546"/>
                <a:gd name="T6" fmla="*/ 71 w 144"/>
                <a:gd name="T7" fmla="*/ 545 h 546"/>
              </a:gdLst>
              <a:ahLst/>
              <a:cxnLst>
                <a:cxn ang="0">
                  <a:pos x="T0" y="T1"/>
                </a:cxn>
                <a:cxn ang="0">
                  <a:pos x="T2" y="T3"/>
                </a:cxn>
                <a:cxn ang="0">
                  <a:pos x="T4" y="T5"/>
                </a:cxn>
                <a:cxn ang="0">
                  <a:pos x="T6" y="T7"/>
                </a:cxn>
              </a:cxnLst>
              <a:rect l="0" t="0" r="r" b="b"/>
              <a:pathLst>
                <a:path w="144" h="546">
                  <a:moveTo>
                    <a:pt x="71" y="545"/>
                  </a:moveTo>
                  <a:cubicBezTo>
                    <a:pt x="47" y="546"/>
                    <a:pt x="0" y="161"/>
                    <a:pt x="11" y="83"/>
                  </a:cubicBezTo>
                  <a:cubicBezTo>
                    <a:pt x="22" y="5"/>
                    <a:pt x="124" y="0"/>
                    <a:pt x="134" y="77"/>
                  </a:cubicBezTo>
                  <a:cubicBezTo>
                    <a:pt x="144" y="154"/>
                    <a:pt x="84" y="448"/>
                    <a:pt x="71" y="545"/>
                  </a:cubicBezTo>
                  <a:close/>
                </a:path>
              </a:pathLst>
            </a:custGeom>
            <a:gradFill rotWithShape="1">
              <a:gsLst>
                <a:gs pos="0">
                  <a:srgbClr val="EFC1AF"/>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98" name="Freeform 90"/>
            <p:cNvSpPr>
              <a:spLocks noChangeAspect="1"/>
            </p:cNvSpPr>
            <p:nvPr/>
          </p:nvSpPr>
          <p:spPr bwMode="auto">
            <a:xfrm rot="8000162">
              <a:off x="4821" y="2679"/>
              <a:ext cx="144" cy="546"/>
            </a:xfrm>
            <a:custGeom>
              <a:avLst/>
              <a:gdLst>
                <a:gd name="T0" fmla="*/ 71 w 144"/>
                <a:gd name="T1" fmla="*/ 545 h 546"/>
                <a:gd name="T2" fmla="*/ 11 w 144"/>
                <a:gd name="T3" fmla="*/ 83 h 546"/>
                <a:gd name="T4" fmla="*/ 134 w 144"/>
                <a:gd name="T5" fmla="*/ 77 h 546"/>
                <a:gd name="T6" fmla="*/ 71 w 144"/>
                <a:gd name="T7" fmla="*/ 545 h 546"/>
              </a:gdLst>
              <a:ahLst/>
              <a:cxnLst>
                <a:cxn ang="0">
                  <a:pos x="T0" y="T1"/>
                </a:cxn>
                <a:cxn ang="0">
                  <a:pos x="T2" y="T3"/>
                </a:cxn>
                <a:cxn ang="0">
                  <a:pos x="T4" y="T5"/>
                </a:cxn>
                <a:cxn ang="0">
                  <a:pos x="T6" y="T7"/>
                </a:cxn>
              </a:cxnLst>
              <a:rect l="0" t="0" r="r" b="b"/>
              <a:pathLst>
                <a:path w="144" h="546">
                  <a:moveTo>
                    <a:pt x="71" y="545"/>
                  </a:moveTo>
                  <a:cubicBezTo>
                    <a:pt x="47" y="546"/>
                    <a:pt x="0" y="161"/>
                    <a:pt x="11" y="83"/>
                  </a:cubicBezTo>
                  <a:cubicBezTo>
                    <a:pt x="22" y="5"/>
                    <a:pt x="124" y="0"/>
                    <a:pt x="134" y="77"/>
                  </a:cubicBezTo>
                  <a:cubicBezTo>
                    <a:pt x="144" y="154"/>
                    <a:pt x="84" y="448"/>
                    <a:pt x="71" y="545"/>
                  </a:cubicBezTo>
                  <a:close/>
                </a:path>
              </a:pathLst>
            </a:custGeom>
            <a:gradFill rotWithShape="1">
              <a:gsLst>
                <a:gs pos="0">
                  <a:srgbClr val="EFC1AF"/>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99" name="Freeform 91"/>
            <p:cNvSpPr>
              <a:spLocks noChangeAspect="1"/>
            </p:cNvSpPr>
            <p:nvPr/>
          </p:nvSpPr>
          <p:spPr bwMode="auto">
            <a:xfrm rot="3544409">
              <a:off x="4839" y="2391"/>
              <a:ext cx="144" cy="546"/>
            </a:xfrm>
            <a:custGeom>
              <a:avLst/>
              <a:gdLst>
                <a:gd name="T0" fmla="*/ 71 w 144"/>
                <a:gd name="T1" fmla="*/ 545 h 546"/>
                <a:gd name="T2" fmla="*/ 11 w 144"/>
                <a:gd name="T3" fmla="*/ 83 h 546"/>
                <a:gd name="T4" fmla="*/ 134 w 144"/>
                <a:gd name="T5" fmla="*/ 77 h 546"/>
                <a:gd name="T6" fmla="*/ 71 w 144"/>
                <a:gd name="T7" fmla="*/ 545 h 546"/>
              </a:gdLst>
              <a:ahLst/>
              <a:cxnLst>
                <a:cxn ang="0">
                  <a:pos x="T0" y="T1"/>
                </a:cxn>
                <a:cxn ang="0">
                  <a:pos x="T2" y="T3"/>
                </a:cxn>
                <a:cxn ang="0">
                  <a:pos x="T4" y="T5"/>
                </a:cxn>
                <a:cxn ang="0">
                  <a:pos x="T6" y="T7"/>
                </a:cxn>
              </a:cxnLst>
              <a:rect l="0" t="0" r="r" b="b"/>
              <a:pathLst>
                <a:path w="144" h="546">
                  <a:moveTo>
                    <a:pt x="71" y="545"/>
                  </a:moveTo>
                  <a:cubicBezTo>
                    <a:pt x="47" y="546"/>
                    <a:pt x="0" y="161"/>
                    <a:pt x="11" y="83"/>
                  </a:cubicBezTo>
                  <a:cubicBezTo>
                    <a:pt x="22" y="5"/>
                    <a:pt x="124" y="0"/>
                    <a:pt x="134" y="77"/>
                  </a:cubicBezTo>
                  <a:cubicBezTo>
                    <a:pt x="144" y="154"/>
                    <a:pt x="84" y="448"/>
                    <a:pt x="71" y="545"/>
                  </a:cubicBezTo>
                  <a:close/>
                </a:path>
              </a:pathLst>
            </a:custGeom>
            <a:gradFill rotWithShape="1">
              <a:gsLst>
                <a:gs pos="0">
                  <a:srgbClr val="EFC1AF"/>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700" name="Line 92"/>
            <p:cNvSpPr>
              <a:spLocks noChangeAspect="1" noChangeShapeType="1"/>
            </p:cNvSpPr>
            <p:nvPr/>
          </p:nvSpPr>
          <p:spPr bwMode="auto">
            <a:xfrm>
              <a:off x="4686" y="2400"/>
              <a:ext cx="0" cy="76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701" name="Oval 93"/>
            <p:cNvSpPr>
              <a:spLocks noChangeAspect="1" noChangeArrowheads="1"/>
            </p:cNvSpPr>
            <p:nvPr/>
          </p:nvSpPr>
          <p:spPr bwMode="auto">
            <a:xfrm>
              <a:off x="4638" y="2400"/>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702" name="Oval 94"/>
            <p:cNvSpPr>
              <a:spLocks noChangeAspect="1" noChangeArrowheads="1"/>
            </p:cNvSpPr>
            <p:nvPr/>
          </p:nvSpPr>
          <p:spPr bwMode="auto">
            <a:xfrm>
              <a:off x="4638" y="2736"/>
              <a:ext cx="96" cy="96"/>
            </a:xfrm>
            <a:prstGeom prst="ellipse">
              <a:avLst/>
            </a:prstGeom>
            <a:solidFill>
              <a:srgbClr val="33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703" name="Oval 95"/>
            <p:cNvSpPr>
              <a:spLocks noChangeAspect="1" noChangeArrowheads="1"/>
            </p:cNvSpPr>
            <p:nvPr/>
          </p:nvSpPr>
          <p:spPr bwMode="auto">
            <a:xfrm>
              <a:off x="4638" y="3120"/>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8704" name="Text Box 96"/>
          <p:cNvSpPr txBox="1">
            <a:spLocks noChangeArrowheads="1"/>
          </p:cNvSpPr>
          <p:nvPr/>
        </p:nvSpPr>
        <p:spPr bwMode="auto">
          <a:xfrm>
            <a:off x="2312988" y="4375150"/>
            <a:ext cx="1738312"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AB</a:t>
            </a:r>
            <a:r>
              <a:rPr lang="en-US" sz="1400" baseline="-25000"/>
              <a:t>4</a:t>
            </a:r>
            <a:r>
              <a:rPr lang="en-US" sz="1400"/>
              <a:t>E</a:t>
            </a:r>
          </a:p>
          <a:p>
            <a:r>
              <a:rPr lang="en-US" sz="1400"/>
              <a:t>Irregular tetrahedral</a:t>
            </a:r>
          </a:p>
          <a:p>
            <a:r>
              <a:rPr lang="en-US" sz="1400"/>
              <a:t>(see saw)</a:t>
            </a:r>
          </a:p>
        </p:txBody>
      </p:sp>
      <p:sp>
        <p:nvSpPr>
          <p:cNvPr id="68705" name="Text Box 97"/>
          <p:cNvSpPr txBox="1">
            <a:spLocks noChangeArrowheads="1"/>
          </p:cNvSpPr>
          <p:nvPr/>
        </p:nvSpPr>
        <p:spPr bwMode="auto">
          <a:xfrm>
            <a:off x="4217988" y="4391025"/>
            <a:ext cx="931862"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AB</a:t>
            </a:r>
            <a:r>
              <a:rPr lang="en-US" sz="1400" baseline="-25000"/>
              <a:t>3</a:t>
            </a:r>
            <a:r>
              <a:rPr lang="en-US" sz="1400"/>
              <a:t>E</a:t>
            </a:r>
            <a:r>
              <a:rPr lang="en-US" sz="1400" baseline="-25000"/>
              <a:t>2</a:t>
            </a:r>
          </a:p>
          <a:p>
            <a:r>
              <a:rPr lang="en-US" sz="1400"/>
              <a:t>T-shaped</a:t>
            </a:r>
          </a:p>
        </p:txBody>
      </p:sp>
      <p:sp>
        <p:nvSpPr>
          <p:cNvPr id="68706" name="Text Box 98"/>
          <p:cNvSpPr txBox="1">
            <a:spLocks noChangeArrowheads="1"/>
          </p:cNvSpPr>
          <p:nvPr/>
        </p:nvSpPr>
        <p:spPr bwMode="auto">
          <a:xfrm>
            <a:off x="6334125" y="4359275"/>
            <a:ext cx="6762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AB</a:t>
            </a:r>
            <a:r>
              <a:rPr lang="en-US" sz="1400" baseline="-25000"/>
              <a:t>2</a:t>
            </a:r>
            <a:r>
              <a:rPr lang="en-US" sz="1400"/>
              <a:t>E</a:t>
            </a:r>
            <a:r>
              <a:rPr lang="en-US" sz="1400" baseline="-25000"/>
              <a:t>3</a:t>
            </a:r>
          </a:p>
          <a:p>
            <a:r>
              <a:rPr lang="en-US" sz="1400"/>
              <a:t>Linear</a:t>
            </a:r>
          </a:p>
        </p:txBody>
      </p:sp>
      <p:grpSp>
        <p:nvGrpSpPr>
          <p:cNvPr id="68707" name="Group 99"/>
          <p:cNvGrpSpPr>
            <a:grpSpLocks noChangeAspect="1"/>
          </p:cNvGrpSpPr>
          <p:nvPr/>
        </p:nvGrpSpPr>
        <p:grpSpPr bwMode="auto">
          <a:xfrm>
            <a:off x="1666875" y="5289550"/>
            <a:ext cx="1143000" cy="971550"/>
            <a:chOff x="480" y="3408"/>
            <a:chExt cx="960" cy="816"/>
          </a:xfrm>
        </p:grpSpPr>
        <p:sp>
          <p:nvSpPr>
            <p:cNvPr id="68708" name="Line 100"/>
            <p:cNvSpPr>
              <a:spLocks noChangeAspect="1" noChangeShapeType="1"/>
            </p:cNvSpPr>
            <p:nvPr/>
          </p:nvSpPr>
          <p:spPr bwMode="auto">
            <a:xfrm>
              <a:off x="960" y="3408"/>
              <a:ext cx="0" cy="76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709" name="Oval 101"/>
            <p:cNvSpPr>
              <a:spLocks noChangeAspect="1" noChangeArrowheads="1"/>
            </p:cNvSpPr>
            <p:nvPr/>
          </p:nvSpPr>
          <p:spPr bwMode="auto">
            <a:xfrm>
              <a:off x="912" y="3408"/>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710" name="Oval 102"/>
            <p:cNvSpPr>
              <a:spLocks noChangeAspect="1" noChangeArrowheads="1"/>
            </p:cNvSpPr>
            <p:nvPr/>
          </p:nvSpPr>
          <p:spPr bwMode="auto">
            <a:xfrm>
              <a:off x="1344" y="3600"/>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711" name="Oval 103">
              <a:hlinkClick r:id="" action="ppaction://noaction"/>
            </p:cNvPr>
            <p:cNvSpPr>
              <a:spLocks noChangeAspect="1" noChangeArrowheads="1"/>
            </p:cNvSpPr>
            <p:nvPr/>
          </p:nvSpPr>
          <p:spPr bwMode="auto">
            <a:xfrm>
              <a:off x="912" y="3744"/>
              <a:ext cx="96" cy="96"/>
            </a:xfrm>
            <a:prstGeom prst="ellipse">
              <a:avLst/>
            </a:prstGeom>
            <a:solidFill>
              <a:srgbClr val="33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712" name="Freeform 104"/>
            <p:cNvSpPr>
              <a:spLocks noChangeAspect="1"/>
            </p:cNvSpPr>
            <p:nvPr/>
          </p:nvSpPr>
          <p:spPr bwMode="auto">
            <a:xfrm rot="10190844">
              <a:off x="1056" y="3792"/>
              <a:ext cx="240" cy="207"/>
            </a:xfrm>
            <a:custGeom>
              <a:avLst/>
              <a:gdLst>
                <a:gd name="T0" fmla="*/ 0 w 240"/>
                <a:gd name="T1" fmla="*/ 48 h 207"/>
                <a:gd name="T2" fmla="*/ 21 w 240"/>
                <a:gd name="T3" fmla="*/ 0 h 207"/>
                <a:gd name="T4" fmla="*/ 240 w 240"/>
                <a:gd name="T5" fmla="*/ 207 h 207"/>
                <a:gd name="T6" fmla="*/ 0 w 240"/>
                <a:gd name="T7" fmla="*/ 48 h 207"/>
              </a:gdLst>
              <a:ahLst/>
              <a:cxnLst>
                <a:cxn ang="0">
                  <a:pos x="T0" y="T1"/>
                </a:cxn>
                <a:cxn ang="0">
                  <a:pos x="T2" y="T3"/>
                </a:cxn>
                <a:cxn ang="0">
                  <a:pos x="T4" y="T5"/>
                </a:cxn>
                <a:cxn ang="0">
                  <a:pos x="T6" y="T7"/>
                </a:cxn>
              </a:cxnLst>
              <a:rect l="0" t="0" r="r" b="b"/>
              <a:pathLst>
                <a:path w="240" h="207">
                  <a:moveTo>
                    <a:pt x="0" y="48"/>
                  </a:moveTo>
                  <a:lnTo>
                    <a:pt x="21" y="0"/>
                  </a:lnTo>
                  <a:lnTo>
                    <a:pt x="240" y="207"/>
                  </a:lnTo>
                  <a:lnTo>
                    <a:pt x="0" y="48"/>
                  </a:lnTo>
                  <a:close/>
                </a:path>
              </a:pathLst>
            </a:custGeom>
            <a:gradFill rotWithShape="1">
              <a:gsLst>
                <a:gs pos="0">
                  <a:schemeClr val="tx2"/>
                </a:gs>
                <a:gs pos="100000">
                  <a:schemeClr val="bg2"/>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713" name="Freeform 105"/>
            <p:cNvSpPr>
              <a:spLocks noChangeAspect="1"/>
            </p:cNvSpPr>
            <p:nvPr/>
          </p:nvSpPr>
          <p:spPr bwMode="auto">
            <a:xfrm rot="-25230760">
              <a:off x="1040" y="3616"/>
              <a:ext cx="240" cy="207"/>
            </a:xfrm>
            <a:custGeom>
              <a:avLst/>
              <a:gdLst>
                <a:gd name="T0" fmla="*/ 0 w 240"/>
                <a:gd name="T1" fmla="*/ 48 h 207"/>
                <a:gd name="T2" fmla="*/ 21 w 240"/>
                <a:gd name="T3" fmla="*/ 0 h 207"/>
                <a:gd name="T4" fmla="*/ 240 w 240"/>
                <a:gd name="T5" fmla="*/ 207 h 207"/>
                <a:gd name="T6" fmla="*/ 0 w 240"/>
                <a:gd name="T7" fmla="*/ 48 h 207"/>
              </a:gdLst>
              <a:ahLst/>
              <a:cxnLst>
                <a:cxn ang="0">
                  <a:pos x="T0" y="T1"/>
                </a:cxn>
                <a:cxn ang="0">
                  <a:pos x="T2" y="T3"/>
                </a:cxn>
                <a:cxn ang="0">
                  <a:pos x="T4" y="T5"/>
                </a:cxn>
                <a:cxn ang="0">
                  <a:pos x="T6" y="T7"/>
                </a:cxn>
              </a:cxnLst>
              <a:rect l="0" t="0" r="r" b="b"/>
              <a:pathLst>
                <a:path w="240" h="207">
                  <a:moveTo>
                    <a:pt x="0" y="48"/>
                  </a:moveTo>
                  <a:lnTo>
                    <a:pt x="21" y="0"/>
                  </a:lnTo>
                  <a:lnTo>
                    <a:pt x="240" y="207"/>
                  </a:lnTo>
                  <a:lnTo>
                    <a:pt x="0" y="48"/>
                  </a:lnTo>
                  <a:close/>
                </a:path>
              </a:pathLst>
            </a:custGeom>
            <a:gradFill rotWithShape="1">
              <a:gsLst>
                <a:gs pos="0">
                  <a:schemeClr val="tx2"/>
                </a:gs>
                <a:gs pos="100000">
                  <a:schemeClr val="bg2"/>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714" name="Oval 106"/>
            <p:cNvSpPr>
              <a:spLocks noChangeAspect="1" noChangeArrowheads="1"/>
            </p:cNvSpPr>
            <p:nvPr/>
          </p:nvSpPr>
          <p:spPr bwMode="auto">
            <a:xfrm>
              <a:off x="912" y="4128"/>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715" name="Oval 107"/>
            <p:cNvSpPr>
              <a:spLocks noChangeAspect="1" noChangeArrowheads="1"/>
            </p:cNvSpPr>
            <p:nvPr/>
          </p:nvSpPr>
          <p:spPr bwMode="auto">
            <a:xfrm>
              <a:off x="1344" y="3936"/>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716" name="Oval 108"/>
            <p:cNvSpPr>
              <a:spLocks noChangeAspect="1" noChangeArrowheads="1"/>
            </p:cNvSpPr>
            <p:nvPr/>
          </p:nvSpPr>
          <p:spPr bwMode="auto">
            <a:xfrm flipH="1">
              <a:off x="480" y="3600"/>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717" name="Freeform 109"/>
            <p:cNvSpPr>
              <a:spLocks noChangeAspect="1"/>
            </p:cNvSpPr>
            <p:nvPr/>
          </p:nvSpPr>
          <p:spPr bwMode="auto">
            <a:xfrm rot="11409156" flipH="1">
              <a:off x="624" y="3792"/>
              <a:ext cx="240" cy="207"/>
            </a:xfrm>
            <a:custGeom>
              <a:avLst/>
              <a:gdLst>
                <a:gd name="T0" fmla="*/ 0 w 240"/>
                <a:gd name="T1" fmla="*/ 48 h 207"/>
                <a:gd name="T2" fmla="*/ 21 w 240"/>
                <a:gd name="T3" fmla="*/ 0 h 207"/>
                <a:gd name="T4" fmla="*/ 240 w 240"/>
                <a:gd name="T5" fmla="*/ 207 h 207"/>
                <a:gd name="T6" fmla="*/ 0 w 240"/>
                <a:gd name="T7" fmla="*/ 48 h 207"/>
              </a:gdLst>
              <a:ahLst/>
              <a:cxnLst>
                <a:cxn ang="0">
                  <a:pos x="T0" y="T1"/>
                </a:cxn>
                <a:cxn ang="0">
                  <a:pos x="T2" y="T3"/>
                </a:cxn>
                <a:cxn ang="0">
                  <a:pos x="T4" y="T5"/>
                </a:cxn>
                <a:cxn ang="0">
                  <a:pos x="T6" y="T7"/>
                </a:cxn>
              </a:cxnLst>
              <a:rect l="0" t="0" r="r" b="b"/>
              <a:pathLst>
                <a:path w="240" h="207">
                  <a:moveTo>
                    <a:pt x="0" y="48"/>
                  </a:moveTo>
                  <a:lnTo>
                    <a:pt x="21" y="0"/>
                  </a:lnTo>
                  <a:lnTo>
                    <a:pt x="240" y="207"/>
                  </a:lnTo>
                  <a:lnTo>
                    <a:pt x="0" y="48"/>
                  </a:lnTo>
                  <a:close/>
                </a:path>
              </a:pathLst>
            </a:custGeom>
            <a:gradFill rotWithShape="1">
              <a:gsLst>
                <a:gs pos="0">
                  <a:schemeClr val="tx2"/>
                </a:gs>
                <a:gs pos="100000">
                  <a:schemeClr val="bg2"/>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718" name="Freeform 110"/>
            <p:cNvSpPr>
              <a:spLocks noChangeAspect="1"/>
            </p:cNvSpPr>
            <p:nvPr/>
          </p:nvSpPr>
          <p:spPr bwMode="auto">
            <a:xfrm rot="3630760" flipH="1">
              <a:off x="608" y="3616"/>
              <a:ext cx="240" cy="207"/>
            </a:xfrm>
            <a:custGeom>
              <a:avLst/>
              <a:gdLst>
                <a:gd name="T0" fmla="*/ 0 w 240"/>
                <a:gd name="T1" fmla="*/ 48 h 207"/>
                <a:gd name="T2" fmla="*/ 21 w 240"/>
                <a:gd name="T3" fmla="*/ 0 h 207"/>
                <a:gd name="T4" fmla="*/ 240 w 240"/>
                <a:gd name="T5" fmla="*/ 207 h 207"/>
                <a:gd name="T6" fmla="*/ 0 w 240"/>
                <a:gd name="T7" fmla="*/ 48 h 207"/>
              </a:gdLst>
              <a:ahLst/>
              <a:cxnLst>
                <a:cxn ang="0">
                  <a:pos x="T0" y="T1"/>
                </a:cxn>
                <a:cxn ang="0">
                  <a:pos x="T2" y="T3"/>
                </a:cxn>
                <a:cxn ang="0">
                  <a:pos x="T4" y="T5"/>
                </a:cxn>
                <a:cxn ang="0">
                  <a:pos x="T6" y="T7"/>
                </a:cxn>
              </a:cxnLst>
              <a:rect l="0" t="0" r="r" b="b"/>
              <a:pathLst>
                <a:path w="240" h="207">
                  <a:moveTo>
                    <a:pt x="0" y="48"/>
                  </a:moveTo>
                  <a:lnTo>
                    <a:pt x="21" y="0"/>
                  </a:lnTo>
                  <a:lnTo>
                    <a:pt x="240" y="207"/>
                  </a:lnTo>
                  <a:lnTo>
                    <a:pt x="0" y="48"/>
                  </a:lnTo>
                  <a:close/>
                </a:path>
              </a:pathLst>
            </a:custGeom>
            <a:gradFill rotWithShape="1">
              <a:gsLst>
                <a:gs pos="0">
                  <a:schemeClr val="tx2"/>
                </a:gs>
                <a:gs pos="100000">
                  <a:schemeClr val="bg2"/>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719" name="Oval 111"/>
            <p:cNvSpPr>
              <a:spLocks noChangeAspect="1" noChangeArrowheads="1"/>
            </p:cNvSpPr>
            <p:nvPr/>
          </p:nvSpPr>
          <p:spPr bwMode="auto">
            <a:xfrm flipH="1">
              <a:off x="480" y="3936"/>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8720" name="Group 112"/>
          <p:cNvGrpSpPr>
            <a:grpSpLocks noChangeAspect="1"/>
          </p:cNvGrpSpPr>
          <p:nvPr/>
        </p:nvGrpSpPr>
        <p:grpSpPr bwMode="auto">
          <a:xfrm>
            <a:off x="4410075" y="5137150"/>
            <a:ext cx="1143000" cy="1085850"/>
            <a:chOff x="2208" y="3312"/>
            <a:chExt cx="960" cy="912"/>
          </a:xfrm>
        </p:grpSpPr>
        <p:sp>
          <p:nvSpPr>
            <p:cNvPr id="68721" name="Line 113"/>
            <p:cNvSpPr>
              <a:spLocks noChangeAspect="1" noChangeShapeType="1"/>
            </p:cNvSpPr>
            <p:nvPr/>
          </p:nvSpPr>
          <p:spPr bwMode="auto">
            <a:xfrm>
              <a:off x="2688" y="3792"/>
              <a:ext cx="0"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722" name="Freeform 114"/>
            <p:cNvSpPr>
              <a:spLocks noChangeAspect="1"/>
            </p:cNvSpPr>
            <p:nvPr/>
          </p:nvSpPr>
          <p:spPr bwMode="auto">
            <a:xfrm>
              <a:off x="2640" y="3312"/>
              <a:ext cx="144" cy="546"/>
            </a:xfrm>
            <a:custGeom>
              <a:avLst/>
              <a:gdLst>
                <a:gd name="T0" fmla="*/ 71 w 144"/>
                <a:gd name="T1" fmla="*/ 545 h 546"/>
                <a:gd name="T2" fmla="*/ 11 w 144"/>
                <a:gd name="T3" fmla="*/ 83 h 546"/>
                <a:gd name="T4" fmla="*/ 134 w 144"/>
                <a:gd name="T5" fmla="*/ 77 h 546"/>
                <a:gd name="T6" fmla="*/ 71 w 144"/>
                <a:gd name="T7" fmla="*/ 545 h 546"/>
              </a:gdLst>
              <a:ahLst/>
              <a:cxnLst>
                <a:cxn ang="0">
                  <a:pos x="T0" y="T1"/>
                </a:cxn>
                <a:cxn ang="0">
                  <a:pos x="T2" y="T3"/>
                </a:cxn>
                <a:cxn ang="0">
                  <a:pos x="T4" y="T5"/>
                </a:cxn>
                <a:cxn ang="0">
                  <a:pos x="T6" y="T7"/>
                </a:cxn>
              </a:cxnLst>
              <a:rect l="0" t="0" r="r" b="b"/>
              <a:pathLst>
                <a:path w="144" h="546">
                  <a:moveTo>
                    <a:pt x="71" y="545"/>
                  </a:moveTo>
                  <a:cubicBezTo>
                    <a:pt x="47" y="546"/>
                    <a:pt x="0" y="161"/>
                    <a:pt x="11" y="83"/>
                  </a:cubicBezTo>
                  <a:cubicBezTo>
                    <a:pt x="22" y="5"/>
                    <a:pt x="124" y="0"/>
                    <a:pt x="134" y="77"/>
                  </a:cubicBezTo>
                  <a:cubicBezTo>
                    <a:pt x="144" y="154"/>
                    <a:pt x="84" y="448"/>
                    <a:pt x="71" y="545"/>
                  </a:cubicBezTo>
                  <a:close/>
                </a:path>
              </a:pathLst>
            </a:custGeom>
            <a:gradFill rotWithShape="1">
              <a:gsLst>
                <a:gs pos="0">
                  <a:srgbClr val="EFC1AF"/>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723" name="Oval 115"/>
            <p:cNvSpPr>
              <a:spLocks noChangeAspect="1" noChangeArrowheads="1"/>
            </p:cNvSpPr>
            <p:nvPr/>
          </p:nvSpPr>
          <p:spPr bwMode="auto">
            <a:xfrm>
              <a:off x="3072" y="3600"/>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724" name="Oval 116"/>
            <p:cNvSpPr>
              <a:spLocks noChangeAspect="1" noChangeArrowheads="1"/>
            </p:cNvSpPr>
            <p:nvPr/>
          </p:nvSpPr>
          <p:spPr bwMode="auto">
            <a:xfrm>
              <a:off x="2640" y="3744"/>
              <a:ext cx="96" cy="96"/>
            </a:xfrm>
            <a:prstGeom prst="ellipse">
              <a:avLst/>
            </a:prstGeom>
            <a:solidFill>
              <a:srgbClr val="33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725" name="Freeform 117"/>
            <p:cNvSpPr>
              <a:spLocks noChangeAspect="1"/>
            </p:cNvSpPr>
            <p:nvPr/>
          </p:nvSpPr>
          <p:spPr bwMode="auto">
            <a:xfrm rot="10190844">
              <a:off x="2784" y="3792"/>
              <a:ext cx="240" cy="207"/>
            </a:xfrm>
            <a:custGeom>
              <a:avLst/>
              <a:gdLst>
                <a:gd name="T0" fmla="*/ 0 w 240"/>
                <a:gd name="T1" fmla="*/ 48 h 207"/>
                <a:gd name="T2" fmla="*/ 21 w 240"/>
                <a:gd name="T3" fmla="*/ 0 h 207"/>
                <a:gd name="T4" fmla="*/ 240 w 240"/>
                <a:gd name="T5" fmla="*/ 207 h 207"/>
                <a:gd name="T6" fmla="*/ 0 w 240"/>
                <a:gd name="T7" fmla="*/ 48 h 207"/>
              </a:gdLst>
              <a:ahLst/>
              <a:cxnLst>
                <a:cxn ang="0">
                  <a:pos x="T0" y="T1"/>
                </a:cxn>
                <a:cxn ang="0">
                  <a:pos x="T2" y="T3"/>
                </a:cxn>
                <a:cxn ang="0">
                  <a:pos x="T4" y="T5"/>
                </a:cxn>
                <a:cxn ang="0">
                  <a:pos x="T6" y="T7"/>
                </a:cxn>
              </a:cxnLst>
              <a:rect l="0" t="0" r="r" b="b"/>
              <a:pathLst>
                <a:path w="240" h="207">
                  <a:moveTo>
                    <a:pt x="0" y="48"/>
                  </a:moveTo>
                  <a:lnTo>
                    <a:pt x="21" y="0"/>
                  </a:lnTo>
                  <a:lnTo>
                    <a:pt x="240" y="207"/>
                  </a:lnTo>
                  <a:lnTo>
                    <a:pt x="0" y="48"/>
                  </a:lnTo>
                  <a:close/>
                </a:path>
              </a:pathLst>
            </a:custGeom>
            <a:gradFill rotWithShape="1">
              <a:gsLst>
                <a:gs pos="0">
                  <a:schemeClr val="tx2"/>
                </a:gs>
                <a:gs pos="100000">
                  <a:schemeClr val="bg2"/>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726" name="Freeform 118"/>
            <p:cNvSpPr>
              <a:spLocks noChangeAspect="1"/>
            </p:cNvSpPr>
            <p:nvPr/>
          </p:nvSpPr>
          <p:spPr bwMode="auto">
            <a:xfrm rot="-25230760">
              <a:off x="2768" y="3616"/>
              <a:ext cx="240" cy="207"/>
            </a:xfrm>
            <a:custGeom>
              <a:avLst/>
              <a:gdLst>
                <a:gd name="T0" fmla="*/ 0 w 240"/>
                <a:gd name="T1" fmla="*/ 48 h 207"/>
                <a:gd name="T2" fmla="*/ 21 w 240"/>
                <a:gd name="T3" fmla="*/ 0 h 207"/>
                <a:gd name="T4" fmla="*/ 240 w 240"/>
                <a:gd name="T5" fmla="*/ 207 h 207"/>
                <a:gd name="T6" fmla="*/ 0 w 240"/>
                <a:gd name="T7" fmla="*/ 48 h 207"/>
              </a:gdLst>
              <a:ahLst/>
              <a:cxnLst>
                <a:cxn ang="0">
                  <a:pos x="T0" y="T1"/>
                </a:cxn>
                <a:cxn ang="0">
                  <a:pos x="T2" y="T3"/>
                </a:cxn>
                <a:cxn ang="0">
                  <a:pos x="T4" y="T5"/>
                </a:cxn>
                <a:cxn ang="0">
                  <a:pos x="T6" y="T7"/>
                </a:cxn>
              </a:cxnLst>
              <a:rect l="0" t="0" r="r" b="b"/>
              <a:pathLst>
                <a:path w="240" h="207">
                  <a:moveTo>
                    <a:pt x="0" y="48"/>
                  </a:moveTo>
                  <a:lnTo>
                    <a:pt x="21" y="0"/>
                  </a:lnTo>
                  <a:lnTo>
                    <a:pt x="240" y="207"/>
                  </a:lnTo>
                  <a:lnTo>
                    <a:pt x="0" y="48"/>
                  </a:lnTo>
                  <a:close/>
                </a:path>
              </a:pathLst>
            </a:custGeom>
            <a:gradFill rotWithShape="1">
              <a:gsLst>
                <a:gs pos="0">
                  <a:schemeClr val="tx2"/>
                </a:gs>
                <a:gs pos="100000">
                  <a:schemeClr val="bg2"/>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727" name="Oval 119"/>
            <p:cNvSpPr>
              <a:spLocks noChangeAspect="1" noChangeArrowheads="1"/>
            </p:cNvSpPr>
            <p:nvPr/>
          </p:nvSpPr>
          <p:spPr bwMode="auto">
            <a:xfrm>
              <a:off x="2640" y="4128"/>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728" name="Oval 120"/>
            <p:cNvSpPr>
              <a:spLocks noChangeAspect="1" noChangeArrowheads="1"/>
            </p:cNvSpPr>
            <p:nvPr/>
          </p:nvSpPr>
          <p:spPr bwMode="auto">
            <a:xfrm>
              <a:off x="3072" y="3936"/>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729" name="Oval 121"/>
            <p:cNvSpPr>
              <a:spLocks noChangeAspect="1" noChangeArrowheads="1"/>
            </p:cNvSpPr>
            <p:nvPr/>
          </p:nvSpPr>
          <p:spPr bwMode="auto">
            <a:xfrm flipH="1">
              <a:off x="2208" y="3600"/>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730" name="Freeform 122"/>
            <p:cNvSpPr>
              <a:spLocks noChangeAspect="1"/>
            </p:cNvSpPr>
            <p:nvPr/>
          </p:nvSpPr>
          <p:spPr bwMode="auto">
            <a:xfrm rot="11409156" flipH="1">
              <a:off x="2352" y="3792"/>
              <a:ext cx="240" cy="207"/>
            </a:xfrm>
            <a:custGeom>
              <a:avLst/>
              <a:gdLst>
                <a:gd name="T0" fmla="*/ 0 w 240"/>
                <a:gd name="T1" fmla="*/ 48 h 207"/>
                <a:gd name="T2" fmla="*/ 21 w 240"/>
                <a:gd name="T3" fmla="*/ 0 h 207"/>
                <a:gd name="T4" fmla="*/ 240 w 240"/>
                <a:gd name="T5" fmla="*/ 207 h 207"/>
                <a:gd name="T6" fmla="*/ 0 w 240"/>
                <a:gd name="T7" fmla="*/ 48 h 207"/>
              </a:gdLst>
              <a:ahLst/>
              <a:cxnLst>
                <a:cxn ang="0">
                  <a:pos x="T0" y="T1"/>
                </a:cxn>
                <a:cxn ang="0">
                  <a:pos x="T2" y="T3"/>
                </a:cxn>
                <a:cxn ang="0">
                  <a:pos x="T4" y="T5"/>
                </a:cxn>
                <a:cxn ang="0">
                  <a:pos x="T6" y="T7"/>
                </a:cxn>
              </a:cxnLst>
              <a:rect l="0" t="0" r="r" b="b"/>
              <a:pathLst>
                <a:path w="240" h="207">
                  <a:moveTo>
                    <a:pt x="0" y="48"/>
                  </a:moveTo>
                  <a:lnTo>
                    <a:pt x="21" y="0"/>
                  </a:lnTo>
                  <a:lnTo>
                    <a:pt x="240" y="207"/>
                  </a:lnTo>
                  <a:lnTo>
                    <a:pt x="0" y="48"/>
                  </a:lnTo>
                  <a:close/>
                </a:path>
              </a:pathLst>
            </a:custGeom>
            <a:gradFill rotWithShape="1">
              <a:gsLst>
                <a:gs pos="0">
                  <a:schemeClr val="tx2"/>
                </a:gs>
                <a:gs pos="100000">
                  <a:schemeClr val="bg2"/>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731" name="Freeform 123"/>
            <p:cNvSpPr>
              <a:spLocks noChangeAspect="1"/>
            </p:cNvSpPr>
            <p:nvPr/>
          </p:nvSpPr>
          <p:spPr bwMode="auto">
            <a:xfrm rot="3630760" flipH="1">
              <a:off x="2336" y="3616"/>
              <a:ext cx="240" cy="207"/>
            </a:xfrm>
            <a:custGeom>
              <a:avLst/>
              <a:gdLst>
                <a:gd name="T0" fmla="*/ 0 w 240"/>
                <a:gd name="T1" fmla="*/ 48 h 207"/>
                <a:gd name="T2" fmla="*/ 21 w 240"/>
                <a:gd name="T3" fmla="*/ 0 h 207"/>
                <a:gd name="T4" fmla="*/ 240 w 240"/>
                <a:gd name="T5" fmla="*/ 207 h 207"/>
                <a:gd name="T6" fmla="*/ 0 w 240"/>
                <a:gd name="T7" fmla="*/ 48 h 207"/>
              </a:gdLst>
              <a:ahLst/>
              <a:cxnLst>
                <a:cxn ang="0">
                  <a:pos x="T0" y="T1"/>
                </a:cxn>
                <a:cxn ang="0">
                  <a:pos x="T2" y="T3"/>
                </a:cxn>
                <a:cxn ang="0">
                  <a:pos x="T4" y="T5"/>
                </a:cxn>
                <a:cxn ang="0">
                  <a:pos x="T6" y="T7"/>
                </a:cxn>
              </a:cxnLst>
              <a:rect l="0" t="0" r="r" b="b"/>
              <a:pathLst>
                <a:path w="240" h="207">
                  <a:moveTo>
                    <a:pt x="0" y="48"/>
                  </a:moveTo>
                  <a:lnTo>
                    <a:pt x="21" y="0"/>
                  </a:lnTo>
                  <a:lnTo>
                    <a:pt x="240" y="207"/>
                  </a:lnTo>
                  <a:lnTo>
                    <a:pt x="0" y="48"/>
                  </a:lnTo>
                  <a:close/>
                </a:path>
              </a:pathLst>
            </a:custGeom>
            <a:gradFill rotWithShape="1">
              <a:gsLst>
                <a:gs pos="0">
                  <a:schemeClr val="tx2"/>
                </a:gs>
                <a:gs pos="100000">
                  <a:schemeClr val="bg2"/>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732" name="Oval 124"/>
            <p:cNvSpPr>
              <a:spLocks noChangeAspect="1" noChangeArrowheads="1"/>
            </p:cNvSpPr>
            <p:nvPr/>
          </p:nvSpPr>
          <p:spPr bwMode="auto">
            <a:xfrm flipH="1">
              <a:off x="2208" y="3936"/>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8733" name="Text Box 125"/>
          <p:cNvSpPr txBox="1">
            <a:spLocks noChangeArrowheads="1"/>
          </p:cNvSpPr>
          <p:nvPr/>
        </p:nvSpPr>
        <p:spPr bwMode="auto">
          <a:xfrm>
            <a:off x="4191000" y="6280150"/>
            <a:ext cx="1573213"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400"/>
              <a:t>AB</a:t>
            </a:r>
            <a:r>
              <a:rPr lang="en-US" sz="1400" baseline="-25000"/>
              <a:t>6</a:t>
            </a:r>
            <a:r>
              <a:rPr lang="en-US" sz="1400"/>
              <a:t>E</a:t>
            </a:r>
          </a:p>
          <a:p>
            <a:pPr algn="ctr"/>
            <a:r>
              <a:rPr lang="en-US" sz="1400"/>
              <a:t>Square pyramidal</a:t>
            </a:r>
          </a:p>
          <a:p>
            <a:pPr algn="ctr"/>
            <a:endParaRPr lang="en-US" sz="1400"/>
          </a:p>
        </p:txBody>
      </p:sp>
      <p:grpSp>
        <p:nvGrpSpPr>
          <p:cNvPr id="68734" name="Group 126"/>
          <p:cNvGrpSpPr>
            <a:grpSpLocks noChangeAspect="1"/>
          </p:cNvGrpSpPr>
          <p:nvPr/>
        </p:nvGrpSpPr>
        <p:grpSpPr bwMode="auto">
          <a:xfrm>
            <a:off x="7000875" y="5137150"/>
            <a:ext cx="1152525" cy="1074738"/>
            <a:chOff x="3840" y="3325"/>
            <a:chExt cx="960" cy="895"/>
          </a:xfrm>
        </p:grpSpPr>
        <p:sp>
          <p:nvSpPr>
            <p:cNvPr id="68735" name="Freeform 127"/>
            <p:cNvSpPr>
              <a:spLocks noChangeAspect="1"/>
            </p:cNvSpPr>
            <p:nvPr/>
          </p:nvSpPr>
          <p:spPr bwMode="auto">
            <a:xfrm>
              <a:off x="4262" y="3768"/>
              <a:ext cx="140" cy="452"/>
            </a:xfrm>
            <a:custGeom>
              <a:avLst/>
              <a:gdLst>
                <a:gd name="T0" fmla="*/ 58 w 140"/>
                <a:gd name="T1" fmla="*/ 0 h 452"/>
                <a:gd name="T2" fmla="*/ 12 w 140"/>
                <a:gd name="T3" fmla="*/ 375 h 452"/>
                <a:gd name="T4" fmla="*/ 132 w 140"/>
                <a:gd name="T5" fmla="*/ 374 h 452"/>
                <a:gd name="T6" fmla="*/ 58 w 140"/>
                <a:gd name="T7" fmla="*/ 0 h 452"/>
              </a:gdLst>
              <a:ahLst/>
              <a:cxnLst>
                <a:cxn ang="0">
                  <a:pos x="T0" y="T1"/>
                </a:cxn>
                <a:cxn ang="0">
                  <a:pos x="T2" y="T3"/>
                </a:cxn>
                <a:cxn ang="0">
                  <a:pos x="T4" y="T5"/>
                </a:cxn>
                <a:cxn ang="0">
                  <a:pos x="T6" y="T7"/>
                </a:cxn>
              </a:cxnLst>
              <a:rect l="0" t="0" r="r" b="b"/>
              <a:pathLst>
                <a:path w="140" h="452">
                  <a:moveTo>
                    <a:pt x="58" y="0"/>
                  </a:moveTo>
                  <a:cubicBezTo>
                    <a:pt x="38" y="0"/>
                    <a:pt x="0" y="313"/>
                    <a:pt x="12" y="375"/>
                  </a:cubicBezTo>
                  <a:cubicBezTo>
                    <a:pt x="20" y="452"/>
                    <a:pt x="124" y="436"/>
                    <a:pt x="132" y="374"/>
                  </a:cubicBezTo>
                  <a:cubicBezTo>
                    <a:pt x="140" y="312"/>
                    <a:pt x="78" y="0"/>
                    <a:pt x="58" y="0"/>
                  </a:cubicBezTo>
                  <a:close/>
                </a:path>
              </a:pathLst>
            </a:custGeom>
            <a:gradFill rotWithShape="1">
              <a:gsLst>
                <a:gs pos="0">
                  <a:srgbClr val="EFC1AF"/>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736" name="Freeform 128"/>
            <p:cNvSpPr>
              <a:spLocks noChangeAspect="1"/>
            </p:cNvSpPr>
            <p:nvPr/>
          </p:nvSpPr>
          <p:spPr bwMode="auto">
            <a:xfrm>
              <a:off x="4261" y="3325"/>
              <a:ext cx="133" cy="479"/>
            </a:xfrm>
            <a:custGeom>
              <a:avLst/>
              <a:gdLst>
                <a:gd name="T0" fmla="*/ 59 w 133"/>
                <a:gd name="T1" fmla="*/ 478 h 479"/>
                <a:gd name="T2" fmla="*/ 11 w 133"/>
                <a:gd name="T3" fmla="*/ 71 h 479"/>
                <a:gd name="T4" fmla="*/ 125 w 133"/>
                <a:gd name="T5" fmla="*/ 68 h 479"/>
                <a:gd name="T6" fmla="*/ 59 w 133"/>
                <a:gd name="T7" fmla="*/ 478 h 479"/>
              </a:gdLst>
              <a:ahLst/>
              <a:cxnLst>
                <a:cxn ang="0">
                  <a:pos x="T0" y="T1"/>
                </a:cxn>
                <a:cxn ang="0">
                  <a:pos x="T2" y="T3"/>
                </a:cxn>
                <a:cxn ang="0">
                  <a:pos x="T4" y="T5"/>
                </a:cxn>
                <a:cxn ang="0">
                  <a:pos x="T6" y="T7"/>
                </a:cxn>
              </a:cxnLst>
              <a:rect l="0" t="0" r="r" b="b"/>
              <a:pathLst>
                <a:path w="133" h="479">
                  <a:moveTo>
                    <a:pt x="59" y="478"/>
                  </a:moveTo>
                  <a:cubicBezTo>
                    <a:pt x="37" y="479"/>
                    <a:pt x="0" y="139"/>
                    <a:pt x="11" y="71"/>
                  </a:cubicBezTo>
                  <a:cubicBezTo>
                    <a:pt x="22" y="3"/>
                    <a:pt x="117" y="0"/>
                    <a:pt x="125" y="68"/>
                  </a:cubicBezTo>
                  <a:cubicBezTo>
                    <a:pt x="133" y="136"/>
                    <a:pt x="73" y="393"/>
                    <a:pt x="59" y="478"/>
                  </a:cubicBezTo>
                  <a:close/>
                </a:path>
              </a:pathLst>
            </a:custGeom>
            <a:gradFill rotWithShape="1">
              <a:gsLst>
                <a:gs pos="0">
                  <a:srgbClr val="EFC1AF"/>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737" name="Oval 129"/>
            <p:cNvSpPr>
              <a:spLocks noChangeAspect="1" noChangeArrowheads="1"/>
            </p:cNvSpPr>
            <p:nvPr/>
          </p:nvSpPr>
          <p:spPr bwMode="auto">
            <a:xfrm>
              <a:off x="4704" y="3600"/>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738" name="Oval 130"/>
            <p:cNvSpPr>
              <a:spLocks noChangeAspect="1" noChangeArrowheads="1"/>
            </p:cNvSpPr>
            <p:nvPr/>
          </p:nvSpPr>
          <p:spPr bwMode="auto">
            <a:xfrm>
              <a:off x="4272" y="3744"/>
              <a:ext cx="96" cy="96"/>
            </a:xfrm>
            <a:prstGeom prst="ellipse">
              <a:avLst/>
            </a:prstGeom>
            <a:solidFill>
              <a:srgbClr val="33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739" name="Freeform 131"/>
            <p:cNvSpPr>
              <a:spLocks noChangeAspect="1"/>
            </p:cNvSpPr>
            <p:nvPr/>
          </p:nvSpPr>
          <p:spPr bwMode="auto">
            <a:xfrm rot="10190844">
              <a:off x="4416" y="3792"/>
              <a:ext cx="240" cy="207"/>
            </a:xfrm>
            <a:custGeom>
              <a:avLst/>
              <a:gdLst>
                <a:gd name="T0" fmla="*/ 0 w 240"/>
                <a:gd name="T1" fmla="*/ 48 h 207"/>
                <a:gd name="T2" fmla="*/ 21 w 240"/>
                <a:gd name="T3" fmla="*/ 0 h 207"/>
                <a:gd name="T4" fmla="*/ 240 w 240"/>
                <a:gd name="T5" fmla="*/ 207 h 207"/>
                <a:gd name="T6" fmla="*/ 0 w 240"/>
                <a:gd name="T7" fmla="*/ 48 h 207"/>
              </a:gdLst>
              <a:ahLst/>
              <a:cxnLst>
                <a:cxn ang="0">
                  <a:pos x="T0" y="T1"/>
                </a:cxn>
                <a:cxn ang="0">
                  <a:pos x="T2" y="T3"/>
                </a:cxn>
                <a:cxn ang="0">
                  <a:pos x="T4" y="T5"/>
                </a:cxn>
                <a:cxn ang="0">
                  <a:pos x="T6" y="T7"/>
                </a:cxn>
              </a:cxnLst>
              <a:rect l="0" t="0" r="r" b="b"/>
              <a:pathLst>
                <a:path w="240" h="207">
                  <a:moveTo>
                    <a:pt x="0" y="48"/>
                  </a:moveTo>
                  <a:lnTo>
                    <a:pt x="21" y="0"/>
                  </a:lnTo>
                  <a:lnTo>
                    <a:pt x="240" y="207"/>
                  </a:lnTo>
                  <a:lnTo>
                    <a:pt x="0" y="48"/>
                  </a:lnTo>
                  <a:close/>
                </a:path>
              </a:pathLst>
            </a:custGeom>
            <a:gradFill rotWithShape="1">
              <a:gsLst>
                <a:gs pos="0">
                  <a:schemeClr val="tx2"/>
                </a:gs>
                <a:gs pos="100000">
                  <a:schemeClr val="bg2"/>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740" name="Freeform 132"/>
            <p:cNvSpPr>
              <a:spLocks noChangeAspect="1"/>
            </p:cNvSpPr>
            <p:nvPr/>
          </p:nvSpPr>
          <p:spPr bwMode="auto">
            <a:xfrm rot="-25230760">
              <a:off x="4400" y="3616"/>
              <a:ext cx="240" cy="207"/>
            </a:xfrm>
            <a:custGeom>
              <a:avLst/>
              <a:gdLst>
                <a:gd name="T0" fmla="*/ 0 w 240"/>
                <a:gd name="T1" fmla="*/ 48 h 207"/>
                <a:gd name="T2" fmla="*/ 21 w 240"/>
                <a:gd name="T3" fmla="*/ 0 h 207"/>
                <a:gd name="T4" fmla="*/ 240 w 240"/>
                <a:gd name="T5" fmla="*/ 207 h 207"/>
                <a:gd name="T6" fmla="*/ 0 w 240"/>
                <a:gd name="T7" fmla="*/ 48 h 207"/>
              </a:gdLst>
              <a:ahLst/>
              <a:cxnLst>
                <a:cxn ang="0">
                  <a:pos x="T0" y="T1"/>
                </a:cxn>
                <a:cxn ang="0">
                  <a:pos x="T2" y="T3"/>
                </a:cxn>
                <a:cxn ang="0">
                  <a:pos x="T4" y="T5"/>
                </a:cxn>
                <a:cxn ang="0">
                  <a:pos x="T6" y="T7"/>
                </a:cxn>
              </a:cxnLst>
              <a:rect l="0" t="0" r="r" b="b"/>
              <a:pathLst>
                <a:path w="240" h="207">
                  <a:moveTo>
                    <a:pt x="0" y="48"/>
                  </a:moveTo>
                  <a:lnTo>
                    <a:pt x="21" y="0"/>
                  </a:lnTo>
                  <a:lnTo>
                    <a:pt x="240" y="207"/>
                  </a:lnTo>
                  <a:lnTo>
                    <a:pt x="0" y="48"/>
                  </a:lnTo>
                  <a:close/>
                </a:path>
              </a:pathLst>
            </a:custGeom>
            <a:gradFill rotWithShape="1">
              <a:gsLst>
                <a:gs pos="0">
                  <a:schemeClr val="tx2"/>
                </a:gs>
                <a:gs pos="100000">
                  <a:schemeClr val="bg2"/>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741" name="Oval 133"/>
            <p:cNvSpPr>
              <a:spLocks noChangeAspect="1" noChangeArrowheads="1"/>
            </p:cNvSpPr>
            <p:nvPr/>
          </p:nvSpPr>
          <p:spPr bwMode="auto">
            <a:xfrm>
              <a:off x="4704" y="3936"/>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742" name="Oval 134"/>
            <p:cNvSpPr>
              <a:spLocks noChangeAspect="1" noChangeArrowheads="1"/>
            </p:cNvSpPr>
            <p:nvPr/>
          </p:nvSpPr>
          <p:spPr bwMode="auto">
            <a:xfrm flipH="1">
              <a:off x="3840" y="3600"/>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743" name="Freeform 135"/>
            <p:cNvSpPr>
              <a:spLocks noChangeAspect="1"/>
            </p:cNvSpPr>
            <p:nvPr/>
          </p:nvSpPr>
          <p:spPr bwMode="auto">
            <a:xfrm rot="11409156" flipH="1">
              <a:off x="3984" y="3792"/>
              <a:ext cx="240" cy="207"/>
            </a:xfrm>
            <a:custGeom>
              <a:avLst/>
              <a:gdLst>
                <a:gd name="T0" fmla="*/ 0 w 240"/>
                <a:gd name="T1" fmla="*/ 48 h 207"/>
                <a:gd name="T2" fmla="*/ 21 w 240"/>
                <a:gd name="T3" fmla="*/ 0 h 207"/>
                <a:gd name="T4" fmla="*/ 240 w 240"/>
                <a:gd name="T5" fmla="*/ 207 h 207"/>
                <a:gd name="T6" fmla="*/ 0 w 240"/>
                <a:gd name="T7" fmla="*/ 48 h 207"/>
              </a:gdLst>
              <a:ahLst/>
              <a:cxnLst>
                <a:cxn ang="0">
                  <a:pos x="T0" y="T1"/>
                </a:cxn>
                <a:cxn ang="0">
                  <a:pos x="T2" y="T3"/>
                </a:cxn>
                <a:cxn ang="0">
                  <a:pos x="T4" y="T5"/>
                </a:cxn>
                <a:cxn ang="0">
                  <a:pos x="T6" y="T7"/>
                </a:cxn>
              </a:cxnLst>
              <a:rect l="0" t="0" r="r" b="b"/>
              <a:pathLst>
                <a:path w="240" h="207">
                  <a:moveTo>
                    <a:pt x="0" y="48"/>
                  </a:moveTo>
                  <a:lnTo>
                    <a:pt x="21" y="0"/>
                  </a:lnTo>
                  <a:lnTo>
                    <a:pt x="240" y="207"/>
                  </a:lnTo>
                  <a:lnTo>
                    <a:pt x="0" y="48"/>
                  </a:lnTo>
                  <a:close/>
                </a:path>
              </a:pathLst>
            </a:custGeom>
            <a:gradFill rotWithShape="1">
              <a:gsLst>
                <a:gs pos="0">
                  <a:schemeClr val="tx2"/>
                </a:gs>
                <a:gs pos="100000">
                  <a:schemeClr val="bg2"/>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744" name="Freeform 136"/>
            <p:cNvSpPr>
              <a:spLocks noChangeAspect="1"/>
            </p:cNvSpPr>
            <p:nvPr/>
          </p:nvSpPr>
          <p:spPr bwMode="auto">
            <a:xfrm rot="3630760" flipH="1">
              <a:off x="3968" y="3616"/>
              <a:ext cx="240" cy="207"/>
            </a:xfrm>
            <a:custGeom>
              <a:avLst/>
              <a:gdLst>
                <a:gd name="T0" fmla="*/ 0 w 240"/>
                <a:gd name="T1" fmla="*/ 48 h 207"/>
                <a:gd name="T2" fmla="*/ 21 w 240"/>
                <a:gd name="T3" fmla="*/ 0 h 207"/>
                <a:gd name="T4" fmla="*/ 240 w 240"/>
                <a:gd name="T5" fmla="*/ 207 h 207"/>
                <a:gd name="T6" fmla="*/ 0 w 240"/>
                <a:gd name="T7" fmla="*/ 48 h 207"/>
              </a:gdLst>
              <a:ahLst/>
              <a:cxnLst>
                <a:cxn ang="0">
                  <a:pos x="T0" y="T1"/>
                </a:cxn>
                <a:cxn ang="0">
                  <a:pos x="T2" y="T3"/>
                </a:cxn>
                <a:cxn ang="0">
                  <a:pos x="T4" y="T5"/>
                </a:cxn>
                <a:cxn ang="0">
                  <a:pos x="T6" y="T7"/>
                </a:cxn>
              </a:cxnLst>
              <a:rect l="0" t="0" r="r" b="b"/>
              <a:pathLst>
                <a:path w="240" h="207">
                  <a:moveTo>
                    <a:pt x="0" y="48"/>
                  </a:moveTo>
                  <a:lnTo>
                    <a:pt x="21" y="0"/>
                  </a:lnTo>
                  <a:lnTo>
                    <a:pt x="240" y="207"/>
                  </a:lnTo>
                  <a:lnTo>
                    <a:pt x="0" y="48"/>
                  </a:lnTo>
                  <a:close/>
                </a:path>
              </a:pathLst>
            </a:custGeom>
            <a:gradFill rotWithShape="1">
              <a:gsLst>
                <a:gs pos="0">
                  <a:schemeClr val="tx2"/>
                </a:gs>
                <a:gs pos="100000">
                  <a:schemeClr val="bg2"/>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745" name="Oval 137"/>
            <p:cNvSpPr>
              <a:spLocks noChangeAspect="1" noChangeArrowheads="1"/>
            </p:cNvSpPr>
            <p:nvPr/>
          </p:nvSpPr>
          <p:spPr bwMode="auto">
            <a:xfrm flipH="1">
              <a:off x="3840" y="3936"/>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8746" name="Text Box 138"/>
          <p:cNvSpPr txBox="1">
            <a:spLocks noChangeArrowheads="1"/>
          </p:cNvSpPr>
          <p:nvPr/>
        </p:nvSpPr>
        <p:spPr bwMode="auto">
          <a:xfrm>
            <a:off x="6932613" y="6280150"/>
            <a:ext cx="1296987"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400"/>
              <a:t>AB</a:t>
            </a:r>
            <a:r>
              <a:rPr lang="en-US" sz="1400" baseline="-25000"/>
              <a:t>5</a:t>
            </a:r>
            <a:r>
              <a:rPr lang="en-US" sz="1400"/>
              <a:t>E</a:t>
            </a:r>
            <a:r>
              <a:rPr lang="en-US" sz="1400" baseline="-25000"/>
              <a:t>2</a:t>
            </a:r>
          </a:p>
          <a:p>
            <a:pPr algn="ctr"/>
            <a:r>
              <a:rPr lang="en-US" sz="1400"/>
              <a:t>Square planar</a:t>
            </a:r>
          </a:p>
          <a:p>
            <a:pPr algn="ctr"/>
            <a:endParaRPr lang="en-US" sz="1400"/>
          </a:p>
        </p:txBody>
      </p:sp>
      <p:sp>
        <p:nvSpPr>
          <p:cNvPr id="68747" name="Rectangle 139"/>
          <p:cNvSpPr>
            <a:spLocks noChangeArrowheads="1"/>
          </p:cNvSpPr>
          <p:nvPr/>
        </p:nvSpPr>
        <p:spPr bwMode="auto">
          <a:xfrm>
            <a:off x="228600" y="990600"/>
            <a:ext cx="3352800" cy="1676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748" name="Rectangle 140"/>
          <p:cNvSpPr>
            <a:spLocks noChangeArrowheads="1"/>
          </p:cNvSpPr>
          <p:nvPr/>
        </p:nvSpPr>
        <p:spPr bwMode="auto">
          <a:xfrm>
            <a:off x="3810000" y="990600"/>
            <a:ext cx="4800600" cy="2057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749" name="Rectangle 141"/>
          <p:cNvSpPr>
            <a:spLocks noChangeArrowheads="1"/>
          </p:cNvSpPr>
          <p:nvPr/>
        </p:nvSpPr>
        <p:spPr bwMode="auto">
          <a:xfrm>
            <a:off x="228600" y="3124200"/>
            <a:ext cx="7315200" cy="1981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750" name="Freeform 142"/>
          <p:cNvSpPr>
            <a:spLocks/>
          </p:cNvSpPr>
          <p:nvPr/>
        </p:nvSpPr>
        <p:spPr bwMode="auto">
          <a:xfrm>
            <a:off x="457200" y="3429000"/>
            <a:ext cx="990600" cy="609600"/>
          </a:xfrm>
          <a:custGeom>
            <a:avLst/>
            <a:gdLst>
              <a:gd name="T0" fmla="*/ 0 w 624"/>
              <a:gd name="T1" fmla="*/ 192 h 384"/>
              <a:gd name="T2" fmla="*/ 624 w 624"/>
              <a:gd name="T3" fmla="*/ 0 h 384"/>
              <a:gd name="T4" fmla="*/ 576 w 624"/>
              <a:gd name="T5" fmla="*/ 384 h 384"/>
              <a:gd name="T6" fmla="*/ 0 w 624"/>
              <a:gd name="T7" fmla="*/ 192 h 384"/>
            </a:gdLst>
            <a:ahLst/>
            <a:cxnLst>
              <a:cxn ang="0">
                <a:pos x="T0" y="T1"/>
              </a:cxn>
              <a:cxn ang="0">
                <a:pos x="T2" y="T3"/>
              </a:cxn>
              <a:cxn ang="0">
                <a:pos x="T4" y="T5"/>
              </a:cxn>
              <a:cxn ang="0">
                <a:pos x="T6" y="T7"/>
              </a:cxn>
            </a:cxnLst>
            <a:rect l="0" t="0" r="r" b="b"/>
            <a:pathLst>
              <a:path w="624" h="384">
                <a:moveTo>
                  <a:pt x="0" y="192"/>
                </a:moveTo>
                <a:lnTo>
                  <a:pt x="624" y="0"/>
                </a:lnTo>
                <a:lnTo>
                  <a:pt x="576" y="384"/>
                </a:lnTo>
                <a:lnTo>
                  <a:pt x="0" y="192"/>
                </a:lnTo>
                <a:close/>
              </a:path>
            </a:pathLst>
          </a:custGeom>
          <a:noFill/>
          <a:ln w="9525" cap="flat">
            <a:solidFill>
              <a:srgbClr val="969696"/>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751" name="Oval 143">
            <a:hlinkClick r:id="" action="ppaction://noaction"/>
          </p:cNvPr>
          <p:cNvSpPr>
            <a:spLocks noChangeArrowheads="1"/>
          </p:cNvSpPr>
          <p:nvPr/>
        </p:nvSpPr>
        <p:spPr bwMode="auto">
          <a:xfrm>
            <a:off x="7859713" y="638175"/>
            <a:ext cx="246062" cy="246063"/>
          </a:xfrm>
          <a:prstGeom prst="ellipse">
            <a:avLst/>
          </a:prstGeom>
          <a:noFill/>
          <a:ln w="9525">
            <a:solidFill>
              <a:srgbClr val="DDDDDD"/>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9917054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8751"/>
                                        </p:tgtEl>
                                        <p:attrNameLst>
                                          <p:attrName>style.visibility</p:attrName>
                                        </p:attrNameLst>
                                      </p:cBhvr>
                                      <p:to>
                                        <p:strVal val="visible"/>
                                      </p:to>
                                    </p:set>
                                    <p:anim calcmode="lin" valueType="num">
                                      <p:cBhvr>
                                        <p:cTn id="7" dur="500" fill="hold"/>
                                        <p:tgtEl>
                                          <p:spTgt spid="68751"/>
                                        </p:tgtEl>
                                        <p:attrNameLst>
                                          <p:attrName>ppt_w</p:attrName>
                                        </p:attrNameLst>
                                      </p:cBhvr>
                                      <p:tavLst>
                                        <p:tav tm="0">
                                          <p:val>
                                            <p:fltVal val="0"/>
                                          </p:val>
                                        </p:tav>
                                        <p:tav tm="100000">
                                          <p:val>
                                            <p:strVal val="#ppt_w"/>
                                          </p:val>
                                        </p:tav>
                                      </p:tavLst>
                                    </p:anim>
                                    <p:anim calcmode="lin" valueType="num">
                                      <p:cBhvr>
                                        <p:cTn id="8" dur="500" fill="hold"/>
                                        <p:tgtEl>
                                          <p:spTgt spid="68751"/>
                                        </p:tgtEl>
                                        <p:attrNameLst>
                                          <p:attrName>ppt_h</p:attrName>
                                        </p:attrNameLst>
                                      </p:cBhvr>
                                      <p:tavLst>
                                        <p:tav tm="0">
                                          <p:val>
                                            <p:fltVal val="0"/>
                                          </p:val>
                                        </p:tav>
                                        <p:tav tm="100000">
                                          <p:val>
                                            <p:strVal val="#ppt_h"/>
                                          </p:val>
                                        </p:tav>
                                      </p:tavLst>
                                    </p:anim>
                                    <p:animEffect transition="in" filter="fade">
                                      <p:cBhvr>
                                        <p:cTn id="9" dur="500"/>
                                        <p:tgtEl>
                                          <p:spTgt spid="6875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68616"/>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8611"/>
                                        </p:tgtEl>
                                        <p:attrNameLst>
                                          <p:attrName>style.visibility</p:attrName>
                                        </p:attrNameLst>
                                      </p:cBhvr>
                                      <p:to>
                                        <p:strVal val="visible"/>
                                      </p:to>
                                    </p:set>
                                    <p:animEffect transition="in" filter="fade">
                                      <p:cBhvr>
                                        <p:cTn id="18" dur="2000"/>
                                        <p:tgtEl>
                                          <p:spTgt spid="6861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862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8612"/>
                                        </p:tgtEl>
                                        <p:attrNameLst>
                                          <p:attrName>style.visibility</p:attrName>
                                        </p:attrNameLst>
                                      </p:cBhvr>
                                      <p:to>
                                        <p:strVal val="visible"/>
                                      </p:to>
                                    </p:set>
                                    <p:animEffect transition="in" filter="dissolve">
                                      <p:cBhvr>
                                        <p:cTn id="27" dur="500"/>
                                        <p:tgtEl>
                                          <p:spTgt spid="686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68629"/>
                                        </p:tgtEl>
                                        <p:attrNameLst>
                                          <p:attrName>style.visibility</p:attrName>
                                        </p:attrNameLst>
                                      </p:cBhvr>
                                      <p:to>
                                        <p:strVal val="visible"/>
                                      </p:to>
                                    </p:set>
                                    <p:animEffect transition="in" filter="wipe(down)">
                                      <p:cBhvr>
                                        <p:cTn id="32" dur="500"/>
                                        <p:tgtEl>
                                          <p:spTgt spid="6862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8636"/>
                                        </p:tgtEl>
                                        <p:attrNameLst>
                                          <p:attrName>style.visibility</p:attrName>
                                        </p:attrNameLst>
                                      </p:cBhvr>
                                      <p:to>
                                        <p:strVal val="visible"/>
                                      </p:to>
                                    </p:set>
                                    <p:animEffect transition="in" filter="fade">
                                      <p:cBhvr>
                                        <p:cTn id="37" dur="2000"/>
                                        <p:tgtEl>
                                          <p:spTgt spid="68636"/>
                                        </p:tgtEl>
                                      </p:cBhvr>
                                    </p:animEffect>
                                  </p:childTnLst>
                                </p:cTn>
                              </p:par>
                            </p:childTnLst>
                          </p:cTn>
                        </p:par>
                        <p:par>
                          <p:cTn id="38" fill="hold" nodeType="afterGroup">
                            <p:stCondLst>
                              <p:cond delay="2000"/>
                            </p:stCondLst>
                            <p:childTnLst>
                              <p:par>
                                <p:cTn id="39" presetID="9" presetClass="entr" presetSubtype="0" fill="hold" grpId="0" nodeType="afterEffect">
                                  <p:stCondLst>
                                    <p:cond delay="0"/>
                                  </p:stCondLst>
                                  <p:childTnLst>
                                    <p:set>
                                      <p:cBhvr>
                                        <p:cTn id="40" dur="1" fill="hold">
                                          <p:stCondLst>
                                            <p:cond delay="0"/>
                                          </p:stCondLst>
                                        </p:cTn>
                                        <p:tgtEl>
                                          <p:spTgt spid="68747"/>
                                        </p:tgtEl>
                                        <p:attrNameLst>
                                          <p:attrName>style.visibility</p:attrName>
                                        </p:attrNameLst>
                                      </p:cBhvr>
                                      <p:to>
                                        <p:strVal val="visible"/>
                                      </p:to>
                                    </p:set>
                                    <p:animEffect transition="in" filter="dissolve">
                                      <p:cBhvr>
                                        <p:cTn id="41" dur="500"/>
                                        <p:tgtEl>
                                          <p:spTgt spid="68747"/>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4" fill="hold" nodeType="clickEffect">
                                  <p:stCondLst>
                                    <p:cond delay="0"/>
                                  </p:stCondLst>
                                  <p:childTnLst>
                                    <p:set>
                                      <p:cBhvr>
                                        <p:cTn id="45" dur="1" fill="hold">
                                          <p:stCondLst>
                                            <p:cond delay="0"/>
                                          </p:stCondLst>
                                        </p:cTn>
                                        <p:tgtEl>
                                          <p:spTgt spid="68637"/>
                                        </p:tgtEl>
                                        <p:attrNameLst>
                                          <p:attrName>style.visibility</p:attrName>
                                        </p:attrNameLst>
                                      </p:cBhvr>
                                      <p:to>
                                        <p:strVal val="visible"/>
                                      </p:to>
                                    </p:set>
                                    <p:animEffect transition="in" filter="wipe(down)">
                                      <p:cBhvr>
                                        <p:cTn id="46" dur="500"/>
                                        <p:tgtEl>
                                          <p:spTgt spid="68637"/>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68613"/>
                                        </p:tgtEl>
                                        <p:attrNameLst>
                                          <p:attrName>style.visibility</p:attrName>
                                        </p:attrNameLst>
                                      </p:cBhvr>
                                      <p:to>
                                        <p:strVal val="visible"/>
                                      </p:to>
                                    </p:set>
                                    <p:animEffect transition="in" filter="dissolve">
                                      <p:cBhvr>
                                        <p:cTn id="51" dur="500"/>
                                        <p:tgtEl>
                                          <p:spTgt spid="68613"/>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4" fill="hold" nodeType="clickEffect">
                                  <p:stCondLst>
                                    <p:cond delay="0"/>
                                  </p:stCondLst>
                                  <p:childTnLst>
                                    <p:set>
                                      <p:cBhvr>
                                        <p:cTn id="55" dur="1" fill="hold">
                                          <p:stCondLst>
                                            <p:cond delay="0"/>
                                          </p:stCondLst>
                                        </p:cTn>
                                        <p:tgtEl>
                                          <p:spTgt spid="68647"/>
                                        </p:tgtEl>
                                        <p:attrNameLst>
                                          <p:attrName>style.visibility</p:attrName>
                                        </p:attrNameLst>
                                      </p:cBhvr>
                                      <p:to>
                                        <p:strVal val="visible"/>
                                      </p:to>
                                    </p:set>
                                    <p:animEffect transition="in" filter="wipe(down)">
                                      <p:cBhvr>
                                        <p:cTn id="56" dur="500"/>
                                        <p:tgtEl>
                                          <p:spTgt spid="68647"/>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68664"/>
                                        </p:tgtEl>
                                        <p:attrNameLst>
                                          <p:attrName>style.visibility</p:attrName>
                                        </p:attrNameLst>
                                      </p:cBhvr>
                                      <p:to>
                                        <p:strVal val="visible"/>
                                      </p:to>
                                    </p:set>
                                    <p:animEffect transition="in" filter="dissolve">
                                      <p:cBhvr>
                                        <p:cTn id="61" dur="500"/>
                                        <p:tgtEl>
                                          <p:spTgt spid="68664"/>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39" presetClass="entr" presetSubtype="0" accel="100000" fill="hold" nodeType="clickEffect">
                                  <p:stCondLst>
                                    <p:cond delay="0"/>
                                  </p:stCondLst>
                                  <p:childTnLst>
                                    <p:set>
                                      <p:cBhvr>
                                        <p:cTn id="65" dur="1" fill="hold">
                                          <p:stCondLst>
                                            <p:cond delay="0"/>
                                          </p:stCondLst>
                                        </p:cTn>
                                        <p:tgtEl>
                                          <p:spTgt spid="68656"/>
                                        </p:tgtEl>
                                        <p:attrNameLst>
                                          <p:attrName>style.visibility</p:attrName>
                                        </p:attrNameLst>
                                      </p:cBhvr>
                                      <p:to>
                                        <p:strVal val="visible"/>
                                      </p:to>
                                    </p:set>
                                    <p:anim calcmode="lin" valueType="num">
                                      <p:cBhvr>
                                        <p:cTn id="66" dur="500" fill="hold"/>
                                        <p:tgtEl>
                                          <p:spTgt spid="68656"/>
                                        </p:tgtEl>
                                        <p:attrNameLst>
                                          <p:attrName>ppt_h</p:attrName>
                                        </p:attrNameLst>
                                      </p:cBhvr>
                                      <p:tavLst>
                                        <p:tav tm="0">
                                          <p:val>
                                            <p:strVal val="#ppt_h/20"/>
                                          </p:val>
                                        </p:tav>
                                        <p:tav tm="50000">
                                          <p:val>
                                            <p:strVal val="#ppt_h/20"/>
                                          </p:val>
                                        </p:tav>
                                        <p:tav tm="100000">
                                          <p:val>
                                            <p:strVal val="#ppt_h"/>
                                          </p:val>
                                        </p:tav>
                                      </p:tavLst>
                                    </p:anim>
                                    <p:anim calcmode="lin" valueType="num">
                                      <p:cBhvr>
                                        <p:cTn id="67" dur="500" fill="hold"/>
                                        <p:tgtEl>
                                          <p:spTgt spid="68656"/>
                                        </p:tgtEl>
                                        <p:attrNameLst>
                                          <p:attrName>ppt_w</p:attrName>
                                        </p:attrNameLst>
                                      </p:cBhvr>
                                      <p:tavLst>
                                        <p:tav tm="0">
                                          <p:val>
                                            <p:strVal val="#ppt_w+.3"/>
                                          </p:val>
                                        </p:tav>
                                        <p:tav tm="50000">
                                          <p:val>
                                            <p:strVal val="#ppt_w+.3"/>
                                          </p:val>
                                        </p:tav>
                                        <p:tav tm="100000">
                                          <p:val>
                                            <p:strVal val="#ppt_w"/>
                                          </p:val>
                                        </p:tav>
                                      </p:tavLst>
                                    </p:anim>
                                    <p:anim calcmode="lin" valueType="num">
                                      <p:cBhvr>
                                        <p:cTn id="68" dur="500" fill="hold"/>
                                        <p:tgtEl>
                                          <p:spTgt spid="68656"/>
                                        </p:tgtEl>
                                        <p:attrNameLst>
                                          <p:attrName>ppt_x</p:attrName>
                                        </p:attrNameLst>
                                      </p:cBhvr>
                                      <p:tavLst>
                                        <p:tav tm="0">
                                          <p:val>
                                            <p:strVal val="#ppt_x-.3"/>
                                          </p:val>
                                        </p:tav>
                                        <p:tav tm="50000">
                                          <p:val>
                                            <p:strVal val="#ppt_x"/>
                                          </p:val>
                                        </p:tav>
                                        <p:tav tm="100000">
                                          <p:val>
                                            <p:strVal val="#ppt_x"/>
                                          </p:val>
                                        </p:tav>
                                      </p:tavLst>
                                    </p:anim>
                                    <p:anim calcmode="lin" valueType="num">
                                      <p:cBhvr>
                                        <p:cTn id="69" dur="500" fill="hold"/>
                                        <p:tgtEl>
                                          <p:spTgt spid="68656"/>
                                        </p:tgtEl>
                                        <p:attrNameLst>
                                          <p:attrName>ppt_y</p:attrName>
                                        </p:attrNameLst>
                                      </p:cBhvr>
                                      <p:tavLst>
                                        <p:tav tm="0">
                                          <p:val>
                                            <p:strVal val="#ppt_y"/>
                                          </p:val>
                                        </p:tav>
                                        <p:tav tm="100000">
                                          <p:val>
                                            <p:strVal val="#ppt_y"/>
                                          </p:val>
                                        </p:tav>
                                      </p:tavLst>
                                    </p:anim>
                                  </p:childTnLst>
                                </p:cTn>
                              </p:par>
                            </p:childTnLst>
                          </p:cTn>
                        </p:par>
                      </p:childTnLst>
                    </p:cTn>
                  </p:par>
                  <p:par>
                    <p:cTn id="70" fill="hold" nodeType="clickPar">
                      <p:stCondLst>
                        <p:cond delay="indefinite"/>
                      </p:stCondLst>
                      <p:childTnLst>
                        <p:par>
                          <p:cTn id="71" fill="hold" nodeType="withGroup">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68665"/>
                                        </p:tgtEl>
                                        <p:attrNameLst>
                                          <p:attrName>style.visibility</p:attrName>
                                        </p:attrNameLst>
                                      </p:cBhvr>
                                      <p:to>
                                        <p:strVal val="visible"/>
                                      </p:to>
                                    </p:set>
                                    <p:animEffect transition="in" filter="fade">
                                      <p:cBhvr>
                                        <p:cTn id="74" dur="2000"/>
                                        <p:tgtEl>
                                          <p:spTgt spid="68665"/>
                                        </p:tgtEl>
                                      </p:cBhvr>
                                    </p:animEffect>
                                  </p:childTnLst>
                                </p:cTn>
                              </p:par>
                            </p:childTnLst>
                          </p:cTn>
                        </p:par>
                        <p:par>
                          <p:cTn id="75" fill="hold" nodeType="afterGroup">
                            <p:stCondLst>
                              <p:cond delay="2000"/>
                            </p:stCondLst>
                            <p:childTnLst>
                              <p:par>
                                <p:cTn id="76" presetID="9" presetClass="entr" presetSubtype="0" fill="hold" grpId="0" nodeType="afterEffect">
                                  <p:stCondLst>
                                    <p:cond delay="0"/>
                                  </p:stCondLst>
                                  <p:childTnLst>
                                    <p:set>
                                      <p:cBhvr>
                                        <p:cTn id="77" dur="1" fill="hold">
                                          <p:stCondLst>
                                            <p:cond delay="0"/>
                                          </p:stCondLst>
                                        </p:cTn>
                                        <p:tgtEl>
                                          <p:spTgt spid="68748"/>
                                        </p:tgtEl>
                                        <p:attrNameLst>
                                          <p:attrName>style.visibility</p:attrName>
                                        </p:attrNameLst>
                                      </p:cBhvr>
                                      <p:to>
                                        <p:strVal val="visible"/>
                                      </p:to>
                                    </p:set>
                                    <p:animEffect transition="in" filter="dissolve">
                                      <p:cBhvr>
                                        <p:cTn id="78" dur="500"/>
                                        <p:tgtEl>
                                          <p:spTgt spid="68748"/>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9" presetClass="entr" presetSubtype="0" fill="hold" nodeType="clickEffect">
                                  <p:stCondLst>
                                    <p:cond delay="0"/>
                                  </p:stCondLst>
                                  <p:childTnLst>
                                    <p:set>
                                      <p:cBhvr>
                                        <p:cTn id="82" dur="1" fill="hold">
                                          <p:stCondLst>
                                            <p:cond delay="0"/>
                                          </p:stCondLst>
                                        </p:cTn>
                                        <p:tgtEl>
                                          <p:spTgt spid="68666"/>
                                        </p:tgtEl>
                                        <p:attrNameLst>
                                          <p:attrName>style.visibility</p:attrName>
                                        </p:attrNameLst>
                                      </p:cBhvr>
                                      <p:to>
                                        <p:strVal val="visible"/>
                                      </p:to>
                                    </p:set>
                                    <p:animEffect transition="in" filter="dissolve">
                                      <p:cBhvr>
                                        <p:cTn id="83" dur="500"/>
                                        <p:tgtEl>
                                          <p:spTgt spid="68666"/>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68750"/>
                                        </p:tgtEl>
                                        <p:attrNameLst>
                                          <p:attrName>style.visibility</p:attrName>
                                        </p:attrNameLst>
                                      </p:cBhvr>
                                      <p:to>
                                        <p:strVal val="visible"/>
                                      </p:to>
                                    </p:set>
                                    <p:animEffect transition="in" filter="fade">
                                      <p:cBhvr>
                                        <p:cTn id="88" dur="2000"/>
                                        <p:tgtEl>
                                          <p:spTgt spid="68750"/>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17" presetClass="entr" presetSubtype="10" fill="hold" grpId="0" nodeType="clickEffect">
                                  <p:stCondLst>
                                    <p:cond delay="0"/>
                                  </p:stCondLst>
                                  <p:childTnLst>
                                    <p:set>
                                      <p:cBhvr>
                                        <p:cTn id="92" dur="1" fill="hold">
                                          <p:stCondLst>
                                            <p:cond delay="0"/>
                                          </p:stCondLst>
                                        </p:cTn>
                                        <p:tgtEl>
                                          <p:spTgt spid="68614"/>
                                        </p:tgtEl>
                                        <p:attrNameLst>
                                          <p:attrName>style.visibility</p:attrName>
                                        </p:attrNameLst>
                                      </p:cBhvr>
                                      <p:to>
                                        <p:strVal val="visible"/>
                                      </p:to>
                                    </p:set>
                                    <p:anim calcmode="lin" valueType="num">
                                      <p:cBhvr>
                                        <p:cTn id="93" dur="500" fill="hold"/>
                                        <p:tgtEl>
                                          <p:spTgt spid="68614"/>
                                        </p:tgtEl>
                                        <p:attrNameLst>
                                          <p:attrName>ppt_w</p:attrName>
                                        </p:attrNameLst>
                                      </p:cBhvr>
                                      <p:tavLst>
                                        <p:tav tm="0">
                                          <p:val>
                                            <p:fltVal val="0"/>
                                          </p:val>
                                        </p:tav>
                                        <p:tav tm="100000">
                                          <p:val>
                                            <p:strVal val="#ppt_w"/>
                                          </p:val>
                                        </p:tav>
                                      </p:tavLst>
                                    </p:anim>
                                    <p:anim calcmode="lin" valueType="num">
                                      <p:cBhvr>
                                        <p:cTn id="94" dur="500" fill="hold"/>
                                        <p:tgtEl>
                                          <p:spTgt spid="68614"/>
                                        </p:tgtEl>
                                        <p:attrNameLst>
                                          <p:attrName>ppt_h</p:attrName>
                                        </p:attrNameLst>
                                      </p:cBhvr>
                                      <p:tavLst>
                                        <p:tav tm="0">
                                          <p:val>
                                            <p:strVal val="#ppt_h"/>
                                          </p:val>
                                        </p:tav>
                                        <p:tav tm="100000">
                                          <p:val>
                                            <p:strVal val="#ppt_h"/>
                                          </p:val>
                                        </p:tav>
                                      </p:tavLst>
                                    </p:anim>
                                  </p:childTnLst>
                                </p:cTn>
                              </p:par>
                            </p:childTnLst>
                          </p:cTn>
                        </p:par>
                      </p:childTnLst>
                    </p:cTn>
                  </p:par>
                  <p:par>
                    <p:cTn id="95" fill="hold" nodeType="clickPar">
                      <p:stCondLst>
                        <p:cond delay="indefinite"/>
                      </p:stCondLst>
                      <p:childTnLst>
                        <p:par>
                          <p:cTn id="96" fill="hold" nodeType="withGroup">
                            <p:stCondLst>
                              <p:cond delay="0"/>
                            </p:stCondLst>
                            <p:childTnLst>
                              <p:par>
                                <p:cTn id="97" presetID="10" presetClass="exit" presetSubtype="0" fill="hold" grpId="1" nodeType="clickEffect">
                                  <p:stCondLst>
                                    <p:cond delay="0"/>
                                  </p:stCondLst>
                                  <p:childTnLst>
                                    <p:animEffect transition="out" filter="fade">
                                      <p:cBhvr>
                                        <p:cTn id="98" dur="2000"/>
                                        <p:tgtEl>
                                          <p:spTgt spid="68750"/>
                                        </p:tgtEl>
                                      </p:cBhvr>
                                    </p:animEffect>
                                    <p:set>
                                      <p:cBhvr>
                                        <p:cTn id="99" dur="1" fill="hold">
                                          <p:stCondLst>
                                            <p:cond delay="1999"/>
                                          </p:stCondLst>
                                        </p:cTn>
                                        <p:tgtEl>
                                          <p:spTgt spid="68750"/>
                                        </p:tgtEl>
                                        <p:attrNameLst>
                                          <p:attrName>style.visibility</p:attrName>
                                        </p:attrNameLst>
                                      </p:cBhvr>
                                      <p:to>
                                        <p:strVal val="hidden"/>
                                      </p:to>
                                    </p:se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1" presetClass="entr" presetSubtype="0" fill="hold" nodeType="clickEffect">
                                  <p:stCondLst>
                                    <p:cond delay="0"/>
                                  </p:stCondLst>
                                  <p:childTnLst>
                                    <p:set>
                                      <p:cBhvr>
                                        <p:cTn id="103" dur="1" fill="hold">
                                          <p:stCondLst>
                                            <p:cond delay="0"/>
                                          </p:stCondLst>
                                        </p:cTn>
                                        <p:tgtEl>
                                          <p:spTgt spid="68677"/>
                                        </p:tgtEl>
                                        <p:attrNameLst>
                                          <p:attrName>style.visibility</p:attrName>
                                        </p:attrNameLst>
                                      </p:cBhvr>
                                      <p:to>
                                        <p:strVal val="visible"/>
                                      </p:to>
                                    </p:se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47" presetClass="entr" presetSubtype="0" fill="hold" grpId="0" nodeType="clickEffect">
                                  <p:stCondLst>
                                    <p:cond delay="0"/>
                                  </p:stCondLst>
                                  <p:childTnLst>
                                    <p:set>
                                      <p:cBhvr>
                                        <p:cTn id="107" dur="1" fill="hold">
                                          <p:stCondLst>
                                            <p:cond delay="0"/>
                                          </p:stCondLst>
                                        </p:cTn>
                                        <p:tgtEl>
                                          <p:spTgt spid="68704"/>
                                        </p:tgtEl>
                                        <p:attrNameLst>
                                          <p:attrName>style.visibility</p:attrName>
                                        </p:attrNameLst>
                                      </p:cBhvr>
                                      <p:to>
                                        <p:strVal val="visible"/>
                                      </p:to>
                                    </p:set>
                                    <p:animEffect transition="in" filter="fade">
                                      <p:cBhvr>
                                        <p:cTn id="108" dur="1000"/>
                                        <p:tgtEl>
                                          <p:spTgt spid="68704"/>
                                        </p:tgtEl>
                                      </p:cBhvr>
                                    </p:animEffect>
                                    <p:anim calcmode="lin" valueType="num">
                                      <p:cBhvr>
                                        <p:cTn id="109" dur="1000" fill="hold"/>
                                        <p:tgtEl>
                                          <p:spTgt spid="68704"/>
                                        </p:tgtEl>
                                        <p:attrNameLst>
                                          <p:attrName>ppt_x</p:attrName>
                                        </p:attrNameLst>
                                      </p:cBhvr>
                                      <p:tavLst>
                                        <p:tav tm="0">
                                          <p:val>
                                            <p:strVal val="#ppt_x"/>
                                          </p:val>
                                        </p:tav>
                                        <p:tav tm="100000">
                                          <p:val>
                                            <p:strVal val="#ppt_x"/>
                                          </p:val>
                                        </p:tav>
                                      </p:tavLst>
                                    </p:anim>
                                    <p:anim calcmode="lin" valueType="num">
                                      <p:cBhvr>
                                        <p:cTn id="110" dur="1000" fill="hold"/>
                                        <p:tgtEl>
                                          <p:spTgt spid="68704"/>
                                        </p:tgtEl>
                                        <p:attrNameLst>
                                          <p:attrName>ppt_y</p:attrName>
                                        </p:attrNameLst>
                                      </p:cBhvr>
                                      <p:tavLst>
                                        <p:tav tm="0">
                                          <p:val>
                                            <p:strVal val="#ppt_y-.1"/>
                                          </p:val>
                                        </p:tav>
                                        <p:tav tm="100000">
                                          <p:val>
                                            <p:strVal val="#ppt_y"/>
                                          </p:val>
                                        </p:tav>
                                      </p:tavLst>
                                    </p:anim>
                                  </p:childTnLst>
                                </p:cTn>
                              </p:par>
                            </p:childTnLst>
                          </p:cTn>
                        </p:par>
                      </p:childTnLst>
                    </p:cTn>
                  </p:par>
                  <p:par>
                    <p:cTn id="111" fill="hold" nodeType="clickPar">
                      <p:stCondLst>
                        <p:cond delay="indefinite"/>
                      </p:stCondLst>
                      <p:childTnLst>
                        <p:par>
                          <p:cTn id="112" fill="hold" nodeType="withGroup">
                            <p:stCondLst>
                              <p:cond delay="0"/>
                            </p:stCondLst>
                            <p:childTnLst>
                              <p:par>
                                <p:cTn id="113" presetID="39" presetClass="entr" presetSubtype="0" accel="100000" fill="hold" nodeType="clickEffect">
                                  <p:stCondLst>
                                    <p:cond delay="0"/>
                                  </p:stCondLst>
                                  <p:childTnLst>
                                    <p:set>
                                      <p:cBhvr>
                                        <p:cTn id="114" dur="1" fill="hold">
                                          <p:stCondLst>
                                            <p:cond delay="0"/>
                                          </p:stCondLst>
                                        </p:cTn>
                                        <p:tgtEl>
                                          <p:spTgt spid="68687"/>
                                        </p:tgtEl>
                                        <p:attrNameLst>
                                          <p:attrName>style.visibility</p:attrName>
                                        </p:attrNameLst>
                                      </p:cBhvr>
                                      <p:to>
                                        <p:strVal val="visible"/>
                                      </p:to>
                                    </p:set>
                                    <p:anim calcmode="lin" valueType="num">
                                      <p:cBhvr>
                                        <p:cTn id="115" dur="500" fill="hold"/>
                                        <p:tgtEl>
                                          <p:spTgt spid="68687"/>
                                        </p:tgtEl>
                                        <p:attrNameLst>
                                          <p:attrName>ppt_h</p:attrName>
                                        </p:attrNameLst>
                                      </p:cBhvr>
                                      <p:tavLst>
                                        <p:tav tm="0">
                                          <p:val>
                                            <p:strVal val="#ppt_h/20"/>
                                          </p:val>
                                        </p:tav>
                                        <p:tav tm="50000">
                                          <p:val>
                                            <p:strVal val="#ppt_h/20"/>
                                          </p:val>
                                        </p:tav>
                                        <p:tav tm="100000">
                                          <p:val>
                                            <p:strVal val="#ppt_h"/>
                                          </p:val>
                                        </p:tav>
                                      </p:tavLst>
                                    </p:anim>
                                    <p:anim calcmode="lin" valueType="num">
                                      <p:cBhvr>
                                        <p:cTn id="116" dur="500" fill="hold"/>
                                        <p:tgtEl>
                                          <p:spTgt spid="68687"/>
                                        </p:tgtEl>
                                        <p:attrNameLst>
                                          <p:attrName>ppt_w</p:attrName>
                                        </p:attrNameLst>
                                      </p:cBhvr>
                                      <p:tavLst>
                                        <p:tav tm="0">
                                          <p:val>
                                            <p:strVal val="#ppt_w+.3"/>
                                          </p:val>
                                        </p:tav>
                                        <p:tav tm="50000">
                                          <p:val>
                                            <p:strVal val="#ppt_w+.3"/>
                                          </p:val>
                                        </p:tav>
                                        <p:tav tm="100000">
                                          <p:val>
                                            <p:strVal val="#ppt_w"/>
                                          </p:val>
                                        </p:tav>
                                      </p:tavLst>
                                    </p:anim>
                                    <p:anim calcmode="lin" valueType="num">
                                      <p:cBhvr>
                                        <p:cTn id="117" dur="500" fill="hold"/>
                                        <p:tgtEl>
                                          <p:spTgt spid="68687"/>
                                        </p:tgtEl>
                                        <p:attrNameLst>
                                          <p:attrName>ppt_x</p:attrName>
                                        </p:attrNameLst>
                                      </p:cBhvr>
                                      <p:tavLst>
                                        <p:tav tm="0">
                                          <p:val>
                                            <p:strVal val="#ppt_x-.3"/>
                                          </p:val>
                                        </p:tav>
                                        <p:tav tm="50000">
                                          <p:val>
                                            <p:strVal val="#ppt_x"/>
                                          </p:val>
                                        </p:tav>
                                        <p:tav tm="100000">
                                          <p:val>
                                            <p:strVal val="#ppt_x"/>
                                          </p:val>
                                        </p:tav>
                                      </p:tavLst>
                                    </p:anim>
                                    <p:anim calcmode="lin" valueType="num">
                                      <p:cBhvr>
                                        <p:cTn id="118" dur="500" fill="hold"/>
                                        <p:tgtEl>
                                          <p:spTgt spid="68687"/>
                                        </p:tgtEl>
                                        <p:attrNameLst>
                                          <p:attrName>ppt_y</p:attrName>
                                        </p:attrNameLst>
                                      </p:cBhvr>
                                      <p:tavLst>
                                        <p:tav tm="0">
                                          <p:val>
                                            <p:strVal val="#ppt_y"/>
                                          </p:val>
                                        </p:tav>
                                        <p:tav tm="100000">
                                          <p:val>
                                            <p:strVal val="#ppt_y"/>
                                          </p:val>
                                        </p:tav>
                                      </p:tavLst>
                                    </p:anim>
                                  </p:childTnLst>
                                </p:cTn>
                              </p:par>
                            </p:childTnLst>
                          </p:cTn>
                        </p:par>
                      </p:childTnLst>
                    </p:cTn>
                  </p:par>
                  <p:par>
                    <p:cTn id="119" fill="hold" nodeType="clickPar">
                      <p:stCondLst>
                        <p:cond delay="indefinite"/>
                      </p:stCondLst>
                      <p:childTnLst>
                        <p:par>
                          <p:cTn id="120" fill="hold" nodeType="withGroup">
                            <p:stCondLst>
                              <p:cond delay="0"/>
                            </p:stCondLst>
                            <p:childTnLst>
                              <p:par>
                                <p:cTn id="121" presetID="47" presetClass="entr" presetSubtype="0" fill="hold" grpId="0" nodeType="clickEffect">
                                  <p:stCondLst>
                                    <p:cond delay="0"/>
                                  </p:stCondLst>
                                  <p:childTnLst>
                                    <p:set>
                                      <p:cBhvr>
                                        <p:cTn id="122" dur="1" fill="hold">
                                          <p:stCondLst>
                                            <p:cond delay="0"/>
                                          </p:stCondLst>
                                        </p:cTn>
                                        <p:tgtEl>
                                          <p:spTgt spid="68705"/>
                                        </p:tgtEl>
                                        <p:attrNameLst>
                                          <p:attrName>style.visibility</p:attrName>
                                        </p:attrNameLst>
                                      </p:cBhvr>
                                      <p:to>
                                        <p:strVal val="visible"/>
                                      </p:to>
                                    </p:set>
                                    <p:animEffect transition="in" filter="fade">
                                      <p:cBhvr>
                                        <p:cTn id="123" dur="1000"/>
                                        <p:tgtEl>
                                          <p:spTgt spid="68705"/>
                                        </p:tgtEl>
                                      </p:cBhvr>
                                    </p:animEffect>
                                    <p:anim calcmode="lin" valueType="num">
                                      <p:cBhvr>
                                        <p:cTn id="124" dur="1000" fill="hold"/>
                                        <p:tgtEl>
                                          <p:spTgt spid="68705"/>
                                        </p:tgtEl>
                                        <p:attrNameLst>
                                          <p:attrName>ppt_x</p:attrName>
                                        </p:attrNameLst>
                                      </p:cBhvr>
                                      <p:tavLst>
                                        <p:tav tm="0">
                                          <p:val>
                                            <p:strVal val="#ppt_x"/>
                                          </p:val>
                                        </p:tav>
                                        <p:tav tm="100000">
                                          <p:val>
                                            <p:strVal val="#ppt_x"/>
                                          </p:val>
                                        </p:tav>
                                      </p:tavLst>
                                    </p:anim>
                                    <p:anim calcmode="lin" valueType="num">
                                      <p:cBhvr>
                                        <p:cTn id="125" dur="1000" fill="hold"/>
                                        <p:tgtEl>
                                          <p:spTgt spid="68705"/>
                                        </p:tgtEl>
                                        <p:attrNameLst>
                                          <p:attrName>ppt_y</p:attrName>
                                        </p:attrNameLst>
                                      </p:cBhvr>
                                      <p:tavLst>
                                        <p:tav tm="0">
                                          <p:val>
                                            <p:strVal val="#ppt_y-.1"/>
                                          </p:val>
                                        </p:tav>
                                        <p:tav tm="100000">
                                          <p:val>
                                            <p:strVal val="#ppt_y"/>
                                          </p:val>
                                        </p:tav>
                                      </p:tavLst>
                                    </p:anim>
                                  </p:childTnLst>
                                </p:cTn>
                              </p:par>
                            </p:childTnLst>
                          </p:cTn>
                        </p:par>
                      </p:childTnLst>
                    </p:cTn>
                  </p:par>
                  <p:par>
                    <p:cTn id="126" fill="hold" nodeType="clickPar">
                      <p:stCondLst>
                        <p:cond delay="indefinite"/>
                      </p:stCondLst>
                      <p:childTnLst>
                        <p:par>
                          <p:cTn id="127" fill="hold" nodeType="withGroup">
                            <p:stCondLst>
                              <p:cond delay="0"/>
                            </p:stCondLst>
                            <p:childTnLst>
                              <p:par>
                                <p:cTn id="128" presetID="22" presetClass="entr" presetSubtype="4" fill="hold" nodeType="clickEffect">
                                  <p:stCondLst>
                                    <p:cond delay="0"/>
                                  </p:stCondLst>
                                  <p:childTnLst>
                                    <p:set>
                                      <p:cBhvr>
                                        <p:cTn id="129" dur="1" fill="hold">
                                          <p:stCondLst>
                                            <p:cond delay="0"/>
                                          </p:stCondLst>
                                        </p:cTn>
                                        <p:tgtEl>
                                          <p:spTgt spid="68696"/>
                                        </p:tgtEl>
                                        <p:attrNameLst>
                                          <p:attrName>style.visibility</p:attrName>
                                        </p:attrNameLst>
                                      </p:cBhvr>
                                      <p:to>
                                        <p:strVal val="visible"/>
                                      </p:to>
                                    </p:set>
                                    <p:animEffect transition="in" filter="wipe(down)">
                                      <p:cBhvr>
                                        <p:cTn id="130" dur="500"/>
                                        <p:tgtEl>
                                          <p:spTgt spid="68696"/>
                                        </p:tgtEl>
                                      </p:cBhvr>
                                    </p:animEffec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9" presetClass="entr" presetSubtype="0" fill="hold" grpId="0" nodeType="clickEffect">
                                  <p:stCondLst>
                                    <p:cond delay="0"/>
                                  </p:stCondLst>
                                  <p:childTnLst>
                                    <p:set>
                                      <p:cBhvr>
                                        <p:cTn id="134" dur="1" fill="hold">
                                          <p:stCondLst>
                                            <p:cond delay="0"/>
                                          </p:stCondLst>
                                        </p:cTn>
                                        <p:tgtEl>
                                          <p:spTgt spid="68706"/>
                                        </p:tgtEl>
                                        <p:attrNameLst>
                                          <p:attrName>style.visibility</p:attrName>
                                        </p:attrNameLst>
                                      </p:cBhvr>
                                      <p:to>
                                        <p:strVal val="visible"/>
                                      </p:to>
                                    </p:set>
                                    <p:animEffect transition="in" filter="dissolve">
                                      <p:cBhvr>
                                        <p:cTn id="135" dur="500"/>
                                        <p:tgtEl>
                                          <p:spTgt spid="68706"/>
                                        </p:tgtEl>
                                      </p:cBhvr>
                                    </p:animEffect>
                                  </p:childTnLst>
                                </p:cTn>
                              </p:par>
                            </p:childTnLst>
                          </p:cTn>
                        </p:par>
                        <p:par>
                          <p:cTn id="136" fill="hold" nodeType="afterGroup">
                            <p:stCondLst>
                              <p:cond delay="500"/>
                            </p:stCondLst>
                            <p:childTnLst>
                              <p:par>
                                <p:cTn id="137" presetID="9" presetClass="entr" presetSubtype="0" fill="hold" grpId="0" nodeType="afterEffect">
                                  <p:stCondLst>
                                    <p:cond delay="0"/>
                                  </p:stCondLst>
                                  <p:childTnLst>
                                    <p:set>
                                      <p:cBhvr>
                                        <p:cTn id="138" dur="1" fill="hold">
                                          <p:stCondLst>
                                            <p:cond delay="0"/>
                                          </p:stCondLst>
                                        </p:cTn>
                                        <p:tgtEl>
                                          <p:spTgt spid="68749"/>
                                        </p:tgtEl>
                                        <p:attrNameLst>
                                          <p:attrName>style.visibility</p:attrName>
                                        </p:attrNameLst>
                                      </p:cBhvr>
                                      <p:to>
                                        <p:strVal val="visible"/>
                                      </p:to>
                                    </p:set>
                                    <p:animEffect transition="in" filter="dissolve">
                                      <p:cBhvr>
                                        <p:cTn id="139" dur="500"/>
                                        <p:tgtEl>
                                          <p:spTgt spid="68749"/>
                                        </p:tgtEl>
                                      </p:cBhvr>
                                    </p:animEffect>
                                  </p:childTnLst>
                                </p:cTn>
                              </p:par>
                            </p:childTnLst>
                          </p:cTn>
                        </p:par>
                      </p:childTnLst>
                    </p:cTn>
                  </p:par>
                  <p:par>
                    <p:cTn id="140" fill="hold" nodeType="clickPar">
                      <p:stCondLst>
                        <p:cond delay="indefinite"/>
                      </p:stCondLst>
                      <p:childTnLst>
                        <p:par>
                          <p:cTn id="141" fill="hold" nodeType="withGroup">
                            <p:stCondLst>
                              <p:cond delay="0"/>
                            </p:stCondLst>
                            <p:childTnLst>
                              <p:par>
                                <p:cTn id="142" presetID="25" presetClass="entr" presetSubtype="0" fill="hold" nodeType="clickEffect">
                                  <p:stCondLst>
                                    <p:cond delay="0"/>
                                  </p:stCondLst>
                                  <p:childTnLst>
                                    <p:set>
                                      <p:cBhvr>
                                        <p:cTn id="143" dur="1" fill="hold">
                                          <p:stCondLst>
                                            <p:cond delay="0"/>
                                          </p:stCondLst>
                                        </p:cTn>
                                        <p:tgtEl>
                                          <p:spTgt spid="68707"/>
                                        </p:tgtEl>
                                        <p:attrNameLst>
                                          <p:attrName>style.visibility</p:attrName>
                                        </p:attrNameLst>
                                      </p:cBhvr>
                                      <p:to>
                                        <p:strVal val="visible"/>
                                      </p:to>
                                    </p:set>
                                    <p:anim calcmode="lin" valueType="num">
                                      <p:cBhvr>
                                        <p:cTn id="144" dur="500" decel="50000" fill="hold">
                                          <p:stCondLst>
                                            <p:cond delay="0"/>
                                          </p:stCondLst>
                                        </p:cTn>
                                        <p:tgtEl>
                                          <p:spTgt spid="68707"/>
                                        </p:tgtEl>
                                        <p:attrNameLst>
                                          <p:attrName>style.rotation</p:attrName>
                                        </p:attrNameLst>
                                      </p:cBhvr>
                                      <p:tavLst>
                                        <p:tav tm="0">
                                          <p:val>
                                            <p:fltVal val="-90"/>
                                          </p:val>
                                        </p:tav>
                                        <p:tav tm="100000">
                                          <p:val>
                                            <p:fltVal val="0"/>
                                          </p:val>
                                        </p:tav>
                                      </p:tavLst>
                                    </p:anim>
                                    <p:anim calcmode="lin" valueType="num">
                                      <p:cBhvr>
                                        <p:cTn id="145" dur="500" decel="50000" fill="hold">
                                          <p:stCondLst>
                                            <p:cond delay="0"/>
                                          </p:stCondLst>
                                        </p:cTn>
                                        <p:tgtEl>
                                          <p:spTgt spid="68707"/>
                                        </p:tgtEl>
                                        <p:attrNameLst>
                                          <p:attrName>ppt_w</p:attrName>
                                        </p:attrNameLst>
                                      </p:cBhvr>
                                      <p:tavLst>
                                        <p:tav tm="0">
                                          <p:val>
                                            <p:strVal val="#ppt_w"/>
                                          </p:val>
                                        </p:tav>
                                        <p:tav tm="100000">
                                          <p:val>
                                            <p:strVal val="#ppt_w*.05"/>
                                          </p:val>
                                        </p:tav>
                                      </p:tavLst>
                                    </p:anim>
                                    <p:anim calcmode="lin" valueType="num">
                                      <p:cBhvr>
                                        <p:cTn id="146" dur="500" accel="50000" fill="hold">
                                          <p:stCondLst>
                                            <p:cond delay="500"/>
                                          </p:stCondLst>
                                        </p:cTn>
                                        <p:tgtEl>
                                          <p:spTgt spid="68707"/>
                                        </p:tgtEl>
                                        <p:attrNameLst>
                                          <p:attrName>ppt_w</p:attrName>
                                        </p:attrNameLst>
                                      </p:cBhvr>
                                      <p:tavLst>
                                        <p:tav tm="0">
                                          <p:val>
                                            <p:strVal val="#ppt_w*.05"/>
                                          </p:val>
                                        </p:tav>
                                        <p:tav tm="100000">
                                          <p:val>
                                            <p:strVal val="#ppt_w"/>
                                          </p:val>
                                        </p:tav>
                                      </p:tavLst>
                                    </p:anim>
                                    <p:anim calcmode="lin" valueType="num">
                                      <p:cBhvr>
                                        <p:cTn id="147" dur="1000" fill="hold"/>
                                        <p:tgtEl>
                                          <p:spTgt spid="68707"/>
                                        </p:tgtEl>
                                        <p:attrNameLst>
                                          <p:attrName>ppt_h</p:attrName>
                                        </p:attrNameLst>
                                      </p:cBhvr>
                                      <p:tavLst>
                                        <p:tav tm="0">
                                          <p:val>
                                            <p:strVal val="#ppt_h"/>
                                          </p:val>
                                        </p:tav>
                                        <p:tav tm="100000">
                                          <p:val>
                                            <p:strVal val="#ppt_h"/>
                                          </p:val>
                                        </p:tav>
                                      </p:tavLst>
                                    </p:anim>
                                    <p:anim calcmode="lin" valueType="num">
                                      <p:cBhvr>
                                        <p:cTn id="148" dur="500" decel="50000" fill="hold">
                                          <p:stCondLst>
                                            <p:cond delay="0"/>
                                          </p:stCondLst>
                                        </p:cTn>
                                        <p:tgtEl>
                                          <p:spTgt spid="68707"/>
                                        </p:tgtEl>
                                        <p:attrNameLst>
                                          <p:attrName>ppt_x</p:attrName>
                                        </p:attrNameLst>
                                      </p:cBhvr>
                                      <p:tavLst>
                                        <p:tav tm="0">
                                          <p:val>
                                            <p:strVal val="#ppt_x+.4"/>
                                          </p:val>
                                        </p:tav>
                                        <p:tav tm="100000">
                                          <p:val>
                                            <p:strVal val="#ppt_x"/>
                                          </p:val>
                                        </p:tav>
                                      </p:tavLst>
                                    </p:anim>
                                    <p:anim calcmode="lin" valueType="num">
                                      <p:cBhvr>
                                        <p:cTn id="149" dur="500" decel="50000" fill="hold">
                                          <p:stCondLst>
                                            <p:cond delay="0"/>
                                          </p:stCondLst>
                                        </p:cTn>
                                        <p:tgtEl>
                                          <p:spTgt spid="68707"/>
                                        </p:tgtEl>
                                        <p:attrNameLst>
                                          <p:attrName>ppt_y</p:attrName>
                                        </p:attrNameLst>
                                      </p:cBhvr>
                                      <p:tavLst>
                                        <p:tav tm="0">
                                          <p:val>
                                            <p:strVal val="#ppt_y-.2"/>
                                          </p:val>
                                        </p:tav>
                                        <p:tav tm="100000">
                                          <p:val>
                                            <p:strVal val="#ppt_y+.1"/>
                                          </p:val>
                                        </p:tav>
                                      </p:tavLst>
                                    </p:anim>
                                    <p:anim calcmode="lin" valueType="num">
                                      <p:cBhvr>
                                        <p:cTn id="150" dur="500" accel="50000" fill="hold">
                                          <p:stCondLst>
                                            <p:cond delay="500"/>
                                          </p:stCondLst>
                                        </p:cTn>
                                        <p:tgtEl>
                                          <p:spTgt spid="68707"/>
                                        </p:tgtEl>
                                        <p:attrNameLst>
                                          <p:attrName>ppt_y</p:attrName>
                                        </p:attrNameLst>
                                      </p:cBhvr>
                                      <p:tavLst>
                                        <p:tav tm="0">
                                          <p:val>
                                            <p:strVal val="#ppt_y+.1"/>
                                          </p:val>
                                        </p:tav>
                                        <p:tav tm="100000">
                                          <p:val>
                                            <p:strVal val="#ppt_y"/>
                                          </p:val>
                                        </p:tav>
                                      </p:tavLst>
                                    </p:anim>
                                    <p:animEffect transition="in" filter="fade">
                                      <p:cBhvr>
                                        <p:cTn id="151" dur="1000" decel="50000">
                                          <p:stCondLst>
                                            <p:cond delay="0"/>
                                          </p:stCondLst>
                                        </p:cTn>
                                        <p:tgtEl>
                                          <p:spTgt spid="68707"/>
                                        </p:tgtEl>
                                      </p:cBhvr>
                                    </p:animEffect>
                                  </p:childTnLst>
                                </p:cTn>
                              </p:par>
                            </p:childTnLst>
                          </p:cTn>
                        </p:par>
                      </p:childTnLst>
                    </p:cTn>
                  </p:par>
                  <p:par>
                    <p:cTn id="152" fill="hold" nodeType="clickPar">
                      <p:stCondLst>
                        <p:cond delay="indefinite"/>
                      </p:stCondLst>
                      <p:childTnLst>
                        <p:par>
                          <p:cTn id="153" fill="hold" nodeType="withGroup">
                            <p:stCondLst>
                              <p:cond delay="0"/>
                            </p:stCondLst>
                            <p:childTnLst>
                              <p:par>
                                <p:cTn id="154" presetID="47" presetClass="entr" presetSubtype="0" fill="hold" grpId="0" nodeType="clickEffect">
                                  <p:stCondLst>
                                    <p:cond delay="0"/>
                                  </p:stCondLst>
                                  <p:childTnLst>
                                    <p:set>
                                      <p:cBhvr>
                                        <p:cTn id="155" dur="1" fill="hold">
                                          <p:stCondLst>
                                            <p:cond delay="0"/>
                                          </p:stCondLst>
                                        </p:cTn>
                                        <p:tgtEl>
                                          <p:spTgt spid="68615"/>
                                        </p:tgtEl>
                                        <p:attrNameLst>
                                          <p:attrName>style.visibility</p:attrName>
                                        </p:attrNameLst>
                                      </p:cBhvr>
                                      <p:to>
                                        <p:strVal val="visible"/>
                                      </p:to>
                                    </p:set>
                                    <p:animEffect transition="in" filter="fade">
                                      <p:cBhvr>
                                        <p:cTn id="156" dur="1000"/>
                                        <p:tgtEl>
                                          <p:spTgt spid="68615"/>
                                        </p:tgtEl>
                                      </p:cBhvr>
                                    </p:animEffect>
                                    <p:anim calcmode="lin" valueType="num">
                                      <p:cBhvr>
                                        <p:cTn id="157" dur="1000" fill="hold"/>
                                        <p:tgtEl>
                                          <p:spTgt spid="68615"/>
                                        </p:tgtEl>
                                        <p:attrNameLst>
                                          <p:attrName>ppt_x</p:attrName>
                                        </p:attrNameLst>
                                      </p:cBhvr>
                                      <p:tavLst>
                                        <p:tav tm="0">
                                          <p:val>
                                            <p:strVal val="#ppt_x"/>
                                          </p:val>
                                        </p:tav>
                                        <p:tav tm="100000">
                                          <p:val>
                                            <p:strVal val="#ppt_x"/>
                                          </p:val>
                                        </p:tav>
                                      </p:tavLst>
                                    </p:anim>
                                    <p:anim calcmode="lin" valueType="num">
                                      <p:cBhvr>
                                        <p:cTn id="158" dur="1000" fill="hold"/>
                                        <p:tgtEl>
                                          <p:spTgt spid="68615"/>
                                        </p:tgtEl>
                                        <p:attrNameLst>
                                          <p:attrName>ppt_y</p:attrName>
                                        </p:attrNameLst>
                                      </p:cBhvr>
                                      <p:tavLst>
                                        <p:tav tm="0">
                                          <p:val>
                                            <p:strVal val="#ppt_y-.1"/>
                                          </p:val>
                                        </p:tav>
                                        <p:tav tm="100000">
                                          <p:val>
                                            <p:strVal val="#ppt_y"/>
                                          </p:val>
                                        </p:tav>
                                      </p:tavLst>
                                    </p:anim>
                                  </p:childTnLst>
                                </p:cTn>
                              </p:par>
                            </p:childTnLst>
                          </p:cTn>
                        </p:par>
                      </p:childTnLst>
                    </p:cTn>
                  </p:par>
                  <p:par>
                    <p:cTn id="159" fill="hold" nodeType="clickPar">
                      <p:stCondLst>
                        <p:cond delay="indefinite"/>
                      </p:stCondLst>
                      <p:childTnLst>
                        <p:par>
                          <p:cTn id="160" fill="hold" nodeType="withGroup">
                            <p:stCondLst>
                              <p:cond delay="0"/>
                            </p:stCondLst>
                            <p:childTnLst>
                              <p:par>
                                <p:cTn id="161" presetID="39" presetClass="entr" presetSubtype="0" accel="100000" fill="hold" nodeType="clickEffect">
                                  <p:stCondLst>
                                    <p:cond delay="0"/>
                                  </p:stCondLst>
                                  <p:childTnLst>
                                    <p:set>
                                      <p:cBhvr>
                                        <p:cTn id="162" dur="1" fill="hold">
                                          <p:stCondLst>
                                            <p:cond delay="0"/>
                                          </p:stCondLst>
                                        </p:cTn>
                                        <p:tgtEl>
                                          <p:spTgt spid="68720"/>
                                        </p:tgtEl>
                                        <p:attrNameLst>
                                          <p:attrName>style.visibility</p:attrName>
                                        </p:attrNameLst>
                                      </p:cBhvr>
                                      <p:to>
                                        <p:strVal val="visible"/>
                                      </p:to>
                                    </p:set>
                                    <p:anim calcmode="lin" valueType="num">
                                      <p:cBhvr>
                                        <p:cTn id="163" dur="500" fill="hold"/>
                                        <p:tgtEl>
                                          <p:spTgt spid="68720"/>
                                        </p:tgtEl>
                                        <p:attrNameLst>
                                          <p:attrName>ppt_h</p:attrName>
                                        </p:attrNameLst>
                                      </p:cBhvr>
                                      <p:tavLst>
                                        <p:tav tm="0">
                                          <p:val>
                                            <p:strVal val="#ppt_h/20"/>
                                          </p:val>
                                        </p:tav>
                                        <p:tav tm="50000">
                                          <p:val>
                                            <p:strVal val="#ppt_h/20"/>
                                          </p:val>
                                        </p:tav>
                                        <p:tav tm="100000">
                                          <p:val>
                                            <p:strVal val="#ppt_h"/>
                                          </p:val>
                                        </p:tav>
                                      </p:tavLst>
                                    </p:anim>
                                    <p:anim calcmode="lin" valueType="num">
                                      <p:cBhvr>
                                        <p:cTn id="164" dur="500" fill="hold"/>
                                        <p:tgtEl>
                                          <p:spTgt spid="68720"/>
                                        </p:tgtEl>
                                        <p:attrNameLst>
                                          <p:attrName>ppt_w</p:attrName>
                                        </p:attrNameLst>
                                      </p:cBhvr>
                                      <p:tavLst>
                                        <p:tav tm="0">
                                          <p:val>
                                            <p:strVal val="#ppt_w+.3"/>
                                          </p:val>
                                        </p:tav>
                                        <p:tav tm="50000">
                                          <p:val>
                                            <p:strVal val="#ppt_w+.3"/>
                                          </p:val>
                                        </p:tav>
                                        <p:tav tm="100000">
                                          <p:val>
                                            <p:strVal val="#ppt_w"/>
                                          </p:val>
                                        </p:tav>
                                      </p:tavLst>
                                    </p:anim>
                                    <p:anim calcmode="lin" valueType="num">
                                      <p:cBhvr>
                                        <p:cTn id="165" dur="500" fill="hold"/>
                                        <p:tgtEl>
                                          <p:spTgt spid="68720"/>
                                        </p:tgtEl>
                                        <p:attrNameLst>
                                          <p:attrName>ppt_x</p:attrName>
                                        </p:attrNameLst>
                                      </p:cBhvr>
                                      <p:tavLst>
                                        <p:tav tm="0">
                                          <p:val>
                                            <p:strVal val="#ppt_x-.3"/>
                                          </p:val>
                                        </p:tav>
                                        <p:tav tm="50000">
                                          <p:val>
                                            <p:strVal val="#ppt_x"/>
                                          </p:val>
                                        </p:tav>
                                        <p:tav tm="100000">
                                          <p:val>
                                            <p:strVal val="#ppt_x"/>
                                          </p:val>
                                        </p:tav>
                                      </p:tavLst>
                                    </p:anim>
                                    <p:anim calcmode="lin" valueType="num">
                                      <p:cBhvr>
                                        <p:cTn id="166" dur="500" fill="hold"/>
                                        <p:tgtEl>
                                          <p:spTgt spid="68720"/>
                                        </p:tgtEl>
                                        <p:attrNameLst>
                                          <p:attrName>ppt_y</p:attrName>
                                        </p:attrNameLst>
                                      </p:cBhvr>
                                      <p:tavLst>
                                        <p:tav tm="0">
                                          <p:val>
                                            <p:strVal val="#ppt_y"/>
                                          </p:val>
                                        </p:tav>
                                        <p:tav tm="100000">
                                          <p:val>
                                            <p:strVal val="#ppt_y"/>
                                          </p:val>
                                        </p:tav>
                                      </p:tavLst>
                                    </p:anim>
                                  </p:childTnLst>
                                </p:cTn>
                              </p:par>
                            </p:childTnLst>
                          </p:cTn>
                        </p:par>
                      </p:childTnLst>
                    </p:cTn>
                  </p:par>
                  <p:par>
                    <p:cTn id="167" fill="hold" nodeType="clickPar">
                      <p:stCondLst>
                        <p:cond delay="indefinite"/>
                      </p:stCondLst>
                      <p:childTnLst>
                        <p:par>
                          <p:cTn id="168" fill="hold" nodeType="withGroup">
                            <p:stCondLst>
                              <p:cond delay="0"/>
                            </p:stCondLst>
                            <p:childTnLst>
                              <p:par>
                                <p:cTn id="169" presetID="10" presetClass="entr" presetSubtype="0" fill="hold" grpId="0" nodeType="clickEffect">
                                  <p:stCondLst>
                                    <p:cond delay="0"/>
                                  </p:stCondLst>
                                  <p:childTnLst>
                                    <p:set>
                                      <p:cBhvr>
                                        <p:cTn id="170" dur="1" fill="hold">
                                          <p:stCondLst>
                                            <p:cond delay="0"/>
                                          </p:stCondLst>
                                        </p:cTn>
                                        <p:tgtEl>
                                          <p:spTgt spid="68733"/>
                                        </p:tgtEl>
                                        <p:attrNameLst>
                                          <p:attrName>style.visibility</p:attrName>
                                        </p:attrNameLst>
                                      </p:cBhvr>
                                      <p:to>
                                        <p:strVal val="visible"/>
                                      </p:to>
                                    </p:set>
                                    <p:animEffect transition="in" filter="fade">
                                      <p:cBhvr>
                                        <p:cTn id="171" dur="2000"/>
                                        <p:tgtEl>
                                          <p:spTgt spid="68733"/>
                                        </p:tgtEl>
                                      </p:cBhvr>
                                    </p:animEffect>
                                  </p:childTnLst>
                                </p:cTn>
                              </p:par>
                            </p:childTnLst>
                          </p:cTn>
                        </p:par>
                      </p:childTnLst>
                    </p:cTn>
                  </p:par>
                  <p:par>
                    <p:cTn id="172" fill="hold" nodeType="clickPar">
                      <p:stCondLst>
                        <p:cond delay="indefinite"/>
                      </p:stCondLst>
                      <p:childTnLst>
                        <p:par>
                          <p:cTn id="173" fill="hold" nodeType="withGroup">
                            <p:stCondLst>
                              <p:cond delay="0"/>
                            </p:stCondLst>
                            <p:childTnLst>
                              <p:par>
                                <p:cTn id="174" presetID="17" presetClass="entr" presetSubtype="10" fill="hold" nodeType="clickEffect">
                                  <p:stCondLst>
                                    <p:cond delay="0"/>
                                  </p:stCondLst>
                                  <p:childTnLst>
                                    <p:set>
                                      <p:cBhvr>
                                        <p:cTn id="175" dur="1" fill="hold">
                                          <p:stCondLst>
                                            <p:cond delay="0"/>
                                          </p:stCondLst>
                                        </p:cTn>
                                        <p:tgtEl>
                                          <p:spTgt spid="68734"/>
                                        </p:tgtEl>
                                        <p:attrNameLst>
                                          <p:attrName>style.visibility</p:attrName>
                                        </p:attrNameLst>
                                      </p:cBhvr>
                                      <p:to>
                                        <p:strVal val="visible"/>
                                      </p:to>
                                    </p:set>
                                    <p:anim calcmode="lin" valueType="num">
                                      <p:cBhvr>
                                        <p:cTn id="176" dur="500" fill="hold"/>
                                        <p:tgtEl>
                                          <p:spTgt spid="68734"/>
                                        </p:tgtEl>
                                        <p:attrNameLst>
                                          <p:attrName>ppt_w</p:attrName>
                                        </p:attrNameLst>
                                      </p:cBhvr>
                                      <p:tavLst>
                                        <p:tav tm="0">
                                          <p:val>
                                            <p:fltVal val="0"/>
                                          </p:val>
                                        </p:tav>
                                        <p:tav tm="100000">
                                          <p:val>
                                            <p:strVal val="#ppt_w"/>
                                          </p:val>
                                        </p:tav>
                                      </p:tavLst>
                                    </p:anim>
                                    <p:anim calcmode="lin" valueType="num">
                                      <p:cBhvr>
                                        <p:cTn id="177" dur="500" fill="hold"/>
                                        <p:tgtEl>
                                          <p:spTgt spid="68734"/>
                                        </p:tgtEl>
                                        <p:attrNameLst>
                                          <p:attrName>ppt_h</p:attrName>
                                        </p:attrNameLst>
                                      </p:cBhvr>
                                      <p:tavLst>
                                        <p:tav tm="0">
                                          <p:val>
                                            <p:strVal val="#ppt_h"/>
                                          </p:val>
                                        </p:tav>
                                        <p:tav tm="100000">
                                          <p:val>
                                            <p:strVal val="#ppt_h"/>
                                          </p:val>
                                        </p:tav>
                                      </p:tavLst>
                                    </p:anim>
                                  </p:childTnLst>
                                </p:cTn>
                              </p:par>
                            </p:childTnLst>
                          </p:cTn>
                        </p:par>
                      </p:childTnLst>
                    </p:cTn>
                  </p:par>
                  <p:par>
                    <p:cTn id="178" fill="hold" nodeType="clickPar">
                      <p:stCondLst>
                        <p:cond delay="indefinite"/>
                      </p:stCondLst>
                      <p:childTnLst>
                        <p:par>
                          <p:cTn id="179" fill="hold" nodeType="withGroup">
                            <p:stCondLst>
                              <p:cond delay="0"/>
                            </p:stCondLst>
                            <p:childTnLst>
                              <p:par>
                                <p:cTn id="180" presetID="9" presetClass="entr" presetSubtype="0" fill="hold" grpId="0" nodeType="clickEffect">
                                  <p:stCondLst>
                                    <p:cond delay="0"/>
                                  </p:stCondLst>
                                  <p:childTnLst>
                                    <p:set>
                                      <p:cBhvr>
                                        <p:cTn id="181" dur="1" fill="hold">
                                          <p:stCondLst>
                                            <p:cond delay="0"/>
                                          </p:stCondLst>
                                        </p:cTn>
                                        <p:tgtEl>
                                          <p:spTgt spid="68746"/>
                                        </p:tgtEl>
                                        <p:attrNameLst>
                                          <p:attrName>style.visibility</p:attrName>
                                        </p:attrNameLst>
                                      </p:cBhvr>
                                      <p:to>
                                        <p:strVal val="visible"/>
                                      </p:to>
                                    </p:set>
                                    <p:animEffect transition="in" filter="dissolve">
                                      <p:cBhvr>
                                        <p:cTn id="182" dur="500"/>
                                        <p:tgtEl>
                                          <p:spTgt spid="68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p:bldP spid="68612" grpId="0"/>
      <p:bldP spid="68613" grpId="0"/>
      <p:bldP spid="68614" grpId="0"/>
      <p:bldP spid="68615" grpId="0"/>
      <p:bldP spid="68636" grpId="0"/>
      <p:bldP spid="68664" grpId="0"/>
      <p:bldP spid="68665" grpId="0"/>
      <p:bldP spid="68704" grpId="0"/>
      <p:bldP spid="68705" grpId="0"/>
      <p:bldP spid="68706" grpId="0"/>
      <p:bldP spid="68733" grpId="0"/>
      <p:bldP spid="68746" grpId="0"/>
      <p:bldP spid="68747" grpId="0" animBg="1"/>
      <p:bldP spid="68748" grpId="0" animBg="1"/>
      <p:bldP spid="68749" grpId="0" animBg="1"/>
      <p:bldP spid="68750" grpId="0" animBg="1"/>
      <p:bldP spid="68750" grpId="1" animBg="1"/>
      <p:bldP spid="6875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1762" name="Picture 2" descr="ax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9800" y="685800"/>
            <a:ext cx="2692400" cy="2019300"/>
          </a:xfrm>
          <a:prstGeom prst="rect">
            <a:avLst/>
          </a:prstGeom>
          <a:noFill/>
          <a:extLst>
            <a:ext uri="{909E8E84-426E-40DD-AFC4-6F175D3DCCD1}">
              <a14:hiddenFill xmlns:a14="http://schemas.microsoft.com/office/drawing/2010/main">
                <a:solidFill>
                  <a:srgbClr val="FFFFFF"/>
                </a:solidFill>
              </a14:hiddenFill>
            </a:ext>
          </a:extLst>
        </p:spPr>
      </p:pic>
      <p:pic>
        <p:nvPicPr>
          <p:cNvPr id="1141763" name="Picture 3" descr="ax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5925" y="3352800"/>
            <a:ext cx="2403475" cy="2073275"/>
          </a:xfrm>
          <a:prstGeom prst="rect">
            <a:avLst/>
          </a:prstGeom>
          <a:noFill/>
          <a:extLst>
            <a:ext uri="{909E8E84-426E-40DD-AFC4-6F175D3DCCD1}">
              <a14:hiddenFill xmlns:a14="http://schemas.microsoft.com/office/drawing/2010/main">
                <a:solidFill>
                  <a:srgbClr val="FFFFFF"/>
                </a:solidFill>
              </a14:hiddenFill>
            </a:ext>
          </a:extLst>
        </p:spPr>
      </p:pic>
      <p:sp>
        <p:nvSpPr>
          <p:cNvPr id="1141764" name="Rectangle 4"/>
          <p:cNvSpPr>
            <a:spLocks noGrp="1" noChangeArrowheads="1"/>
          </p:cNvSpPr>
          <p:nvPr>
            <p:ph type="ctrTitle"/>
          </p:nvPr>
        </p:nvSpPr>
        <p:spPr>
          <a:xfrm>
            <a:off x="381000" y="3048000"/>
            <a:ext cx="8763000" cy="838200"/>
          </a:xfrm>
        </p:spPr>
        <p:txBody>
          <a:bodyPr>
            <a:normAutofit fontScale="90000"/>
          </a:bodyPr>
          <a:lstStyle/>
          <a:p>
            <a:pPr algn="l"/>
            <a:r>
              <a:rPr lang="en-US" sz="7200">
                <a:solidFill>
                  <a:srgbClr val="FF3300"/>
                </a:solidFill>
                <a:effectLst>
                  <a:outerShdw blurRad="38100" dist="38100" dir="2700000" algn="tl">
                    <a:srgbClr val="C0C0C0"/>
                  </a:outerShdw>
                </a:effectLst>
              </a:rPr>
              <a:t>V</a:t>
            </a:r>
            <a:r>
              <a:rPr lang="en-US" sz="6000">
                <a:solidFill>
                  <a:srgbClr val="012C79"/>
                </a:solidFill>
                <a:effectLst>
                  <a:outerShdw blurRad="38100" dist="38100" dir="2700000" algn="tl">
                    <a:srgbClr val="C0C0C0"/>
                  </a:outerShdw>
                </a:effectLst>
              </a:rPr>
              <a:t>alence</a:t>
            </a:r>
            <a:r>
              <a:rPr lang="en-US" sz="7200">
                <a:solidFill>
                  <a:srgbClr val="012C79"/>
                </a:solidFill>
                <a:effectLst>
                  <a:outerShdw blurRad="38100" dist="38100" dir="2700000" algn="tl">
                    <a:srgbClr val="C0C0C0"/>
                  </a:outerShdw>
                </a:effectLst>
              </a:rPr>
              <a:t/>
            </a:r>
            <a:br>
              <a:rPr lang="en-US" sz="7200">
                <a:solidFill>
                  <a:srgbClr val="012C79"/>
                </a:solidFill>
                <a:effectLst>
                  <a:outerShdw blurRad="38100" dist="38100" dir="2700000" algn="tl">
                    <a:srgbClr val="C0C0C0"/>
                  </a:outerShdw>
                </a:effectLst>
              </a:rPr>
            </a:br>
            <a:r>
              <a:rPr lang="en-US" sz="7200">
                <a:solidFill>
                  <a:srgbClr val="FF3300"/>
                </a:solidFill>
                <a:effectLst>
                  <a:outerShdw blurRad="38100" dist="38100" dir="2700000" algn="tl">
                    <a:srgbClr val="C0C0C0"/>
                  </a:outerShdw>
                </a:effectLst>
              </a:rPr>
              <a:t>S</a:t>
            </a:r>
            <a:r>
              <a:rPr lang="en-US" sz="6000">
                <a:solidFill>
                  <a:srgbClr val="012C79"/>
                </a:solidFill>
                <a:effectLst>
                  <a:outerShdw blurRad="38100" dist="38100" dir="2700000" algn="tl">
                    <a:srgbClr val="C0C0C0"/>
                  </a:outerShdw>
                </a:effectLst>
              </a:rPr>
              <a:t>hell</a:t>
            </a:r>
            <a:r>
              <a:rPr lang="en-US" sz="7200">
                <a:solidFill>
                  <a:srgbClr val="012C79"/>
                </a:solidFill>
                <a:effectLst>
                  <a:outerShdw blurRad="38100" dist="38100" dir="2700000" algn="tl">
                    <a:srgbClr val="C0C0C0"/>
                  </a:outerShdw>
                </a:effectLst>
              </a:rPr>
              <a:t/>
            </a:r>
            <a:br>
              <a:rPr lang="en-US" sz="7200">
                <a:solidFill>
                  <a:srgbClr val="012C79"/>
                </a:solidFill>
                <a:effectLst>
                  <a:outerShdw blurRad="38100" dist="38100" dir="2700000" algn="tl">
                    <a:srgbClr val="C0C0C0"/>
                  </a:outerShdw>
                </a:effectLst>
              </a:rPr>
            </a:br>
            <a:r>
              <a:rPr lang="en-US" sz="7200">
                <a:solidFill>
                  <a:srgbClr val="FF3300"/>
                </a:solidFill>
                <a:effectLst>
                  <a:outerShdw blurRad="38100" dist="38100" dir="2700000" algn="tl">
                    <a:srgbClr val="C0C0C0"/>
                  </a:outerShdw>
                </a:effectLst>
              </a:rPr>
              <a:t>E</a:t>
            </a:r>
            <a:r>
              <a:rPr lang="en-US" sz="6000">
                <a:solidFill>
                  <a:srgbClr val="012C79"/>
                </a:solidFill>
                <a:effectLst>
                  <a:outerShdw blurRad="38100" dist="38100" dir="2700000" algn="tl">
                    <a:srgbClr val="C0C0C0"/>
                  </a:outerShdw>
                </a:effectLst>
              </a:rPr>
              <a:t>lectron</a:t>
            </a:r>
            <a:r>
              <a:rPr lang="en-US" sz="7200">
                <a:solidFill>
                  <a:srgbClr val="012C79"/>
                </a:solidFill>
                <a:effectLst>
                  <a:outerShdw blurRad="38100" dist="38100" dir="2700000" algn="tl">
                    <a:srgbClr val="C0C0C0"/>
                  </a:outerShdw>
                </a:effectLst>
              </a:rPr>
              <a:t/>
            </a:r>
            <a:br>
              <a:rPr lang="en-US" sz="7200">
                <a:solidFill>
                  <a:srgbClr val="012C79"/>
                </a:solidFill>
                <a:effectLst>
                  <a:outerShdw blurRad="38100" dist="38100" dir="2700000" algn="tl">
                    <a:srgbClr val="C0C0C0"/>
                  </a:outerShdw>
                </a:effectLst>
              </a:rPr>
            </a:br>
            <a:r>
              <a:rPr lang="en-US" sz="7200">
                <a:solidFill>
                  <a:srgbClr val="FF3300"/>
                </a:solidFill>
                <a:effectLst>
                  <a:outerShdw blurRad="38100" dist="38100" dir="2700000" algn="tl">
                    <a:srgbClr val="C0C0C0"/>
                  </a:outerShdw>
                </a:effectLst>
              </a:rPr>
              <a:t>P</a:t>
            </a:r>
            <a:r>
              <a:rPr lang="en-US" sz="6000">
                <a:solidFill>
                  <a:srgbClr val="012C79"/>
                </a:solidFill>
                <a:effectLst>
                  <a:outerShdw blurRad="38100" dist="38100" dir="2700000" algn="tl">
                    <a:srgbClr val="C0C0C0"/>
                  </a:outerShdw>
                </a:effectLst>
              </a:rPr>
              <a:t>air</a:t>
            </a:r>
            <a:r>
              <a:rPr lang="en-US" sz="7200">
                <a:solidFill>
                  <a:srgbClr val="012C79"/>
                </a:solidFill>
                <a:effectLst>
                  <a:outerShdw blurRad="38100" dist="38100" dir="2700000" algn="tl">
                    <a:srgbClr val="C0C0C0"/>
                  </a:outerShdw>
                </a:effectLst>
              </a:rPr>
              <a:t/>
            </a:r>
            <a:br>
              <a:rPr lang="en-US" sz="7200">
                <a:solidFill>
                  <a:srgbClr val="012C79"/>
                </a:solidFill>
                <a:effectLst>
                  <a:outerShdw blurRad="38100" dist="38100" dir="2700000" algn="tl">
                    <a:srgbClr val="C0C0C0"/>
                  </a:outerShdw>
                </a:effectLst>
              </a:rPr>
            </a:br>
            <a:r>
              <a:rPr lang="en-US" sz="7200">
                <a:solidFill>
                  <a:srgbClr val="FF3300"/>
                </a:solidFill>
                <a:effectLst>
                  <a:outerShdw blurRad="38100" dist="38100" dir="2700000" algn="tl">
                    <a:srgbClr val="C0C0C0"/>
                  </a:outerShdw>
                </a:effectLst>
              </a:rPr>
              <a:t>R</a:t>
            </a:r>
            <a:r>
              <a:rPr lang="en-US" sz="6000">
                <a:solidFill>
                  <a:srgbClr val="012C79"/>
                </a:solidFill>
                <a:effectLst>
                  <a:outerShdw blurRad="38100" dist="38100" dir="2700000" algn="tl">
                    <a:srgbClr val="C0C0C0"/>
                  </a:outerShdw>
                </a:effectLst>
              </a:rPr>
              <a:t>epulsion</a:t>
            </a:r>
            <a:r>
              <a:rPr lang="en-US" sz="7200">
                <a:solidFill>
                  <a:srgbClr val="012C79"/>
                </a:solidFill>
                <a:effectLst>
                  <a:outerShdw blurRad="38100" dist="38100" dir="2700000" algn="tl">
                    <a:srgbClr val="C0C0C0"/>
                  </a:outerShdw>
                </a:effectLst>
              </a:rPr>
              <a:t/>
            </a:r>
            <a:br>
              <a:rPr lang="en-US" sz="7200">
                <a:solidFill>
                  <a:srgbClr val="012C79"/>
                </a:solidFill>
                <a:effectLst>
                  <a:outerShdw blurRad="38100" dist="38100" dir="2700000" algn="tl">
                    <a:srgbClr val="C0C0C0"/>
                  </a:outerShdw>
                </a:effectLst>
              </a:rPr>
            </a:br>
            <a:r>
              <a:rPr lang="en-US" sz="7200">
                <a:solidFill>
                  <a:srgbClr val="012C79"/>
                </a:solidFill>
                <a:effectLst>
                  <a:outerShdw blurRad="38100" dist="38100" dir="2700000" algn="tl">
                    <a:srgbClr val="C0C0C0"/>
                  </a:outerShdw>
                </a:effectLst>
              </a:rPr>
              <a:t>   </a:t>
            </a:r>
            <a:r>
              <a:rPr lang="en-US" sz="6000">
                <a:solidFill>
                  <a:srgbClr val="012C79"/>
                </a:solidFill>
                <a:effectLst>
                  <a:outerShdw blurRad="38100" dist="38100" dir="2700000" algn="tl">
                    <a:srgbClr val="C0C0C0"/>
                  </a:outerShdw>
                </a:effectLst>
              </a:rPr>
              <a:t>Theory</a:t>
            </a:r>
            <a:r>
              <a:rPr lang="en-US" sz="6000" b="1">
                <a:solidFill>
                  <a:srgbClr val="FF6600"/>
                </a:solidFill>
                <a:effectLst>
                  <a:outerShdw blurRad="38100" dist="38100" dir="2700000" algn="tl">
                    <a:srgbClr val="C0C0C0"/>
                  </a:outerShdw>
                </a:effectLst>
              </a:rPr>
              <a:t>  </a:t>
            </a:r>
            <a:endParaRPr lang="en-US" sz="6600" b="1">
              <a:solidFill>
                <a:srgbClr val="990000"/>
              </a:solidFill>
            </a:endParaRPr>
          </a:p>
        </p:txBody>
      </p:sp>
      <p:pic>
        <p:nvPicPr>
          <p:cNvPr id="1141765" name="Picture 5" descr="ax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1201738"/>
            <a:ext cx="2743200" cy="2379662"/>
          </a:xfrm>
          <a:prstGeom prst="rect">
            <a:avLst/>
          </a:prstGeom>
          <a:noFill/>
          <a:extLst>
            <a:ext uri="{909E8E84-426E-40DD-AFC4-6F175D3DCCD1}">
              <a14:hiddenFill xmlns:a14="http://schemas.microsoft.com/office/drawing/2010/main">
                <a:solidFill>
                  <a:srgbClr val="FFFFFF"/>
                </a:solidFill>
              </a14:hiddenFill>
            </a:ext>
          </a:extLst>
        </p:spPr>
      </p:pic>
      <p:pic>
        <p:nvPicPr>
          <p:cNvPr id="1141766" name="Picture 6" descr="ax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89700" y="4268788"/>
            <a:ext cx="2425700" cy="2055812"/>
          </a:xfrm>
          <a:prstGeom prst="rect">
            <a:avLst/>
          </a:prstGeom>
          <a:noFill/>
          <a:extLst>
            <a:ext uri="{909E8E84-426E-40DD-AFC4-6F175D3DCCD1}">
              <a14:hiddenFill xmlns:a14="http://schemas.microsoft.com/office/drawing/2010/main">
                <a:solidFill>
                  <a:srgbClr val="FFFFFF"/>
                </a:solidFill>
              </a14:hiddenFill>
            </a:ext>
          </a:extLst>
        </p:spPr>
      </p:pic>
      <p:sp>
        <p:nvSpPr>
          <p:cNvPr id="1141767" name="Rectangle 7"/>
          <p:cNvSpPr>
            <a:spLocks noChangeArrowheads="1"/>
          </p:cNvSpPr>
          <p:nvPr/>
        </p:nvSpPr>
        <p:spPr bwMode="auto">
          <a:xfrm>
            <a:off x="3581400" y="2438400"/>
            <a:ext cx="2286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77813" indent="-277813" algn="ctr"/>
            <a:r>
              <a:rPr lang="en-US" sz="2400">
                <a:solidFill>
                  <a:srgbClr val="000099"/>
                </a:solidFill>
              </a:rPr>
              <a:t>Planar triangular</a:t>
            </a:r>
            <a:endParaRPr lang="en-US" sz="2400">
              <a:solidFill>
                <a:srgbClr val="000099"/>
              </a:solidFill>
              <a:sym typeface="Symbol" pitchFamily="18" charset="2"/>
            </a:endParaRPr>
          </a:p>
        </p:txBody>
      </p:sp>
      <p:sp>
        <p:nvSpPr>
          <p:cNvPr id="1141768" name="Rectangle 8"/>
          <p:cNvSpPr>
            <a:spLocks noChangeArrowheads="1"/>
          </p:cNvSpPr>
          <p:nvPr/>
        </p:nvSpPr>
        <p:spPr bwMode="auto">
          <a:xfrm>
            <a:off x="6248400" y="3200400"/>
            <a:ext cx="2286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77813" indent="-277813" algn="ctr"/>
            <a:r>
              <a:rPr lang="en-US" sz="2400">
                <a:solidFill>
                  <a:srgbClr val="000099"/>
                </a:solidFill>
              </a:rPr>
              <a:t>Tetrahedral</a:t>
            </a:r>
            <a:endParaRPr lang="en-US" sz="2400">
              <a:solidFill>
                <a:srgbClr val="000099"/>
              </a:solidFill>
              <a:sym typeface="Symbol" pitchFamily="18" charset="2"/>
            </a:endParaRPr>
          </a:p>
        </p:txBody>
      </p:sp>
      <p:sp>
        <p:nvSpPr>
          <p:cNvPr id="1141769" name="Rectangle 9"/>
          <p:cNvSpPr>
            <a:spLocks noChangeArrowheads="1"/>
          </p:cNvSpPr>
          <p:nvPr/>
        </p:nvSpPr>
        <p:spPr bwMode="auto">
          <a:xfrm>
            <a:off x="4191000" y="5181600"/>
            <a:ext cx="2286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77813" indent="-277813" algn="ctr"/>
            <a:r>
              <a:rPr lang="en-US" sz="2400">
                <a:solidFill>
                  <a:srgbClr val="000099"/>
                </a:solidFill>
              </a:rPr>
              <a:t>Trigonal bipyramidal</a:t>
            </a:r>
          </a:p>
        </p:txBody>
      </p:sp>
      <p:sp>
        <p:nvSpPr>
          <p:cNvPr id="1141770" name="Rectangle 10"/>
          <p:cNvSpPr>
            <a:spLocks noChangeArrowheads="1"/>
          </p:cNvSpPr>
          <p:nvPr/>
        </p:nvSpPr>
        <p:spPr bwMode="auto">
          <a:xfrm>
            <a:off x="6553200" y="6172200"/>
            <a:ext cx="2286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77813" indent="-277813" algn="ctr"/>
            <a:r>
              <a:rPr lang="en-US" sz="2400">
                <a:solidFill>
                  <a:srgbClr val="000099"/>
                </a:solidFill>
              </a:rPr>
              <a:t>Octahedral</a:t>
            </a:r>
          </a:p>
        </p:txBody>
      </p:sp>
    </p:spTree>
    <p:extLst>
      <p:ext uri="{BB962C8B-B14F-4D97-AF65-F5344CB8AC3E}">
        <p14:creationId xmlns:p14="http://schemas.microsoft.com/office/powerpoint/2010/main" val="2494776657"/>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Freeform 2"/>
          <p:cNvSpPr>
            <a:spLocks/>
          </p:cNvSpPr>
          <p:nvPr/>
        </p:nvSpPr>
        <p:spPr bwMode="auto">
          <a:xfrm>
            <a:off x="7162800" y="2362200"/>
            <a:ext cx="1371600" cy="457200"/>
          </a:xfrm>
          <a:custGeom>
            <a:avLst/>
            <a:gdLst>
              <a:gd name="T0" fmla="*/ 48 w 864"/>
              <a:gd name="T1" fmla="*/ 144 h 288"/>
              <a:gd name="T2" fmla="*/ 624 w 864"/>
              <a:gd name="T3" fmla="*/ 288 h 288"/>
              <a:gd name="T4" fmla="*/ 864 w 864"/>
              <a:gd name="T5" fmla="*/ 0 h 288"/>
              <a:gd name="T6" fmla="*/ 0 w 864"/>
              <a:gd name="T7" fmla="*/ 144 h 288"/>
            </a:gdLst>
            <a:ahLst/>
            <a:cxnLst>
              <a:cxn ang="0">
                <a:pos x="T0" y="T1"/>
              </a:cxn>
              <a:cxn ang="0">
                <a:pos x="T2" y="T3"/>
              </a:cxn>
              <a:cxn ang="0">
                <a:pos x="T4" y="T5"/>
              </a:cxn>
              <a:cxn ang="0">
                <a:pos x="T6" y="T7"/>
              </a:cxn>
            </a:cxnLst>
            <a:rect l="0" t="0" r="r" b="b"/>
            <a:pathLst>
              <a:path w="864" h="288">
                <a:moveTo>
                  <a:pt x="48" y="144"/>
                </a:moveTo>
                <a:lnTo>
                  <a:pt x="624" y="288"/>
                </a:lnTo>
                <a:lnTo>
                  <a:pt x="864" y="0"/>
                </a:lnTo>
                <a:lnTo>
                  <a:pt x="0" y="144"/>
                </a:lnTo>
              </a:path>
            </a:pathLst>
          </a:custGeom>
          <a:gradFill rotWithShape="1">
            <a:gsLst>
              <a:gs pos="0">
                <a:schemeClr val="bg2">
                  <a:alpha val="48000"/>
                </a:schemeClr>
              </a:gs>
              <a:gs pos="50000">
                <a:schemeClr val="bg2">
                  <a:gamma/>
                  <a:tint val="82353"/>
                  <a:invGamma/>
                </a:schemeClr>
              </a:gs>
              <a:gs pos="100000">
                <a:schemeClr val="bg2">
                  <a:alpha val="48000"/>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9635" name="Group 3"/>
          <p:cNvGrpSpPr>
            <a:grpSpLocks noChangeAspect="1"/>
          </p:cNvGrpSpPr>
          <p:nvPr/>
        </p:nvGrpSpPr>
        <p:grpSpPr bwMode="auto">
          <a:xfrm rot="2536285">
            <a:off x="3624263" y="1600200"/>
            <a:ext cx="338137" cy="609600"/>
            <a:chOff x="4788" y="768"/>
            <a:chExt cx="300" cy="540"/>
          </a:xfrm>
        </p:grpSpPr>
        <p:sp>
          <p:nvSpPr>
            <p:cNvPr id="69636" name="Freeform 4"/>
            <p:cNvSpPr>
              <a:spLocks noChangeAspect="1"/>
            </p:cNvSpPr>
            <p:nvPr/>
          </p:nvSpPr>
          <p:spPr bwMode="auto">
            <a:xfrm>
              <a:off x="4788" y="912"/>
              <a:ext cx="300" cy="396"/>
            </a:xfrm>
            <a:custGeom>
              <a:avLst/>
              <a:gdLst>
                <a:gd name="T0" fmla="*/ 152 w 400"/>
                <a:gd name="T1" fmla="*/ 528 h 528"/>
                <a:gd name="T2" fmla="*/ 8 w 400"/>
                <a:gd name="T3" fmla="*/ 144 h 528"/>
                <a:gd name="T4" fmla="*/ 200 w 400"/>
                <a:gd name="T5" fmla="*/ 0 h 528"/>
                <a:gd name="T6" fmla="*/ 392 w 400"/>
                <a:gd name="T7" fmla="*/ 144 h 528"/>
                <a:gd name="T8" fmla="*/ 248 w 400"/>
                <a:gd name="T9" fmla="*/ 528 h 528"/>
              </a:gdLst>
              <a:ahLst/>
              <a:cxnLst>
                <a:cxn ang="0">
                  <a:pos x="T0" y="T1"/>
                </a:cxn>
                <a:cxn ang="0">
                  <a:pos x="T2" y="T3"/>
                </a:cxn>
                <a:cxn ang="0">
                  <a:pos x="T4" y="T5"/>
                </a:cxn>
                <a:cxn ang="0">
                  <a:pos x="T6" y="T7"/>
                </a:cxn>
                <a:cxn ang="0">
                  <a:pos x="T8" y="T9"/>
                </a:cxn>
              </a:cxnLst>
              <a:rect l="0" t="0" r="r" b="b"/>
              <a:pathLst>
                <a:path w="400" h="528">
                  <a:moveTo>
                    <a:pt x="152" y="528"/>
                  </a:moveTo>
                  <a:cubicBezTo>
                    <a:pt x="76" y="380"/>
                    <a:pt x="0" y="232"/>
                    <a:pt x="8" y="144"/>
                  </a:cubicBezTo>
                  <a:cubicBezTo>
                    <a:pt x="16" y="56"/>
                    <a:pt x="136" y="0"/>
                    <a:pt x="200" y="0"/>
                  </a:cubicBezTo>
                  <a:cubicBezTo>
                    <a:pt x="264" y="0"/>
                    <a:pt x="384" y="56"/>
                    <a:pt x="392" y="144"/>
                  </a:cubicBezTo>
                  <a:cubicBezTo>
                    <a:pt x="400" y="232"/>
                    <a:pt x="324" y="380"/>
                    <a:pt x="248" y="528"/>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37" name="Text Box 5"/>
            <p:cNvSpPr txBox="1">
              <a:spLocks noChangeAspect="1" noChangeArrowheads="1"/>
            </p:cNvSpPr>
            <p:nvPr/>
          </p:nvSpPr>
          <p:spPr bwMode="auto">
            <a:xfrm>
              <a:off x="4844" y="768"/>
              <a:ext cx="194" cy="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sz="2000" b="1">
                  <a:solidFill>
                    <a:srgbClr val="FF0000"/>
                  </a:solidFill>
                </a:rPr>
                <a:t>..</a:t>
              </a:r>
            </a:p>
          </p:txBody>
        </p:sp>
      </p:grpSp>
      <p:grpSp>
        <p:nvGrpSpPr>
          <p:cNvPr id="69638" name="Group 6"/>
          <p:cNvGrpSpPr>
            <a:grpSpLocks noChangeAspect="1"/>
          </p:cNvGrpSpPr>
          <p:nvPr/>
        </p:nvGrpSpPr>
        <p:grpSpPr bwMode="auto">
          <a:xfrm rot="-2039269">
            <a:off x="3048000" y="1600200"/>
            <a:ext cx="338138" cy="609600"/>
            <a:chOff x="4788" y="768"/>
            <a:chExt cx="300" cy="540"/>
          </a:xfrm>
        </p:grpSpPr>
        <p:sp>
          <p:nvSpPr>
            <p:cNvPr id="69639" name="Freeform 7"/>
            <p:cNvSpPr>
              <a:spLocks noChangeAspect="1"/>
            </p:cNvSpPr>
            <p:nvPr/>
          </p:nvSpPr>
          <p:spPr bwMode="auto">
            <a:xfrm>
              <a:off x="4788" y="912"/>
              <a:ext cx="300" cy="396"/>
            </a:xfrm>
            <a:custGeom>
              <a:avLst/>
              <a:gdLst>
                <a:gd name="T0" fmla="*/ 152 w 400"/>
                <a:gd name="T1" fmla="*/ 528 h 528"/>
                <a:gd name="T2" fmla="*/ 8 w 400"/>
                <a:gd name="T3" fmla="*/ 144 h 528"/>
                <a:gd name="T4" fmla="*/ 200 w 400"/>
                <a:gd name="T5" fmla="*/ 0 h 528"/>
                <a:gd name="T6" fmla="*/ 392 w 400"/>
                <a:gd name="T7" fmla="*/ 144 h 528"/>
                <a:gd name="T8" fmla="*/ 248 w 400"/>
                <a:gd name="T9" fmla="*/ 528 h 528"/>
              </a:gdLst>
              <a:ahLst/>
              <a:cxnLst>
                <a:cxn ang="0">
                  <a:pos x="T0" y="T1"/>
                </a:cxn>
                <a:cxn ang="0">
                  <a:pos x="T2" y="T3"/>
                </a:cxn>
                <a:cxn ang="0">
                  <a:pos x="T4" y="T5"/>
                </a:cxn>
                <a:cxn ang="0">
                  <a:pos x="T6" y="T7"/>
                </a:cxn>
                <a:cxn ang="0">
                  <a:pos x="T8" y="T9"/>
                </a:cxn>
              </a:cxnLst>
              <a:rect l="0" t="0" r="r" b="b"/>
              <a:pathLst>
                <a:path w="400" h="528">
                  <a:moveTo>
                    <a:pt x="152" y="528"/>
                  </a:moveTo>
                  <a:cubicBezTo>
                    <a:pt x="76" y="380"/>
                    <a:pt x="0" y="232"/>
                    <a:pt x="8" y="144"/>
                  </a:cubicBezTo>
                  <a:cubicBezTo>
                    <a:pt x="16" y="56"/>
                    <a:pt x="136" y="0"/>
                    <a:pt x="200" y="0"/>
                  </a:cubicBezTo>
                  <a:cubicBezTo>
                    <a:pt x="264" y="0"/>
                    <a:pt x="384" y="56"/>
                    <a:pt x="392" y="144"/>
                  </a:cubicBezTo>
                  <a:cubicBezTo>
                    <a:pt x="400" y="232"/>
                    <a:pt x="324" y="380"/>
                    <a:pt x="248" y="528"/>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40" name="Text Box 8"/>
            <p:cNvSpPr txBox="1">
              <a:spLocks noChangeAspect="1" noChangeArrowheads="1"/>
            </p:cNvSpPr>
            <p:nvPr/>
          </p:nvSpPr>
          <p:spPr bwMode="auto">
            <a:xfrm>
              <a:off x="4844" y="768"/>
              <a:ext cx="194" cy="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sz="2000" b="1">
                  <a:solidFill>
                    <a:srgbClr val="FF0000"/>
                  </a:solidFill>
                </a:rPr>
                <a:t>..</a:t>
              </a:r>
            </a:p>
          </p:txBody>
        </p:sp>
      </p:grpSp>
      <p:grpSp>
        <p:nvGrpSpPr>
          <p:cNvPr id="69641" name="Group 9"/>
          <p:cNvGrpSpPr>
            <a:grpSpLocks/>
          </p:cNvGrpSpPr>
          <p:nvPr/>
        </p:nvGrpSpPr>
        <p:grpSpPr bwMode="auto">
          <a:xfrm>
            <a:off x="7600950" y="1317625"/>
            <a:ext cx="476250" cy="758825"/>
            <a:chOff x="4788" y="830"/>
            <a:chExt cx="300" cy="478"/>
          </a:xfrm>
        </p:grpSpPr>
        <p:sp>
          <p:nvSpPr>
            <p:cNvPr id="69642" name="Freeform 10"/>
            <p:cNvSpPr>
              <a:spLocks noChangeAspect="1"/>
            </p:cNvSpPr>
            <p:nvPr/>
          </p:nvSpPr>
          <p:spPr bwMode="auto">
            <a:xfrm>
              <a:off x="4788" y="912"/>
              <a:ext cx="300" cy="396"/>
            </a:xfrm>
            <a:custGeom>
              <a:avLst/>
              <a:gdLst>
                <a:gd name="T0" fmla="*/ 152 w 400"/>
                <a:gd name="T1" fmla="*/ 528 h 528"/>
                <a:gd name="T2" fmla="*/ 8 w 400"/>
                <a:gd name="T3" fmla="*/ 144 h 528"/>
                <a:gd name="T4" fmla="*/ 200 w 400"/>
                <a:gd name="T5" fmla="*/ 0 h 528"/>
                <a:gd name="T6" fmla="*/ 392 w 400"/>
                <a:gd name="T7" fmla="*/ 144 h 528"/>
                <a:gd name="T8" fmla="*/ 248 w 400"/>
                <a:gd name="T9" fmla="*/ 528 h 528"/>
              </a:gdLst>
              <a:ahLst/>
              <a:cxnLst>
                <a:cxn ang="0">
                  <a:pos x="T0" y="T1"/>
                </a:cxn>
                <a:cxn ang="0">
                  <a:pos x="T2" y="T3"/>
                </a:cxn>
                <a:cxn ang="0">
                  <a:pos x="T4" y="T5"/>
                </a:cxn>
                <a:cxn ang="0">
                  <a:pos x="T6" y="T7"/>
                </a:cxn>
                <a:cxn ang="0">
                  <a:pos x="T8" y="T9"/>
                </a:cxn>
              </a:cxnLst>
              <a:rect l="0" t="0" r="r" b="b"/>
              <a:pathLst>
                <a:path w="400" h="528">
                  <a:moveTo>
                    <a:pt x="152" y="528"/>
                  </a:moveTo>
                  <a:cubicBezTo>
                    <a:pt x="76" y="380"/>
                    <a:pt x="0" y="232"/>
                    <a:pt x="8" y="144"/>
                  </a:cubicBezTo>
                  <a:cubicBezTo>
                    <a:pt x="16" y="56"/>
                    <a:pt x="136" y="0"/>
                    <a:pt x="200" y="0"/>
                  </a:cubicBezTo>
                  <a:cubicBezTo>
                    <a:pt x="264" y="0"/>
                    <a:pt x="384" y="56"/>
                    <a:pt x="392" y="144"/>
                  </a:cubicBezTo>
                  <a:cubicBezTo>
                    <a:pt x="400" y="232"/>
                    <a:pt x="324" y="380"/>
                    <a:pt x="248" y="528"/>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43" name="Text Box 11"/>
            <p:cNvSpPr txBox="1">
              <a:spLocks noChangeAspect="1" noChangeArrowheads="1"/>
            </p:cNvSpPr>
            <p:nvPr/>
          </p:nvSpPr>
          <p:spPr bwMode="auto">
            <a:xfrm>
              <a:off x="4846" y="830"/>
              <a:ext cx="194" cy="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sz="2000" b="1">
                  <a:solidFill>
                    <a:srgbClr val="FF0000"/>
                  </a:solidFill>
                </a:rPr>
                <a:t>..</a:t>
              </a:r>
            </a:p>
          </p:txBody>
        </p:sp>
      </p:grpSp>
      <p:sp>
        <p:nvSpPr>
          <p:cNvPr id="69644" name="Rectangle 12"/>
          <p:cNvSpPr>
            <a:spLocks noGrp="1" noChangeArrowheads="1"/>
          </p:cNvSpPr>
          <p:nvPr>
            <p:ph type="title"/>
          </p:nvPr>
        </p:nvSpPr>
        <p:spPr/>
        <p:txBody>
          <a:bodyPr/>
          <a:lstStyle/>
          <a:p>
            <a:r>
              <a:rPr lang="en-US" sz="4000"/>
              <a:t>The VSEPR Model</a:t>
            </a:r>
          </a:p>
        </p:txBody>
      </p:sp>
      <p:grpSp>
        <p:nvGrpSpPr>
          <p:cNvPr id="69645" name="Group 13"/>
          <p:cNvGrpSpPr>
            <a:grpSpLocks/>
          </p:cNvGrpSpPr>
          <p:nvPr/>
        </p:nvGrpSpPr>
        <p:grpSpPr bwMode="auto">
          <a:xfrm>
            <a:off x="457200" y="2300288"/>
            <a:ext cx="1600200" cy="393700"/>
            <a:chOff x="288" y="1449"/>
            <a:chExt cx="1008" cy="248"/>
          </a:xfrm>
        </p:grpSpPr>
        <p:sp>
          <p:nvSpPr>
            <p:cNvPr id="69646" name="Rectangle 14"/>
            <p:cNvSpPr>
              <a:spLocks noChangeArrowheads="1"/>
            </p:cNvSpPr>
            <p:nvPr/>
          </p:nvSpPr>
          <p:spPr bwMode="auto">
            <a:xfrm>
              <a:off x="432" y="1545"/>
              <a:ext cx="720" cy="48"/>
            </a:xfrm>
            <a:prstGeom prst="rect">
              <a:avLst/>
            </a:prstGeom>
            <a:gradFill rotWithShape="1">
              <a:gsLst>
                <a:gs pos="0">
                  <a:schemeClr val="bg2"/>
                </a:gs>
                <a:gs pos="50000">
                  <a:schemeClr val="bg1"/>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47" name="Oval 15"/>
            <p:cNvSpPr>
              <a:spLocks noChangeArrowheads="1"/>
            </p:cNvSpPr>
            <p:nvPr/>
          </p:nvSpPr>
          <p:spPr bwMode="auto">
            <a:xfrm>
              <a:off x="288" y="1497"/>
              <a:ext cx="192" cy="1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O</a:t>
              </a:r>
            </a:p>
          </p:txBody>
        </p:sp>
        <p:sp>
          <p:nvSpPr>
            <p:cNvPr id="69648" name="Oval 16"/>
            <p:cNvSpPr>
              <a:spLocks noChangeArrowheads="1"/>
            </p:cNvSpPr>
            <p:nvPr/>
          </p:nvSpPr>
          <p:spPr bwMode="auto">
            <a:xfrm>
              <a:off x="1104" y="1497"/>
              <a:ext cx="192" cy="1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O</a:t>
              </a:r>
            </a:p>
          </p:txBody>
        </p:sp>
        <p:sp>
          <p:nvSpPr>
            <p:cNvPr id="69649" name="Oval 17"/>
            <p:cNvSpPr>
              <a:spLocks noChangeAspect="1" noChangeArrowheads="1"/>
            </p:cNvSpPr>
            <p:nvPr/>
          </p:nvSpPr>
          <p:spPr bwMode="auto">
            <a:xfrm>
              <a:off x="672" y="1449"/>
              <a:ext cx="248" cy="248"/>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C</a:t>
              </a:r>
            </a:p>
          </p:txBody>
        </p:sp>
      </p:grpSp>
      <p:sp>
        <p:nvSpPr>
          <p:cNvPr id="69650" name="Text Box 18"/>
          <p:cNvSpPr txBox="1">
            <a:spLocks noChangeArrowheads="1"/>
          </p:cNvSpPr>
          <p:nvPr/>
        </p:nvSpPr>
        <p:spPr bwMode="auto">
          <a:xfrm>
            <a:off x="838200" y="2909888"/>
            <a:ext cx="819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Linear</a:t>
            </a:r>
          </a:p>
        </p:txBody>
      </p:sp>
      <p:sp>
        <p:nvSpPr>
          <p:cNvPr id="69651" name="Text Box 19"/>
          <p:cNvSpPr txBox="1">
            <a:spLocks noChangeArrowheads="1"/>
          </p:cNvSpPr>
          <p:nvPr/>
        </p:nvSpPr>
        <p:spPr bwMode="auto">
          <a:xfrm>
            <a:off x="2101850" y="1143000"/>
            <a:ext cx="46370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chemeClr val="tx2"/>
                </a:solidFill>
              </a:rPr>
              <a:t>The Shapes of Some Simple AB</a:t>
            </a:r>
            <a:r>
              <a:rPr lang="en-US" baseline="-25000">
                <a:solidFill>
                  <a:schemeClr val="tx2"/>
                </a:solidFill>
              </a:rPr>
              <a:t>n</a:t>
            </a:r>
            <a:r>
              <a:rPr lang="en-US">
                <a:solidFill>
                  <a:schemeClr val="tx2"/>
                </a:solidFill>
              </a:rPr>
              <a:t> Molecules</a:t>
            </a:r>
          </a:p>
        </p:txBody>
      </p:sp>
      <p:grpSp>
        <p:nvGrpSpPr>
          <p:cNvPr id="69652" name="Group 20"/>
          <p:cNvGrpSpPr>
            <a:grpSpLocks/>
          </p:cNvGrpSpPr>
          <p:nvPr/>
        </p:nvGrpSpPr>
        <p:grpSpPr bwMode="auto">
          <a:xfrm>
            <a:off x="2667000" y="2071688"/>
            <a:ext cx="1600200" cy="609600"/>
            <a:chOff x="2064" y="1056"/>
            <a:chExt cx="1008" cy="384"/>
          </a:xfrm>
        </p:grpSpPr>
        <p:sp>
          <p:nvSpPr>
            <p:cNvPr id="69653" name="Rectangle 21"/>
            <p:cNvSpPr>
              <a:spLocks noChangeArrowheads="1"/>
            </p:cNvSpPr>
            <p:nvPr/>
          </p:nvSpPr>
          <p:spPr bwMode="auto">
            <a:xfrm rot="1466637">
              <a:off x="2592" y="1248"/>
              <a:ext cx="336" cy="48"/>
            </a:xfrm>
            <a:prstGeom prst="rect">
              <a:avLst/>
            </a:prstGeom>
            <a:gradFill rotWithShape="1">
              <a:gsLst>
                <a:gs pos="0">
                  <a:schemeClr val="bg2"/>
                </a:gs>
                <a:gs pos="50000">
                  <a:schemeClr val="bg1"/>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54" name="Rectangle 22"/>
            <p:cNvSpPr>
              <a:spLocks noChangeArrowheads="1"/>
            </p:cNvSpPr>
            <p:nvPr/>
          </p:nvSpPr>
          <p:spPr bwMode="auto">
            <a:xfrm rot="-1282237">
              <a:off x="2208" y="1248"/>
              <a:ext cx="336" cy="48"/>
            </a:xfrm>
            <a:prstGeom prst="rect">
              <a:avLst/>
            </a:prstGeom>
            <a:gradFill rotWithShape="1">
              <a:gsLst>
                <a:gs pos="0">
                  <a:schemeClr val="bg2"/>
                </a:gs>
                <a:gs pos="50000">
                  <a:schemeClr val="bg1"/>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55" name="Oval 23"/>
            <p:cNvSpPr>
              <a:spLocks noChangeArrowheads="1"/>
            </p:cNvSpPr>
            <p:nvPr/>
          </p:nvSpPr>
          <p:spPr bwMode="auto">
            <a:xfrm>
              <a:off x="2064" y="1248"/>
              <a:ext cx="192" cy="1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O</a:t>
              </a:r>
            </a:p>
          </p:txBody>
        </p:sp>
        <p:sp>
          <p:nvSpPr>
            <p:cNvPr id="69656" name="Oval 24"/>
            <p:cNvSpPr>
              <a:spLocks noChangeArrowheads="1"/>
            </p:cNvSpPr>
            <p:nvPr/>
          </p:nvSpPr>
          <p:spPr bwMode="auto">
            <a:xfrm>
              <a:off x="2880" y="1248"/>
              <a:ext cx="192" cy="1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O</a:t>
              </a:r>
            </a:p>
          </p:txBody>
        </p:sp>
        <p:sp>
          <p:nvSpPr>
            <p:cNvPr id="69657" name="Oval 25"/>
            <p:cNvSpPr>
              <a:spLocks noChangeAspect="1" noChangeArrowheads="1"/>
            </p:cNvSpPr>
            <p:nvPr/>
          </p:nvSpPr>
          <p:spPr bwMode="auto">
            <a:xfrm>
              <a:off x="2448" y="1056"/>
              <a:ext cx="248" cy="248"/>
            </a:xfrm>
            <a:prstGeom prst="ellipse">
              <a:avLst/>
            </a:prstGeom>
            <a:solidFill>
              <a:srgbClr val="FF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S</a:t>
              </a:r>
            </a:p>
          </p:txBody>
        </p:sp>
      </p:grpSp>
      <p:sp>
        <p:nvSpPr>
          <p:cNvPr id="69658" name="Text Box 26"/>
          <p:cNvSpPr txBox="1">
            <a:spLocks noChangeArrowheads="1"/>
          </p:cNvSpPr>
          <p:nvPr/>
        </p:nvSpPr>
        <p:spPr bwMode="auto">
          <a:xfrm>
            <a:off x="3155950" y="2909888"/>
            <a:ext cx="654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Bent</a:t>
            </a:r>
          </a:p>
        </p:txBody>
      </p:sp>
      <p:grpSp>
        <p:nvGrpSpPr>
          <p:cNvPr id="69659" name="Group 27"/>
          <p:cNvGrpSpPr>
            <a:grpSpLocks/>
          </p:cNvGrpSpPr>
          <p:nvPr/>
        </p:nvGrpSpPr>
        <p:grpSpPr bwMode="auto">
          <a:xfrm>
            <a:off x="4800600" y="1828800"/>
            <a:ext cx="1600200" cy="1219200"/>
            <a:chOff x="3024" y="1152"/>
            <a:chExt cx="1008" cy="768"/>
          </a:xfrm>
        </p:grpSpPr>
        <p:sp>
          <p:nvSpPr>
            <p:cNvPr id="69660" name="Rectangle 28"/>
            <p:cNvSpPr>
              <a:spLocks noChangeArrowheads="1"/>
            </p:cNvSpPr>
            <p:nvPr/>
          </p:nvSpPr>
          <p:spPr bwMode="auto">
            <a:xfrm rot="5400000">
              <a:off x="3360" y="1392"/>
              <a:ext cx="336" cy="48"/>
            </a:xfrm>
            <a:prstGeom prst="rect">
              <a:avLst/>
            </a:prstGeom>
            <a:gradFill rotWithShape="1">
              <a:gsLst>
                <a:gs pos="0">
                  <a:schemeClr val="bg2"/>
                </a:gs>
                <a:gs pos="50000">
                  <a:schemeClr val="bg1"/>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61" name="Rectangle 29"/>
            <p:cNvSpPr>
              <a:spLocks noChangeArrowheads="1"/>
            </p:cNvSpPr>
            <p:nvPr/>
          </p:nvSpPr>
          <p:spPr bwMode="auto">
            <a:xfrm rot="1466637">
              <a:off x="3552" y="1728"/>
              <a:ext cx="336" cy="48"/>
            </a:xfrm>
            <a:prstGeom prst="rect">
              <a:avLst/>
            </a:prstGeom>
            <a:gradFill rotWithShape="1">
              <a:gsLst>
                <a:gs pos="0">
                  <a:schemeClr val="bg2"/>
                </a:gs>
                <a:gs pos="50000">
                  <a:schemeClr val="bg1"/>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62" name="Rectangle 30"/>
            <p:cNvSpPr>
              <a:spLocks noChangeArrowheads="1"/>
            </p:cNvSpPr>
            <p:nvPr/>
          </p:nvSpPr>
          <p:spPr bwMode="auto">
            <a:xfrm rot="-1282237">
              <a:off x="3168" y="1728"/>
              <a:ext cx="336" cy="48"/>
            </a:xfrm>
            <a:prstGeom prst="rect">
              <a:avLst/>
            </a:prstGeom>
            <a:gradFill rotWithShape="1">
              <a:gsLst>
                <a:gs pos="0">
                  <a:schemeClr val="bg2"/>
                </a:gs>
                <a:gs pos="50000">
                  <a:schemeClr val="bg1"/>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63" name="Oval 31"/>
            <p:cNvSpPr>
              <a:spLocks noChangeArrowheads="1"/>
            </p:cNvSpPr>
            <p:nvPr/>
          </p:nvSpPr>
          <p:spPr bwMode="auto">
            <a:xfrm>
              <a:off x="3024" y="1728"/>
              <a:ext cx="192" cy="1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O</a:t>
              </a:r>
            </a:p>
          </p:txBody>
        </p:sp>
        <p:sp>
          <p:nvSpPr>
            <p:cNvPr id="69664" name="Oval 32"/>
            <p:cNvSpPr>
              <a:spLocks noChangeArrowheads="1"/>
            </p:cNvSpPr>
            <p:nvPr/>
          </p:nvSpPr>
          <p:spPr bwMode="auto">
            <a:xfrm>
              <a:off x="3840" y="1728"/>
              <a:ext cx="192" cy="1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O</a:t>
              </a:r>
            </a:p>
          </p:txBody>
        </p:sp>
        <p:sp>
          <p:nvSpPr>
            <p:cNvPr id="69665" name="Oval 33"/>
            <p:cNvSpPr>
              <a:spLocks noChangeAspect="1" noChangeArrowheads="1"/>
            </p:cNvSpPr>
            <p:nvPr/>
          </p:nvSpPr>
          <p:spPr bwMode="auto">
            <a:xfrm>
              <a:off x="3408" y="1536"/>
              <a:ext cx="248" cy="248"/>
            </a:xfrm>
            <a:prstGeom prst="ellipse">
              <a:avLst/>
            </a:prstGeom>
            <a:solidFill>
              <a:srgbClr val="FF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S</a:t>
              </a:r>
            </a:p>
          </p:txBody>
        </p:sp>
        <p:sp>
          <p:nvSpPr>
            <p:cNvPr id="69666" name="Oval 34"/>
            <p:cNvSpPr>
              <a:spLocks noChangeArrowheads="1"/>
            </p:cNvSpPr>
            <p:nvPr/>
          </p:nvSpPr>
          <p:spPr bwMode="auto">
            <a:xfrm>
              <a:off x="3456" y="1152"/>
              <a:ext cx="192" cy="1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O</a:t>
              </a:r>
            </a:p>
          </p:txBody>
        </p:sp>
      </p:grpSp>
      <p:sp>
        <p:nvSpPr>
          <p:cNvPr id="69667" name="Text Box 35"/>
          <p:cNvSpPr txBox="1">
            <a:spLocks noChangeArrowheads="1"/>
          </p:cNvSpPr>
          <p:nvPr/>
        </p:nvSpPr>
        <p:spPr bwMode="auto">
          <a:xfrm>
            <a:off x="5105400" y="3016250"/>
            <a:ext cx="10096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t>Trigonal</a:t>
            </a:r>
          </a:p>
          <a:p>
            <a:pPr algn="ctr"/>
            <a:r>
              <a:rPr lang="en-US"/>
              <a:t>planar</a:t>
            </a:r>
          </a:p>
        </p:txBody>
      </p:sp>
      <p:grpSp>
        <p:nvGrpSpPr>
          <p:cNvPr id="69668" name="Group 36"/>
          <p:cNvGrpSpPr>
            <a:grpSpLocks/>
          </p:cNvGrpSpPr>
          <p:nvPr/>
        </p:nvGrpSpPr>
        <p:grpSpPr bwMode="auto">
          <a:xfrm>
            <a:off x="7010400" y="2057400"/>
            <a:ext cx="1600200" cy="898525"/>
            <a:chOff x="4416" y="1536"/>
            <a:chExt cx="1008" cy="566"/>
          </a:xfrm>
        </p:grpSpPr>
        <p:sp>
          <p:nvSpPr>
            <p:cNvPr id="69669" name="Oval 37"/>
            <p:cNvSpPr>
              <a:spLocks noChangeAspect="1" noChangeArrowheads="1"/>
            </p:cNvSpPr>
            <p:nvPr/>
          </p:nvSpPr>
          <p:spPr bwMode="auto">
            <a:xfrm>
              <a:off x="5257" y="1632"/>
              <a:ext cx="167" cy="167"/>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F</a:t>
              </a:r>
            </a:p>
          </p:txBody>
        </p:sp>
        <p:sp>
          <p:nvSpPr>
            <p:cNvPr id="69670" name="Rectangle 38"/>
            <p:cNvSpPr>
              <a:spLocks noChangeArrowheads="1"/>
            </p:cNvSpPr>
            <p:nvPr/>
          </p:nvSpPr>
          <p:spPr bwMode="auto">
            <a:xfrm rot="11677253">
              <a:off x="4944" y="1632"/>
              <a:ext cx="336" cy="48"/>
            </a:xfrm>
            <a:prstGeom prst="rect">
              <a:avLst/>
            </a:prstGeom>
            <a:gradFill rotWithShape="1">
              <a:gsLst>
                <a:gs pos="0">
                  <a:schemeClr val="bg2"/>
                </a:gs>
                <a:gs pos="50000">
                  <a:schemeClr val="bg1"/>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71" name="Rectangle 39"/>
            <p:cNvSpPr>
              <a:spLocks noChangeArrowheads="1"/>
            </p:cNvSpPr>
            <p:nvPr/>
          </p:nvSpPr>
          <p:spPr bwMode="auto">
            <a:xfrm rot="3323475">
              <a:off x="4848" y="1776"/>
              <a:ext cx="336" cy="48"/>
            </a:xfrm>
            <a:prstGeom prst="rect">
              <a:avLst/>
            </a:prstGeom>
            <a:gradFill rotWithShape="1">
              <a:gsLst>
                <a:gs pos="0">
                  <a:schemeClr val="bg2"/>
                </a:gs>
                <a:gs pos="50000">
                  <a:schemeClr val="bg1"/>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72" name="Rectangle 40"/>
            <p:cNvSpPr>
              <a:spLocks noChangeArrowheads="1"/>
            </p:cNvSpPr>
            <p:nvPr/>
          </p:nvSpPr>
          <p:spPr bwMode="auto">
            <a:xfrm rot="-2124412">
              <a:off x="4560" y="1728"/>
              <a:ext cx="336" cy="48"/>
            </a:xfrm>
            <a:prstGeom prst="rect">
              <a:avLst/>
            </a:prstGeom>
            <a:gradFill rotWithShape="1">
              <a:gsLst>
                <a:gs pos="0">
                  <a:schemeClr val="bg2"/>
                </a:gs>
                <a:gs pos="50000">
                  <a:schemeClr val="bg1"/>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73" name="Oval 41"/>
            <p:cNvSpPr>
              <a:spLocks noChangeArrowheads="1"/>
            </p:cNvSpPr>
            <p:nvPr/>
          </p:nvSpPr>
          <p:spPr bwMode="auto">
            <a:xfrm>
              <a:off x="4416" y="1776"/>
              <a:ext cx="192" cy="192"/>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F</a:t>
              </a:r>
            </a:p>
          </p:txBody>
        </p:sp>
        <p:sp>
          <p:nvSpPr>
            <p:cNvPr id="69674" name="Oval 42"/>
            <p:cNvSpPr>
              <a:spLocks noChangeAspect="1" noChangeArrowheads="1"/>
            </p:cNvSpPr>
            <p:nvPr/>
          </p:nvSpPr>
          <p:spPr bwMode="auto">
            <a:xfrm>
              <a:off x="5040" y="1872"/>
              <a:ext cx="230" cy="230"/>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F</a:t>
              </a:r>
            </a:p>
          </p:txBody>
        </p:sp>
        <p:sp>
          <p:nvSpPr>
            <p:cNvPr id="69675" name="Oval 43"/>
            <p:cNvSpPr>
              <a:spLocks noChangeAspect="1" noChangeArrowheads="1"/>
            </p:cNvSpPr>
            <p:nvPr/>
          </p:nvSpPr>
          <p:spPr bwMode="auto">
            <a:xfrm>
              <a:off x="4800" y="1536"/>
              <a:ext cx="248" cy="248"/>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N</a:t>
              </a:r>
            </a:p>
          </p:txBody>
        </p:sp>
      </p:grpSp>
      <p:sp>
        <p:nvSpPr>
          <p:cNvPr id="69676" name="Text Box 44"/>
          <p:cNvSpPr txBox="1">
            <a:spLocks noChangeArrowheads="1"/>
          </p:cNvSpPr>
          <p:nvPr/>
        </p:nvSpPr>
        <p:spPr bwMode="auto">
          <a:xfrm>
            <a:off x="7131050" y="3016250"/>
            <a:ext cx="1174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t>Trigonal</a:t>
            </a:r>
          </a:p>
          <a:p>
            <a:pPr algn="ctr"/>
            <a:r>
              <a:rPr lang="en-US"/>
              <a:t>pyramidal</a:t>
            </a:r>
          </a:p>
        </p:txBody>
      </p:sp>
      <p:sp>
        <p:nvSpPr>
          <p:cNvPr id="69677" name="Text Box 45"/>
          <p:cNvSpPr txBox="1">
            <a:spLocks noChangeArrowheads="1"/>
          </p:cNvSpPr>
          <p:nvPr/>
        </p:nvSpPr>
        <p:spPr bwMode="auto">
          <a:xfrm>
            <a:off x="838200" y="5576888"/>
            <a:ext cx="1149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T-shaped</a:t>
            </a:r>
          </a:p>
        </p:txBody>
      </p:sp>
      <p:sp>
        <p:nvSpPr>
          <p:cNvPr id="69678" name="Text Box 46"/>
          <p:cNvSpPr txBox="1">
            <a:spLocks noChangeArrowheads="1"/>
          </p:cNvSpPr>
          <p:nvPr/>
        </p:nvSpPr>
        <p:spPr bwMode="auto">
          <a:xfrm>
            <a:off x="3124200" y="5576888"/>
            <a:ext cx="920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t>Square</a:t>
            </a:r>
          </a:p>
          <a:p>
            <a:pPr algn="ctr"/>
            <a:r>
              <a:rPr lang="en-US"/>
              <a:t>planar</a:t>
            </a:r>
          </a:p>
        </p:txBody>
      </p:sp>
      <p:grpSp>
        <p:nvGrpSpPr>
          <p:cNvPr id="69679" name="Group 47"/>
          <p:cNvGrpSpPr>
            <a:grpSpLocks/>
          </p:cNvGrpSpPr>
          <p:nvPr/>
        </p:nvGrpSpPr>
        <p:grpSpPr bwMode="auto">
          <a:xfrm>
            <a:off x="457200" y="4343400"/>
            <a:ext cx="1600200" cy="1017588"/>
            <a:chOff x="288" y="2880"/>
            <a:chExt cx="1008" cy="641"/>
          </a:xfrm>
        </p:grpSpPr>
        <p:sp>
          <p:nvSpPr>
            <p:cNvPr id="69680" name="Rectangle 48"/>
            <p:cNvSpPr>
              <a:spLocks noChangeArrowheads="1"/>
            </p:cNvSpPr>
            <p:nvPr/>
          </p:nvSpPr>
          <p:spPr bwMode="auto">
            <a:xfrm rot="5400000">
              <a:off x="624" y="3168"/>
              <a:ext cx="336" cy="48"/>
            </a:xfrm>
            <a:prstGeom prst="rect">
              <a:avLst/>
            </a:prstGeom>
            <a:gradFill rotWithShape="1">
              <a:gsLst>
                <a:gs pos="0">
                  <a:schemeClr val="bg2"/>
                </a:gs>
                <a:gs pos="50000">
                  <a:schemeClr val="bg1"/>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81" name="Rectangle 49"/>
            <p:cNvSpPr>
              <a:spLocks noChangeArrowheads="1"/>
            </p:cNvSpPr>
            <p:nvPr/>
          </p:nvSpPr>
          <p:spPr bwMode="auto">
            <a:xfrm>
              <a:off x="432" y="3369"/>
              <a:ext cx="720" cy="48"/>
            </a:xfrm>
            <a:prstGeom prst="rect">
              <a:avLst/>
            </a:prstGeom>
            <a:gradFill rotWithShape="1">
              <a:gsLst>
                <a:gs pos="0">
                  <a:schemeClr val="bg2"/>
                </a:gs>
                <a:gs pos="50000">
                  <a:schemeClr val="bg1"/>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82" name="Oval 50"/>
            <p:cNvSpPr>
              <a:spLocks noChangeArrowheads="1"/>
            </p:cNvSpPr>
            <p:nvPr/>
          </p:nvSpPr>
          <p:spPr bwMode="auto">
            <a:xfrm>
              <a:off x="288" y="3321"/>
              <a:ext cx="192" cy="192"/>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F</a:t>
              </a:r>
            </a:p>
          </p:txBody>
        </p:sp>
        <p:sp>
          <p:nvSpPr>
            <p:cNvPr id="69683" name="Oval 51"/>
            <p:cNvSpPr>
              <a:spLocks noChangeArrowheads="1"/>
            </p:cNvSpPr>
            <p:nvPr/>
          </p:nvSpPr>
          <p:spPr bwMode="auto">
            <a:xfrm>
              <a:off x="1104" y="3321"/>
              <a:ext cx="192" cy="192"/>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F</a:t>
              </a:r>
            </a:p>
          </p:txBody>
        </p:sp>
        <p:sp>
          <p:nvSpPr>
            <p:cNvPr id="69684" name="Oval 52"/>
            <p:cNvSpPr>
              <a:spLocks noChangeAspect="1" noChangeArrowheads="1"/>
            </p:cNvSpPr>
            <p:nvPr/>
          </p:nvSpPr>
          <p:spPr bwMode="auto">
            <a:xfrm>
              <a:off x="672" y="3273"/>
              <a:ext cx="248" cy="248"/>
            </a:xfrm>
            <a:prstGeom prst="ellipse">
              <a:avLst/>
            </a:prstGeom>
            <a:solidFill>
              <a:srgbClr val="6FCF6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Cl</a:t>
              </a:r>
            </a:p>
          </p:txBody>
        </p:sp>
        <p:sp>
          <p:nvSpPr>
            <p:cNvPr id="69685" name="Oval 53"/>
            <p:cNvSpPr>
              <a:spLocks noChangeArrowheads="1"/>
            </p:cNvSpPr>
            <p:nvPr/>
          </p:nvSpPr>
          <p:spPr bwMode="auto">
            <a:xfrm>
              <a:off x="720" y="2880"/>
              <a:ext cx="192" cy="192"/>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F</a:t>
              </a:r>
            </a:p>
          </p:txBody>
        </p:sp>
      </p:grpSp>
      <p:grpSp>
        <p:nvGrpSpPr>
          <p:cNvPr id="69686" name="Group 54"/>
          <p:cNvGrpSpPr>
            <a:grpSpLocks/>
          </p:cNvGrpSpPr>
          <p:nvPr/>
        </p:nvGrpSpPr>
        <p:grpSpPr bwMode="auto">
          <a:xfrm>
            <a:off x="2743200" y="4343400"/>
            <a:ext cx="1524000" cy="1219200"/>
            <a:chOff x="1728" y="2736"/>
            <a:chExt cx="960" cy="768"/>
          </a:xfrm>
        </p:grpSpPr>
        <p:sp>
          <p:nvSpPr>
            <p:cNvPr id="69687" name="Rectangle 55"/>
            <p:cNvSpPr>
              <a:spLocks noChangeArrowheads="1"/>
            </p:cNvSpPr>
            <p:nvPr/>
          </p:nvSpPr>
          <p:spPr bwMode="auto">
            <a:xfrm rot="2172735">
              <a:off x="2256" y="3264"/>
              <a:ext cx="336" cy="48"/>
            </a:xfrm>
            <a:prstGeom prst="rect">
              <a:avLst/>
            </a:prstGeom>
            <a:gradFill rotWithShape="1">
              <a:gsLst>
                <a:gs pos="0">
                  <a:schemeClr val="bg2"/>
                </a:gs>
                <a:gs pos="50000">
                  <a:schemeClr val="bg1"/>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88" name="Rectangle 56"/>
            <p:cNvSpPr>
              <a:spLocks noChangeArrowheads="1"/>
            </p:cNvSpPr>
            <p:nvPr/>
          </p:nvSpPr>
          <p:spPr bwMode="auto">
            <a:xfrm rot="-1988335">
              <a:off x="1824" y="3264"/>
              <a:ext cx="336" cy="48"/>
            </a:xfrm>
            <a:prstGeom prst="rect">
              <a:avLst/>
            </a:prstGeom>
            <a:gradFill rotWithShape="1">
              <a:gsLst>
                <a:gs pos="0">
                  <a:schemeClr val="bg2"/>
                </a:gs>
                <a:gs pos="50000">
                  <a:schemeClr val="bg1"/>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89" name="Oval 57"/>
            <p:cNvSpPr>
              <a:spLocks noChangeArrowheads="1"/>
            </p:cNvSpPr>
            <p:nvPr/>
          </p:nvSpPr>
          <p:spPr bwMode="auto">
            <a:xfrm>
              <a:off x="1776" y="3264"/>
              <a:ext cx="192" cy="192"/>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F</a:t>
              </a:r>
            </a:p>
          </p:txBody>
        </p:sp>
        <p:sp>
          <p:nvSpPr>
            <p:cNvPr id="69690" name="Oval 58"/>
            <p:cNvSpPr>
              <a:spLocks noChangeArrowheads="1"/>
            </p:cNvSpPr>
            <p:nvPr/>
          </p:nvSpPr>
          <p:spPr bwMode="auto">
            <a:xfrm>
              <a:off x="2496" y="3312"/>
              <a:ext cx="192" cy="192"/>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F</a:t>
              </a:r>
            </a:p>
          </p:txBody>
        </p:sp>
        <p:sp>
          <p:nvSpPr>
            <p:cNvPr id="69691" name="Oval 59"/>
            <p:cNvSpPr>
              <a:spLocks noChangeAspect="1" noChangeArrowheads="1"/>
            </p:cNvSpPr>
            <p:nvPr/>
          </p:nvSpPr>
          <p:spPr bwMode="auto">
            <a:xfrm>
              <a:off x="2064" y="2985"/>
              <a:ext cx="322" cy="322"/>
            </a:xfrm>
            <a:prstGeom prst="ellipse">
              <a:avLst/>
            </a:prstGeom>
            <a:solidFill>
              <a:srgbClr val="CC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Xe</a:t>
              </a:r>
            </a:p>
          </p:txBody>
        </p:sp>
        <p:sp>
          <p:nvSpPr>
            <p:cNvPr id="69692" name="Rectangle 60"/>
            <p:cNvSpPr>
              <a:spLocks noChangeArrowheads="1"/>
            </p:cNvSpPr>
            <p:nvPr/>
          </p:nvSpPr>
          <p:spPr bwMode="auto">
            <a:xfrm rot="19256110" flipV="1">
              <a:off x="2256" y="2928"/>
              <a:ext cx="336" cy="48"/>
            </a:xfrm>
            <a:prstGeom prst="rect">
              <a:avLst/>
            </a:prstGeom>
            <a:gradFill rotWithShape="1">
              <a:gsLst>
                <a:gs pos="0">
                  <a:schemeClr val="bg2"/>
                </a:gs>
                <a:gs pos="50000">
                  <a:schemeClr val="bg1"/>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93" name="Rectangle 61"/>
            <p:cNvSpPr>
              <a:spLocks noChangeArrowheads="1"/>
            </p:cNvSpPr>
            <p:nvPr/>
          </p:nvSpPr>
          <p:spPr bwMode="auto">
            <a:xfrm rot="2159490" flipV="1">
              <a:off x="1824" y="2928"/>
              <a:ext cx="336" cy="48"/>
            </a:xfrm>
            <a:prstGeom prst="rect">
              <a:avLst/>
            </a:prstGeom>
            <a:gradFill rotWithShape="1">
              <a:gsLst>
                <a:gs pos="0">
                  <a:schemeClr val="bg2"/>
                </a:gs>
                <a:gs pos="50000">
                  <a:schemeClr val="bg1"/>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94" name="Oval 62"/>
            <p:cNvSpPr>
              <a:spLocks noChangeArrowheads="1"/>
            </p:cNvSpPr>
            <p:nvPr/>
          </p:nvSpPr>
          <p:spPr bwMode="auto">
            <a:xfrm>
              <a:off x="1728" y="2736"/>
              <a:ext cx="192" cy="192"/>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F</a:t>
              </a:r>
            </a:p>
          </p:txBody>
        </p:sp>
        <p:sp>
          <p:nvSpPr>
            <p:cNvPr id="69695" name="Oval 63"/>
            <p:cNvSpPr>
              <a:spLocks noChangeArrowheads="1"/>
            </p:cNvSpPr>
            <p:nvPr/>
          </p:nvSpPr>
          <p:spPr bwMode="auto">
            <a:xfrm>
              <a:off x="2448" y="2736"/>
              <a:ext cx="192" cy="192"/>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F</a:t>
              </a:r>
            </a:p>
          </p:txBody>
        </p:sp>
      </p:grpSp>
      <p:grpSp>
        <p:nvGrpSpPr>
          <p:cNvPr id="69696" name="Group 64"/>
          <p:cNvGrpSpPr>
            <a:grpSpLocks/>
          </p:cNvGrpSpPr>
          <p:nvPr/>
        </p:nvGrpSpPr>
        <p:grpSpPr bwMode="auto">
          <a:xfrm>
            <a:off x="4800600" y="4038600"/>
            <a:ext cx="1676400" cy="1965325"/>
            <a:chOff x="3024" y="2544"/>
            <a:chExt cx="1056" cy="1238"/>
          </a:xfrm>
        </p:grpSpPr>
        <p:sp>
          <p:nvSpPr>
            <p:cNvPr id="69697" name="Oval 65"/>
            <p:cNvSpPr>
              <a:spLocks noChangeAspect="1" noChangeArrowheads="1"/>
            </p:cNvSpPr>
            <p:nvPr/>
          </p:nvSpPr>
          <p:spPr bwMode="auto">
            <a:xfrm>
              <a:off x="3055" y="2863"/>
              <a:ext cx="161" cy="161"/>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F</a:t>
              </a:r>
            </a:p>
          </p:txBody>
        </p:sp>
        <p:sp>
          <p:nvSpPr>
            <p:cNvPr id="69698" name="Rectangle 66"/>
            <p:cNvSpPr>
              <a:spLocks noChangeArrowheads="1"/>
            </p:cNvSpPr>
            <p:nvPr/>
          </p:nvSpPr>
          <p:spPr bwMode="auto">
            <a:xfrm rot="5400000">
              <a:off x="3024" y="3120"/>
              <a:ext cx="1008" cy="48"/>
            </a:xfrm>
            <a:prstGeom prst="rect">
              <a:avLst/>
            </a:prstGeom>
            <a:gradFill rotWithShape="1">
              <a:gsLst>
                <a:gs pos="0">
                  <a:schemeClr val="bg2"/>
                </a:gs>
                <a:gs pos="50000">
                  <a:schemeClr val="bg1"/>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99" name="Rectangle 67"/>
            <p:cNvSpPr>
              <a:spLocks noChangeArrowheads="1"/>
            </p:cNvSpPr>
            <p:nvPr/>
          </p:nvSpPr>
          <p:spPr bwMode="auto">
            <a:xfrm>
              <a:off x="3504" y="3120"/>
              <a:ext cx="384" cy="48"/>
            </a:xfrm>
            <a:prstGeom prst="rect">
              <a:avLst/>
            </a:prstGeom>
            <a:gradFill rotWithShape="1">
              <a:gsLst>
                <a:gs pos="0">
                  <a:schemeClr val="bg2"/>
                </a:gs>
                <a:gs pos="50000">
                  <a:schemeClr val="bg1"/>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700" name="Rectangle 68"/>
            <p:cNvSpPr>
              <a:spLocks noChangeArrowheads="1"/>
            </p:cNvSpPr>
            <p:nvPr/>
          </p:nvSpPr>
          <p:spPr bwMode="auto">
            <a:xfrm rot="1386107">
              <a:off x="3168" y="3024"/>
              <a:ext cx="336" cy="48"/>
            </a:xfrm>
            <a:prstGeom prst="rect">
              <a:avLst/>
            </a:prstGeom>
            <a:gradFill rotWithShape="1">
              <a:gsLst>
                <a:gs pos="0">
                  <a:schemeClr val="bg2"/>
                </a:gs>
                <a:gs pos="50000">
                  <a:schemeClr val="bg1"/>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701" name="Rectangle 69"/>
            <p:cNvSpPr>
              <a:spLocks noChangeArrowheads="1"/>
            </p:cNvSpPr>
            <p:nvPr/>
          </p:nvSpPr>
          <p:spPr bwMode="auto">
            <a:xfrm rot="-2124412">
              <a:off x="3168" y="3216"/>
              <a:ext cx="336" cy="48"/>
            </a:xfrm>
            <a:prstGeom prst="rect">
              <a:avLst/>
            </a:prstGeom>
            <a:gradFill rotWithShape="1">
              <a:gsLst>
                <a:gs pos="0">
                  <a:schemeClr val="bg2"/>
                </a:gs>
                <a:gs pos="50000">
                  <a:schemeClr val="bg1"/>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702" name="Oval 70"/>
            <p:cNvSpPr>
              <a:spLocks noChangeAspect="1" noChangeArrowheads="1"/>
            </p:cNvSpPr>
            <p:nvPr/>
          </p:nvSpPr>
          <p:spPr bwMode="auto">
            <a:xfrm>
              <a:off x="3024" y="3264"/>
              <a:ext cx="248" cy="248"/>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F</a:t>
              </a:r>
            </a:p>
          </p:txBody>
        </p:sp>
        <p:sp>
          <p:nvSpPr>
            <p:cNvPr id="69703" name="Oval 71"/>
            <p:cNvSpPr>
              <a:spLocks noChangeAspect="1" noChangeArrowheads="1"/>
            </p:cNvSpPr>
            <p:nvPr/>
          </p:nvSpPr>
          <p:spPr bwMode="auto">
            <a:xfrm>
              <a:off x="3850" y="3024"/>
              <a:ext cx="230" cy="230"/>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F</a:t>
              </a:r>
            </a:p>
          </p:txBody>
        </p:sp>
        <p:sp>
          <p:nvSpPr>
            <p:cNvPr id="69704" name="Oval 72"/>
            <p:cNvSpPr>
              <a:spLocks noChangeAspect="1" noChangeArrowheads="1"/>
            </p:cNvSpPr>
            <p:nvPr/>
          </p:nvSpPr>
          <p:spPr bwMode="auto">
            <a:xfrm>
              <a:off x="3360" y="2976"/>
              <a:ext cx="288" cy="288"/>
            </a:xfrm>
            <a:prstGeom prst="ellipse">
              <a:avLst/>
            </a:prstGeom>
            <a:solidFill>
              <a:srgbClr val="6666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P</a:t>
              </a:r>
            </a:p>
          </p:txBody>
        </p:sp>
        <p:sp>
          <p:nvSpPr>
            <p:cNvPr id="69705" name="Oval 73"/>
            <p:cNvSpPr>
              <a:spLocks noChangeAspect="1" noChangeArrowheads="1"/>
            </p:cNvSpPr>
            <p:nvPr/>
          </p:nvSpPr>
          <p:spPr bwMode="auto">
            <a:xfrm>
              <a:off x="3408" y="2544"/>
              <a:ext cx="230" cy="230"/>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F</a:t>
              </a:r>
            </a:p>
          </p:txBody>
        </p:sp>
        <p:sp>
          <p:nvSpPr>
            <p:cNvPr id="69706" name="Oval 74"/>
            <p:cNvSpPr>
              <a:spLocks noChangeAspect="1" noChangeArrowheads="1"/>
            </p:cNvSpPr>
            <p:nvPr/>
          </p:nvSpPr>
          <p:spPr bwMode="auto">
            <a:xfrm>
              <a:off x="3408" y="3552"/>
              <a:ext cx="230" cy="230"/>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F</a:t>
              </a:r>
            </a:p>
          </p:txBody>
        </p:sp>
      </p:grpSp>
      <p:sp>
        <p:nvSpPr>
          <p:cNvPr id="69707" name="Text Box 75"/>
          <p:cNvSpPr txBox="1">
            <a:spLocks noChangeArrowheads="1"/>
          </p:cNvSpPr>
          <p:nvPr/>
        </p:nvSpPr>
        <p:spPr bwMode="auto">
          <a:xfrm>
            <a:off x="4895850" y="5988050"/>
            <a:ext cx="1352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t>Trigonal</a:t>
            </a:r>
          </a:p>
          <a:p>
            <a:pPr algn="ctr"/>
            <a:r>
              <a:rPr lang="en-US"/>
              <a:t>bipyramidal</a:t>
            </a:r>
          </a:p>
        </p:txBody>
      </p:sp>
      <p:sp>
        <p:nvSpPr>
          <p:cNvPr id="69708" name="Text Box 76"/>
          <p:cNvSpPr txBox="1">
            <a:spLocks noChangeArrowheads="1"/>
          </p:cNvSpPr>
          <p:nvPr/>
        </p:nvSpPr>
        <p:spPr bwMode="auto">
          <a:xfrm>
            <a:off x="6902450" y="5988050"/>
            <a:ext cx="1301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t>Octahedral</a:t>
            </a:r>
          </a:p>
        </p:txBody>
      </p:sp>
      <p:grpSp>
        <p:nvGrpSpPr>
          <p:cNvPr id="69709" name="Group 77"/>
          <p:cNvGrpSpPr>
            <a:grpSpLocks/>
          </p:cNvGrpSpPr>
          <p:nvPr/>
        </p:nvGrpSpPr>
        <p:grpSpPr bwMode="auto">
          <a:xfrm>
            <a:off x="6781800" y="4038600"/>
            <a:ext cx="1689100" cy="1965325"/>
            <a:chOff x="4272" y="2544"/>
            <a:chExt cx="1064" cy="1238"/>
          </a:xfrm>
        </p:grpSpPr>
        <p:sp>
          <p:nvSpPr>
            <p:cNvPr id="69710" name="Oval 78"/>
            <p:cNvSpPr>
              <a:spLocks noChangeAspect="1" noChangeArrowheads="1"/>
            </p:cNvSpPr>
            <p:nvPr/>
          </p:nvSpPr>
          <p:spPr bwMode="auto">
            <a:xfrm>
              <a:off x="5040" y="2784"/>
              <a:ext cx="161" cy="161"/>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F</a:t>
              </a:r>
            </a:p>
          </p:txBody>
        </p:sp>
        <p:sp>
          <p:nvSpPr>
            <p:cNvPr id="69711" name="Rectangle 79"/>
            <p:cNvSpPr>
              <a:spLocks noChangeArrowheads="1"/>
            </p:cNvSpPr>
            <p:nvPr/>
          </p:nvSpPr>
          <p:spPr bwMode="auto">
            <a:xfrm rot="-2124412">
              <a:off x="4752" y="2976"/>
              <a:ext cx="336" cy="48"/>
            </a:xfrm>
            <a:prstGeom prst="rect">
              <a:avLst/>
            </a:prstGeom>
            <a:gradFill rotWithShape="1">
              <a:gsLst>
                <a:gs pos="0">
                  <a:schemeClr val="bg2"/>
                </a:gs>
                <a:gs pos="50000">
                  <a:schemeClr val="bg1"/>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712" name="Oval 80"/>
            <p:cNvSpPr>
              <a:spLocks noChangeAspect="1" noChangeArrowheads="1"/>
            </p:cNvSpPr>
            <p:nvPr/>
          </p:nvSpPr>
          <p:spPr bwMode="auto">
            <a:xfrm>
              <a:off x="4303" y="2863"/>
              <a:ext cx="161" cy="161"/>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F</a:t>
              </a:r>
            </a:p>
          </p:txBody>
        </p:sp>
        <p:sp>
          <p:nvSpPr>
            <p:cNvPr id="69713" name="Rectangle 81"/>
            <p:cNvSpPr>
              <a:spLocks noChangeArrowheads="1"/>
            </p:cNvSpPr>
            <p:nvPr/>
          </p:nvSpPr>
          <p:spPr bwMode="auto">
            <a:xfrm rot="5400000">
              <a:off x="4272" y="3120"/>
              <a:ext cx="1008" cy="48"/>
            </a:xfrm>
            <a:prstGeom prst="rect">
              <a:avLst/>
            </a:prstGeom>
            <a:gradFill rotWithShape="1">
              <a:gsLst>
                <a:gs pos="0">
                  <a:schemeClr val="bg2"/>
                </a:gs>
                <a:gs pos="50000">
                  <a:schemeClr val="bg1"/>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714" name="Rectangle 82"/>
            <p:cNvSpPr>
              <a:spLocks noChangeArrowheads="1"/>
            </p:cNvSpPr>
            <p:nvPr/>
          </p:nvSpPr>
          <p:spPr bwMode="auto">
            <a:xfrm rot="1386107">
              <a:off x="4416" y="3024"/>
              <a:ext cx="336" cy="48"/>
            </a:xfrm>
            <a:prstGeom prst="rect">
              <a:avLst/>
            </a:prstGeom>
            <a:gradFill rotWithShape="1">
              <a:gsLst>
                <a:gs pos="0">
                  <a:schemeClr val="bg2"/>
                </a:gs>
                <a:gs pos="50000">
                  <a:schemeClr val="bg1"/>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715" name="Rectangle 83"/>
            <p:cNvSpPr>
              <a:spLocks noChangeArrowheads="1"/>
            </p:cNvSpPr>
            <p:nvPr/>
          </p:nvSpPr>
          <p:spPr bwMode="auto">
            <a:xfrm rot="-2124412">
              <a:off x="4416" y="3216"/>
              <a:ext cx="336" cy="48"/>
            </a:xfrm>
            <a:prstGeom prst="rect">
              <a:avLst/>
            </a:prstGeom>
            <a:gradFill rotWithShape="1">
              <a:gsLst>
                <a:gs pos="0">
                  <a:schemeClr val="bg2"/>
                </a:gs>
                <a:gs pos="50000">
                  <a:schemeClr val="bg1"/>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716" name="Oval 84"/>
            <p:cNvSpPr>
              <a:spLocks noChangeAspect="1" noChangeArrowheads="1"/>
            </p:cNvSpPr>
            <p:nvPr/>
          </p:nvSpPr>
          <p:spPr bwMode="auto">
            <a:xfrm>
              <a:off x="4272" y="3264"/>
              <a:ext cx="248" cy="248"/>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just"/>
              <a:r>
                <a:rPr lang="en-US"/>
                <a:t>F</a:t>
              </a:r>
            </a:p>
          </p:txBody>
        </p:sp>
        <p:sp>
          <p:nvSpPr>
            <p:cNvPr id="69717" name="Oval 85"/>
            <p:cNvSpPr>
              <a:spLocks noChangeAspect="1" noChangeArrowheads="1"/>
            </p:cNvSpPr>
            <p:nvPr/>
          </p:nvSpPr>
          <p:spPr bwMode="auto">
            <a:xfrm>
              <a:off x="4608" y="2976"/>
              <a:ext cx="288" cy="288"/>
            </a:xfrm>
            <a:prstGeom prst="ellipse">
              <a:avLst/>
            </a:prstGeom>
            <a:solidFill>
              <a:srgbClr val="FF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S</a:t>
              </a:r>
            </a:p>
          </p:txBody>
        </p:sp>
        <p:sp>
          <p:nvSpPr>
            <p:cNvPr id="69718" name="Oval 86"/>
            <p:cNvSpPr>
              <a:spLocks noChangeAspect="1" noChangeArrowheads="1"/>
            </p:cNvSpPr>
            <p:nvPr/>
          </p:nvSpPr>
          <p:spPr bwMode="auto">
            <a:xfrm>
              <a:off x="4656" y="2544"/>
              <a:ext cx="230" cy="230"/>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F</a:t>
              </a:r>
            </a:p>
          </p:txBody>
        </p:sp>
        <p:sp>
          <p:nvSpPr>
            <p:cNvPr id="69719" name="Oval 87"/>
            <p:cNvSpPr>
              <a:spLocks noChangeAspect="1" noChangeArrowheads="1"/>
            </p:cNvSpPr>
            <p:nvPr/>
          </p:nvSpPr>
          <p:spPr bwMode="auto">
            <a:xfrm>
              <a:off x="4656" y="3552"/>
              <a:ext cx="230" cy="230"/>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F</a:t>
              </a:r>
            </a:p>
          </p:txBody>
        </p:sp>
        <p:sp>
          <p:nvSpPr>
            <p:cNvPr id="69720" name="Rectangle 88"/>
            <p:cNvSpPr>
              <a:spLocks noChangeArrowheads="1"/>
            </p:cNvSpPr>
            <p:nvPr/>
          </p:nvSpPr>
          <p:spPr bwMode="auto">
            <a:xfrm rot="1386107">
              <a:off x="4848" y="3216"/>
              <a:ext cx="336" cy="48"/>
            </a:xfrm>
            <a:prstGeom prst="rect">
              <a:avLst/>
            </a:prstGeom>
            <a:gradFill rotWithShape="1">
              <a:gsLst>
                <a:gs pos="0">
                  <a:schemeClr val="bg2"/>
                </a:gs>
                <a:gs pos="50000">
                  <a:schemeClr val="bg1"/>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721" name="Oval 89"/>
            <p:cNvSpPr>
              <a:spLocks noChangeAspect="1" noChangeArrowheads="1"/>
            </p:cNvSpPr>
            <p:nvPr/>
          </p:nvSpPr>
          <p:spPr bwMode="auto">
            <a:xfrm>
              <a:off x="5088" y="3216"/>
              <a:ext cx="248" cy="248"/>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just"/>
              <a:r>
                <a:rPr lang="en-US"/>
                <a:t>F</a:t>
              </a:r>
            </a:p>
          </p:txBody>
        </p:sp>
      </p:grpSp>
      <p:pic>
        <p:nvPicPr>
          <p:cNvPr id="69722" name="Picture 90" descr="Octahedron"/>
          <p:cNvPicPr>
            <a:picLocks noChangeAspect="1" noChangeArrowheads="1"/>
          </p:cNvPicPr>
          <p:nvPr/>
        </p:nvPicPr>
        <p:blipFill>
          <a:blip r:embed="rId3" cstate="print">
            <a:lum bright="-12000" contrast="18000"/>
            <a:extLst>
              <a:ext uri="{28A0092B-C50C-407E-A947-70E740481C1C}">
                <a14:useLocalDpi xmlns:a14="http://schemas.microsoft.com/office/drawing/2010/main" val="0"/>
              </a:ext>
            </a:extLst>
          </a:blip>
          <a:srcRect l="25999" t="10001" r="28000" b="15334"/>
          <a:stretch>
            <a:fillRect/>
          </a:stretch>
        </p:blipFill>
        <p:spPr bwMode="auto">
          <a:xfrm>
            <a:off x="6743700" y="3822700"/>
            <a:ext cx="1754188" cy="221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723" name="Picture 91" descr="Bent"/>
          <p:cNvPicPr>
            <a:picLocks noChangeAspect="1" noChangeArrowheads="1"/>
          </p:cNvPicPr>
          <p:nvPr/>
        </p:nvPicPr>
        <p:blipFill>
          <a:blip r:embed="rId4" cstate="print">
            <a:lum bright="-6000" contrast="24000"/>
            <a:extLst>
              <a:ext uri="{28A0092B-C50C-407E-A947-70E740481C1C}">
                <a14:useLocalDpi xmlns:a14="http://schemas.microsoft.com/office/drawing/2010/main" val="0"/>
              </a:ext>
            </a:extLst>
          </a:blip>
          <a:srcRect l="24001" t="34000" r="24001" b="23334"/>
          <a:stretch>
            <a:fillRect/>
          </a:stretch>
        </p:blipFill>
        <p:spPr bwMode="auto">
          <a:xfrm>
            <a:off x="2590800" y="1676400"/>
            <a:ext cx="1752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724" name="Text Box 92"/>
          <p:cNvSpPr txBox="1">
            <a:spLocks noChangeArrowheads="1"/>
          </p:cNvSpPr>
          <p:nvPr/>
        </p:nvSpPr>
        <p:spPr bwMode="auto">
          <a:xfrm>
            <a:off x="8077200" y="3810000"/>
            <a:ext cx="4365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solidFill>
                  <a:schemeClr val="bg1"/>
                </a:solidFill>
              </a:rPr>
              <a:t>SF</a:t>
            </a:r>
            <a:r>
              <a:rPr lang="en-US" sz="1200" b="1" baseline="-25000">
                <a:solidFill>
                  <a:schemeClr val="bg1"/>
                </a:solidFill>
              </a:rPr>
              <a:t>6</a:t>
            </a:r>
          </a:p>
        </p:txBody>
      </p:sp>
      <p:sp>
        <p:nvSpPr>
          <p:cNvPr id="69725" name="Text Box 93"/>
          <p:cNvSpPr txBox="1">
            <a:spLocks noChangeArrowheads="1"/>
          </p:cNvSpPr>
          <p:nvPr/>
        </p:nvSpPr>
        <p:spPr bwMode="auto">
          <a:xfrm>
            <a:off x="3886200" y="1676400"/>
            <a:ext cx="4619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solidFill>
                  <a:schemeClr val="bg1"/>
                </a:solidFill>
              </a:rPr>
              <a:t>SO</a:t>
            </a:r>
            <a:r>
              <a:rPr lang="en-US" sz="1200" b="1" baseline="-25000">
                <a:solidFill>
                  <a:schemeClr val="bg1"/>
                </a:solidFill>
              </a:rPr>
              <a:t>2</a:t>
            </a:r>
          </a:p>
        </p:txBody>
      </p:sp>
      <p:grpSp>
        <p:nvGrpSpPr>
          <p:cNvPr id="69726" name="Group 94"/>
          <p:cNvGrpSpPr>
            <a:grpSpLocks/>
          </p:cNvGrpSpPr>
          <p:nvPr/>
        </p:nvGrpSpPr>
        <p:grpSpPr bwMode="auto">
          <a:xfrm>
            <a:off x="7239000" y="1752600"/>
            <a:ext cx="1181100" cy="304800"/>
            <a:chOff x="4560" y="1104"/>
            <a:chExt cx="744" cy="192"/>
          </a:xfrm>
        </p:grpSpPr>
        <p:sp>
          <p:nvSpPr>
            <p:cNvPr id="69727" name="Freeform 95"/>
            <p:cNvSpPr>
              <a:spLocks/>
            </p:cNvSpPr>
            <p:nvPr/>
          </p:nvSpPr>
          <p:spPr bwMode="auto">
            <a:xfrm>
              <a:off x="5136" y="1104"/>
              <a:ext cx="168" cy="192"/>
            </a:xfrm>
            <a:custGeom>
              <a:avLst/>
              <a:gdLst>
                <a:gd name="T0" fmla="*/ 0 w 168"/>
                <a:gd name="T1" fmla="*/ 0 h 192"/>
                <a:gd name="T2" fmla="*/ 144 w 168"/>
                <a:gd name="T3" fmla="*/ 48 h 192"/>
                <a:gd name="T4" fmla="*/ 144 w 168"/>
                <a:gd name="T5" fmla="*/ 192 h 192"/>
              </a:gdLst>
              <a:ahLst/>
              <a:cxnLst>
                <a:cxn ang="0">
                  <a:pos x="T0" y="T1"/>
                </a:cxn>
                <a:cxn ang="0">
                  <a:pos x="T2" y="T3"/>
                </a:cxn>
                <a:cxn ang="0">
                  <a:pos x="T4" y="T5"/>
                </a:cxn>
              </a:cxnLst>
              <a:rect l="0" t="0" r="r" b="b"/>
              <a:pathLst>
                <a:path w="168" h="192">
                  <a:moveTo>
                    <a:pt x="0" y="0"/>
                  </a:moveTo>
                  <a:cubicBezTo>
                    <a:pt x="60" y="8"/>
                    <a:pt x="120" y="16"/>
                    <a:pt x="144" y="48"/>
                  </a:cubicBezTo>
                  <a:cubicBezTo>
                    <a:pt x="168" y="80"/>
                    <a:pt x="156" y="136"/>
                    <a:pt x="144" y="192"/>
                  </a:cubicBezTo>
                </a:path>
              </a:pathLst>
            </a:custGeom>
            <a:noFill/>
            <a:ln w="9525">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728" name="Freeform 96"/>
            <p:cNvSpPr>
              <a:spLocks/>
            </p:cNvSpPr>
            <p:nvPr/>
          </p:nvSpPr>
          <p:spPr bwMode="auto">
            <a:xfrm flipH="1">
              <a:off x="4560" y="1104"/>
              <a:ext cx="168" cy="192"/>
            </a:xfrm>
            <a:custGeom>
              <a:avLst/>
              <a:gdLst>
                <a:gd name="T0" fmla="*/ 0 w 168"/>
                <a:gd name="T1" fmla="*/ 0 h 192"/>
                <a:gd name="T2" fmla="*/ 144 w 168"/>
                <a:gd name="T3" fmla="*/ 48 h 192"/>
                <a:gd name="T4" fmla="*/ 144 w 168"/>
                <a:gd name="T5" fmla="*/ 192 h 192"/>
              </a:gdLst>
              <a:ahLst/>
              <a:cxnLst>
                <a:cxn ang="0">
                  <a:pos x="T0" y="T1"/>
                </a:cxn>
                <a:cxn ang="0">
                  <a:pos x="T2" y="T3"/>
                </a:cxn>
                <a:cxn ang="0">
                  <a:pos x="T4" y="T5"/>
                </a:cxn>
              </a:cxnLst>
              <a:rect l="0" t="0" r="r" b="b"/>
              <a:pathLst>
                <a:path w="168" h="192">
                  <a:moveTo>
                    <a:pt x="0" y="0"/>
                  </a:moveTo>
                  <a:cubicBezTo>
                    <a:pt x="60" y="8"/>
                    <a:pt x="120" y="16"/>
                    <a:pt x="144" y="48"/>
                  </a:cubicBezTo>
                  <a:cubicBezTo>
                    <a:pt x="168" y="80"/>
                    <a:pt x="156" y="136"/>
                    <a:pt x="144" y="192"/>
                  </a:cubicBezTo>
                </a:path>
              </a:pathLst>
            </a:custGeom>
            <a:noFill/>
            <a:ln w="9525">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9729" name="Rectangle 97"/>
          <p:cNvSpPr>
            <a:spLocks noChangeArrowheads="1"/>
          </p:cNvSpPr>
          <p:nvPr/>
        </p:nvSpPr>
        <p:spPr bwMode="auto">
          <a:xfrm>
            <a:off x="76200" y="6567488"/>
            <a:ext cx="348615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800"/>
              <a:t>Brown, LeMay, Bursten, </a:t>
            </a:r>
            <a:r>
              <a:rPr lang="en-US" sz="800" u="sng"/>
              <a:t>Chemistry The Central Science</a:t>
            </a:r>
            <a:r>
              <a:rPr lang="en-US" sz="800"/>
              <a:t>, 2000, page 305</a:t>
            </a:r>
          </a:p>
        </p:txBody>
      </p:sp>
    </p:spTree>
    <p:extLst>
      <p:ext uri="{BB962C8B-B14F-4D97-AF65-F5344CB8AC3E}">
        <p14:creationId xmlns:p14="http://schemas.microsoft.com/office/powerpoint/2010/main" val="26670841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9638"/>
                                        </p:tgtEl>
                                        <p:attrNameLst>
                                          <p:attrName>style.visibility</p:attrName>
                                        </p:attrNameLst>
                                      </p:cBhvr>
                                      <p:to>
                                        <p:strVal val="visible"/>
                                      </p:to>
                                    </p:set>
                                    <p:animEffect transition="in" filter="dissolve">
                                      <p:cBhvr>
                                        <p:cTn id="7" dur="500"/>
                                        <p:tgtEl>
                                          <p:spTgt spid="696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69635"/>
                                        </p:tgtEl>
                                        <p:attrNameLst>
                                          <p:attrName>style.visibility</p:attrName>
                                        </p:attrNameLst>
                                      </p:cBhvr>
                                      <p:to>
                                        <p:strVal val="visible"/>
                                      </p:to>
                                    </p:set>
                                    <p:animEffect transition="in" filter="dissolve">
                                      <p:cBhvr>
                                        <p:cTn id="12" dur="500"/>
                                        <p:tgtEl>
                                          <p:spTgt spid="6963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xit" presetSubtype="0" fill="hold" nodeType="clickEffect">
                                  <p:stCondLst>
                                    <p:cond delay="0"/>
                                  </p:stCondLst>
                                  <p:childTnLst>
                                    <p:animEffect transition="out" filter="dissolve">
                                      <p:cBhvr>
                                        <p:cTn id="16" dur="500"/>
                                        <p:tgtEl>
                                          <p:spTgt spid="69638"/>
                                        </p:tgtEl>
                                      </p:cBhvr>
                                    </p:animEffect>
                                    <p:set>
                                      <p:cBhvr>
                                        <p:cTn id="17" dur="1" fill="hold">
                                          <p:stCondLst>
                                            <p:cond delay="499"/>
                                          </p:stCondLst>
                                        </p:cTn>
                                        <p:tgtEl>
                                          <p:spTgt spid="69638"/>
                                        </p:tgtEl>
                                        <p:attrNameLst>
                                          <p:attrName>style.visibility</p:attrName>
                                        </p:attrNameLst>
                                      </p:cBhvr>
                                      <p:to>
                                        <p:strVal val="hidden"/>
                                      </p:to>
                                    </p:set>
                                  </p:childTnLst>
                                </p:cTn>
                              </p:par>
                              <p:par>
                                <p:cTn id="18" presetID="9" presetClass="exit" presetSubtype="0" fill="hold" nodeType="withEffect">
                                  <p:stCondLst>
                                    <p:cond delay="0"/>
                                  </p:stCondLst>
                                  <p:childTnLst>
                                    <p:animEffect transition="out" filter="dissolve">
                                      <p:cBhvr>
                                        <p:cTn id="19" dur="500"/>
                                        <p:tgtEl>
                                          <p:spTgt spid="69635"/>
                                        </p:tgtEl>
                                      </p:cBhvr>
                                    </p:animEffect>
                                    <p:set>
                                      <p:cBhvr>
                                        <p:cTn id="20" dur="1" fill="hold">
                                          <p:stCondLst>
                                            <p:cond delay="499"/>
                                          </p:stCondLst>
                                        </p:cTn>
                                        <p:tgtEl>
                                          <p:spTgt spid="69635"/>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nodeType="clickEffect">
                                  <p:stCondLst>
                                    <p:cond delay="0"/>
                                  </p:stCondLst>
                                  <p:childTnLst>
                                    <p:set>
                                      <p:cBhvr>
                                        <p:cTn id="24" dur="1" fill="hold">
                                          <p:stCondLst>
                                            <p:cond delay="0"/>
                                          </p:stCondLst>
                                        </p:cTn>
                                        <p:tgtEl>
                                          <p:spTgt spid="69641"/>
                                        </p:tgtEl>
                                        <p:attrNameLst>
                                          <p:attrName>style.visibility</p:attrName>
                                        </p:attrNameLst>
                                      </p:cBhvr>
                                      <p:to>
                                        <p:strVal val="visible"/>
                                      </p:to>
                                    </p:set>
                                    <p:animEffect transition="in" filter="dissolve">
                                      <p:cBhvr>
                                        <p:cTn id="25" dur="500"/>
                                        <p:tgtEl>
                                          <p:spTgt spid="69641"/>
                                        </p:tgtEl>
                                      </p:cBhvr>
                                    </p:animEffect>
                                  </p:childTnLst>
                                </p:cTn>
                              </p:par>
                            </p:childTnLst>
                          </p:cTn>
                        </p:par>
                        <p:par>
                          <p:cTn id="26" fill="hold" nodeType="afterGroup">
                            <p:stCondLst>
                              <p:cond delay="500"/>
                            </p:stCondLst>
                            <p:childTnLst>
                              <p:par>
                                <p:cTn id="27" presetID="22" presetClass="entr" presetSubtype="1" fill="hold" nodeType="afterEffect">
                                  <p:stCondLst>
                                    <p:cond delay="0"/>
                                  </p:stCondLst>
                                  <p:childTnLst>
                                    <p:set>
                                      <p:cBhvr>
                                        <p:cTn id="28" dur="1" fill="hold">
                                          <p:stCondLst>
                                            <p:cond delay="0"/>
                                          </p:stCondLst>
                                        </p:cTn>
                                        <p:tgtEl>
                                          <p:spTgt spid="69726"/>
                                        </p:tgtEl>
                                        <p:attrNameLst>
                                          <p:attrName>style.visibility</p:attrName>
                                        </p:attrNameLst>
                                      </p:cBhvr>
                                      <p:to>
                                        <p:strVal val="visible"/>
                                      </p:to>
                                    </p:set>
                                    <p:animEffect transition="in" filter="wipe(up)">
                                      <p:cBhvr>
                                        <p:cTn id="29" dur="500"/>
                                        <p:tgtEl>
                                          <p:spTgt spid="69726"/>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9634"/>
                                        </p:tgtEl>
                                        <p:attrNameLst>
                                          <p:attrName>style.visibility</p:attrName>
                                        </p:attrNameLst>
                                      </p:cBhvr>
                                      <p:to>
                                        <p:strVal val="visible"/>
                                      </p:to>
                                    </p:set>
                                    <p:animEffect transition="in" filter="fade">
                                      <p:cBhvr>
                                        <p:cTn id="34" dur="2000"/>
                                        <p:tgtEl>
                                          <p:spTgt spid="69634"/>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xit" presetSubtype="0" fill="hold" grpId="1" nodeType="clickEffect">
                                  <p:stCondLst>
                                    <p:cond delay="0"/>
                                  </p:stCondLst>
                                  <p:childTnLst>
                                    <p:animEffect transition="out" filter="fade">
                                      <p:cBhvr>
                                        <p:cTn id="38" dur="2000"/>
                                        <p:tgtEl>
                                          <p:spTgt spid="69634"/>
                                        </p:tgtEl>
                                      </p:cBhvr>
                                    </p:animEffect>
                                    <p:set>
                                      <p:cBhvr>
                                        <p:cTn id="39" dur="1" fill="hold">
                                          <p:stCondLst>
                                            <p:cond delay="1999"/>
                                          </p:stCondLst>
                                        </p:cTn>
                                        <p:tgtEl>
                                          <p:spTgt spid="69634"/>
                                        </p:tgtEl>
                                        <p:attrNameLst>
                                          <p:attrName>style.visibility</p:attrName>
                                        </p:attrNameLst>
                                      </p:cBhvr>
                                      <p:to>
                                        <p:strVal val="hidden"/>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xit" presetSubtype="0" fill="hold" nodeType="clickEffect">
                                  <p:stCondLst>
                                    <p:cond delay="0"/>
                                  </p:stCondLst>
                                  <p:childTnLst>
                                    <p:animEffect transition="out" filter="fade">
                                      <p:cBhvr>
                                        <p:cTn id="43" dur="2000"/>
                                        <p:tgtEl>
                                          <p:spTgt spid="69641"/>
                                        </p:tgtEl>
                                      </p:cBhvr>
                                    </p:animEffect>
                                    <p:set>
                                      <p:cBhvr>
                                        <p:cTn id="44" dur="1" fill="hold">
                                          <p:stCondLst>
                                            <p:cond delay="1999"/>
                                          </p:stCondLst>
                                        </p:cTn>
                                        <p:tgtEl>
                                          <p:spTgt spid="69641"/>
                                        </p:tgtEl>
                                        <p:attrNameLst>
                                          <p:attrName>style.visibility</p:attrName>
                                        </p:attrNameLst>
                                      </p:cBhvr>
                                      <p:to>
                                        <p:strVal val="hidden"/>
                                      </p:to>
                                    </p:set>
                                  </p:childTnLst>
                                </p:cTn>
                              </p:par>
                              <p:par>
                                <p:cTn id="45" presetID="37" presetClass="exit" presetSubtype="0" fill="hold" nodeType="withEffect">
                                  <p:stCondLst>
                                    <p:cond delay="0"/>
                                  </p:stCondLst>
                                  <p:childTnLst>
                                    <p:animEffect transition="out" filter="fade">
                                      <p:cBhvr>
                                        <p:cTn id="46" dur="1000"/>
                                        <p:tgtEl>
                                          <p:spTgt spid="69726"/>
                                        </p:tgtEl>
                                      </p:cBhvr>
                                    </p:animEffect>
                                    <p:anim calcmode="lin" valueType="num">
                                      <p:cBhvr>
                                        <p:cTn id="47" dur="1000"/>
                                        <p:tgtEl>
                                          <p:spTgt spid="69726"/>
                                        </p:tgtEl>
                                        <p:attrNameLst>
                                          <p:attrName>ppt_x</p:attrName>
                                        </p:attrNameLst>
                                      </p:cBhvr>
                                      <p:tavLst>
                                        <p:tav tm="0">
                                          <p:val>
                                            <p:strVal val="ppt_x"/>
                                          </p:val>
                                        </p:tav>
                                        <p:tav tm="100000">
                                          <p:val>
                                            <p:strVal val="ppt_x"/>
                                          </p:val>
                                        </p:tav>
                                      </p:tavLst>
                                    </p:anim>
                                    <p:anim calcmode="lin" valueType="num">
                                      <p:cBhvr>
                                        <p:cTn id="48" dur="100" decel="100000"/>
                                        <p:tgtEl>
                                          <p:spTgt spid="69726"/>
                                        </p:tgtEl>
                                        <p:attrNameLst>
                                          <p:attrName>ppt_y</p:attrName>
                                        </p:attrNameLst>
                                      </p:cBhvr>
                                      <p:tavLst>
                                        <p:tav tm="0">
                                          <p:val>
                                            <p:strVal val="ppt_y"/>
                                          </p:val>
                                        </p:tav>
                                        <p:tav tm="100000">
                                          <p:val>
                                            <p:strVal val="ppt_y-.03"/>
                                          </p:val>
                                        </p:tav>
                                      </p:tavLst>
                                    </p:anim>
                                    <p:anim calcmode="lin" valueType="num">
                                      <p:cBhvr>
                                        <p:cTn id="49" dur="900" accel="100000">
                                          <p:stCondLst>
                                            <p:cond delay="100"/>
                                          </p:stCondLst>
                                        </p:cTn>
                                        <p:tgtEl>
                                          <p:spTgt spid="69726"/>
                                        </p:tgtEl>
                                        <p:attrNameLst>
                                          <p:attrName>ppt_y</p:attrName>
                                        </p:attrNameLst>
                                      </p:cBhvr>
                                      <p:tavLst>
                                        <p:tav tm="0">
                                          <p:val>
                                            <p:strVal val="ppt_y"/>
                                          </p:val>
                                        </p:tav>
                                        <p:tav tm="100000">
                                          <p:val>
                                            <p:strVal val="ppt_y+1"/>
                                          </p:val>
                                        </p:tav>
                                      </p:tavLst>
                                    </p:anim>
                                    <p:set>
                                      <p:cBhvr>
                                        <p:cTn id="50" dur="1" fill="hold">
                                          <p:stCondLst>
                                            <p:cond delay="999"/>
                                          </p:stCondLst>
                                        </p:cTn>
                                        <p:tgtEl>
                                          <p:spTgt spid="69726"/>
                                        </p:tgtEl>
                                        <p:attrNameLst>
                                          <p:attrName>style.visibility</p:attrName>
                                        </p:attrNameLst>
                                      </p:cBhvr>
                                      <p:to>
                                        <p:strVal val="hidden"/>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9" presetClass="entr" presetSubtype="0" fill="hold" nodeType="clickEffect">
                                  <p:stCondLst>
                                    <p:cond delay="0"/>
                                  </p:stCondLst>
                                  <p:childTnLst>
                                    <p:set>
                                      <p:cBhvr>
                                        <p:cTn id="54" dur="1" fill="hold">
                                          <p:stCondLst>
                                            <p:cond delay="0"/>
                                          </p:stCondLst>
                                        </p:cTn>
                                        <p:tgtEl>
                                          <p:spTgt spid="69722"/>
                                        </p:tgtEl>
                                        <p:attrNameLst>
                                          <p:attrName>style.visibility</p:attrName>
                                        </p:attrNameLst>
                                      </p:cBhvr>
                                      <p:to>
                                        <p:strVal val="visible"/>
                                      </p:to>
                                    </p:set>
                                    <p:animEffect transition="in" filter="dissolve">
                                      <p:cBhvr>
                                        <p:cTn id="55" dur="500"/>
                                        <p:tgtEl>
                                          <p:spTgt spid="69722"/>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9" presetClass="entr" presetSubtype="0" fill="hold" nodeType="clickEffect">
                                  <p:stCondLst>
                                    <p:cond delay="0"/>
                                  </p:stCondLst>
                                  <p:childTnLst>
                                    <p:set>
                                      <p:cBhvr>
                                        <p:cTn id="59" dur="1" fill="hold">
                                          <p:stCondLst>
                                            <p:cond delay="0"/>
                                          </p:stCondLst>
                                        </p:cTn>
                                        <p:tgtEl>
                                          <p:spTgt spid="69723"/>
                                        </p:tgtEl>
                                        <p:attrNameLst>
                                          <p:attrName>style.visibility</p:attrName>
                                        </p:attrNameLst>
                                      </p:cBhvr>
                                      <p:to>
                                        <p:strVal val="visible"/>
                                      </p:to>
                                    </p:set>
                                    <p:animEffect transition="in" filter="dissolve">
                                      <p:cBhvr>
                                        <p:cTn id="60" dur="500"/>
                                        <p:tgtEl>
                                          <p:spTgt spid="697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animBg="1"/>
      <p:bldP spid="69634"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081" t="22114" r="27479" b="20000"/>
          <a:stretch/>
        </p:blipFill>
        <p:spPr bwMode="auto">
          <a:xfrm>
            <a:off x="275063" y="752706"/>
            <a:ext cx="8564137" cy="4962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58991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Freeform 2"/>
          <p:cNvSpPr>
            <a:spLocks/>
          </p:cNvSpPr>
          <p:nvPr/>
        </p:nvSpPr>
        <p:spPr bwMode="auto">
          <a:xfrm>
            <a:off x="2778125" y="1303338"/>
            <a:ext cx="238125" cy="882650"/>
          </a:xfrm>
          <a:custGeom>
            <a:avLst/>
            <a:gdLst>
              <a:gd name="T0" fmla="*/ 74 w 150"/>
              <a:gd name="T1" fmla="*/ 556 h 556"/>
              <a:gd name="T2" fmla="*/ 11 w 150"/>
              <a:gd name="T3" fmla="*/ 82 h 556"/>
              <a:gd name="T4" fmla="*/ 140 w 150"/>
              <a:gd name="T5" fmla="*/ 79 h 556"/>
              <a:gd name="T6" fmla="*/ 74 w 150"/>
              <a:gd name="T7" fmla="*/ 556 h 556"/>
            </a:gdLst>
            <a:ahLst/>
            <a:cxnLst>
              <a:cxn ang="0">
                <a:pos x="T0" y="T1"/>
              </a:cxn>
              <a:cxn ang="0">
                <a:pos x="T2" y="T3"/>
              </a:cxn>
              <a:cxn ang="0">
                <a:pos x="T4" y="T5"/>
              </a:cxn>
              <a:cxn ang="0">
                <a:pos x="T6" y="T7"/>
              </a:cxn>
            </a:cxnLst>
            <a:rect l="0" t="0" r="r" b="b"/>
            <a:pathLst>
              <a:path w="150" h="556">
                <a:moveTo>
                  <a:pt x="74" y="556"/>
                </a:moveTo>
                <a:cubicBezTo>
                  <a:pt x="53" y="556"/>
                  <a:pt x="0" y="161"/>
                  <a:pt x="11" y="82"/>
                </a:cubicBezTo>
                <a:cubicBezTo>
                  <a:pt x="22" y="8"/>
                  <a:pt x="130" y="0"/>
                  <a:pt x="140" y="79"/>
                </a:cubicBezTo>
                <a:cubicBezTo>
                  <a:pt x="150" y="158"/>
                  <a:pt x="95" y="556"/>
                  <a:pt x="74" y="556"/>
                </a:cubicBezTo>
                <a:close/>
              </a:path>
            </a:pathLst>
          </a:custGeom>
          <a:gradFill rotWithShape="1">
            <a:gsLst>
              <a:gs pos="0">
                <a:srgbClr val="EFC1AF"/>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683" name="Rectangle 3"/>
          <p:cNvSpPr>
            <a:spLocks noGrp="1" noChangeArrowheads="1"/>
          </p:cNvSpPr>
          <p:nvPr>
            <p:ph type="title"/>
          </p:nvPr>
        </p:nvSpPr>
        <p:spPr>
          <a:xfrm>
            <a:off x="2362200" y="274638"/>
            <a:ext cx="8229600" cy="1143000"/>
          </a:xfrm>
        </p:spPr>
        <p:txBody>
          <a:bodyPr/>
          <a:lstStyle/>
          <a:p>
            <a:r>
              <a:rPr lang="en-US"/>
              <a:t>Molecular Shapes</a:t>
            </a:r>
          </a:p>
        </p:txBody>
      </p:sp>
      <p:sp>
        <p:nvSpPr>
          <p:cNvPr id="71684" name="Text Box 4"/>
          <p:cNvSpPr txBox="1">
            <a:spLocks noChangeArrowheads="1"/>
          </p:cNvSpPr>
          <p:nvPr/>
        </p:nvSpPr>
        <p:spPr bwMode="auto">
          <a:xfrm>
            <a:off x="1295400" y="762000"/>
            <a:ext cx="6762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400"/>
              <a:t>AB</a:t>
            </a:r>
            <a:r>
              <a:rPr lang="en-US" sz="1400" baseline="-25000"/>
              <a:t>2</a:t>
            </a:r>
          </a:p>
          <a:p>
            <a:pPr algn="ctr"/>
            <a:r>
              <a:rPr lang="en-US" sz="1400"/>
              <a:t>Linear</a:t>
            </a:r>
          </a:p>
        </p:txBody>
      </p:sp>
      <p:sp>
        <p:nvSpPr>
          <p:cNvPr id="71685" name="Text Box 5"/>
          <p:cNvSpPr txBox="1">
            <a:spLocks noChangeArrowheads="1"/>
          </p:cNvSpPr>
          <p:nvPr/>
        </p:nvSpPr>
        <p:spPr bwMode="auto">
          <a:xfrm>
            <a:off x="457200" y="2438400"/>
            <a:ext cx="13652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400"/>
              <a:t>AB</a:t>
            </a:r>
            <a:r>
              <a:rPr lang="en-US" sz="1400" baseline="-25000"/>
              <a:t>3</a:t>
            </a:r>
          </a:p>
          <a:p>
            <a:pPr algn="ctr"/>
            <a:r>
              <a:rPr lang="en-US" sz="1400"/>
              <a:t>Trigonal planar</a:t>
            </a:r>
          </a:p>
        </p:txBody>
      </p:sp>
      <p:sp>
        <p:nvSpPr>
          <p:cNvPr id="71686" name="Text Box 6"/>
          <p:cNvSpPr txBox="1">
            <a:spLocks noChangeArrowheads="1"/>
          </p:cNvSpPr>
          <p:nvPr/>
        </p:nvSpPr>
        <p:spPr bwMode="auto">
          <a:xfrm>
            <a:off x="3830638" y="2851150"/>
            <a:ext cx="108902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400"/>
              <a:t>AB</a:t>
            </a:r>
            <a:r>
              <a:rPr lang="en-US" sz="1400" baseline="-25000"/>
              <a:t>4</a:t>
            </a:r>
          </a:p>
          <a:p>
            <a:pPr algn="ctr"/>
            <a:r>
              <a:rPr lang="en-US" sz="1400"/>
              <a:t>Tetrahedral</a:t>
            </a:r>
          </a:p>
        </p:txBody>
      </p:sp>
      <p:sp>
        <p:nvSpPr>
          <p:cNvPr id="71687" name="Text Box 7"/>
          <p:cNvSpPr txBox="1">
            <a:spLocks noChangeArrowheads="1"/>
          </p:cNvSpPr>
          <p:nvPr/>
        </p:nvSpPr>
        <p:spPr bwMode="auto">
          <a:xfrm>
            <a:off x="658813" y="4679950"/>
            <a:ext cx="1779587"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AB</a:t>
            </a:r>
            <a:r>
              <a:rPr lang="en-US" sz="1400" baseline="-25000"/>
              <a:t>5</a:t>
            </a:r>
          </a:p>
          <a:p>
            <a:r>
              <a:rPr lang="en-US" sz="1400"/>
              <a:t>Trigonal bipyramidal</a:t>
            </a:r>
          </a:p>
          <a:p>
            <a:endParaRPr lang="en-US" sz="1400"/>
          </a:p>
        </p:txBody>
      </p:sp>
      <p:sp>
        <p:nvSpPr>
          <p:cNvPr id="71688" name="Text Box 8"/>
          <p:cNvSpPr txBox="1">
            <a:spLocks noChangeArrowheads="1"/>
          </p:cNvSpPr>
          <p:nvPr/>
        </p:nvSpPr>
        <p:spPr bwMode="auto">
          <a:xfrm>
            <a:off x="1905000" y="6356350"/>
            <a:ext cx="1050925"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400"/>
              <a:t>AB</a:t>
            </a:r>
            <a:r>
              <a:rPr lang="en-US" sz="1400" baseline="-25000"/>
              <a:t>6</a:t>
            </a:r>
          </a:p>
          <a:p>
            <a:pPr algn="ctr"/>
            <a:r>
              <a:rPr lang="en-US" sz="1400"/>
              <a:t>Octahedral</a:t>
            </a:r>
          </a:p>
          <a:p>
            <a:pPr algn="ctr"/>
            <a:endParaRPr lang="en-US" sz="1400"/>
          </a:p>
        </p:txBody>
      </p:sp>
      <p:grpSp>
        <p:nvGrpSpPr>
          <p:cNvPr id="71689" name="Group 9"/>
          <p:cNvGrpSpPr>
            <a:grpSpLocks/>
          </p:cNvGrpSpPr>
          <p:nvPr/>
        </p:nvGrpSpPr>
        <p:grpSpPr bwMode="auto">
          <a:xfrm>
            <a:off x="990600" y="533400"/>
            <a:ext cx="1447800" cy="152400"/>
            <a:chOff x="1296" y="864"/>
            <a:chExt cx="912" cy="96"/>
          </a:xfrm>
        </p:grpSpPr>
        <p:sp>
          <p:nvSpPr>
            <p:cNvPr id="71690" name="Line 10"/>
            <p:cNvSpPr>
              <a:spLocks noChangeShapeType="1"/>
            </p:cNvSpPr>
            <p:nvPr/>
          </p:nvSpPr>
          <p:spPr bwMode="auto">
            <a:xfrm>
              <a:off x="1344" y="912"/>
              <a:ext cx="81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691" name="Oval 11"/>
            <p:cNvSpPr>
              <a:spLocks noChangeArrowheads="1"/>
            </p:cNvSpPr>
            <p:nvPr/>
          </p:nvSpPr>
          <p:spPr bwMode="auto">
            <a:xfrm>
              <a:off x="1296" y="864"/>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692" name="Oval 12"/>
            <p:cNvSpPr>
              <a:spLocks noChangeArrowheads="1"/>
            </p:cNvSpPr>
            <p:nvPr/>
          </p:nvSpPr>
          <p:spPr bwMode="auto">
            <a:xfrm>
              <a:off x="2112" y="864"/>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693" name="Oval 13"/>
            <p:cNvSpPr>
              <a:spLocks noChangeArrowheads="1"/>
            </p:cNvSpPr>
            <p:nvPr/>
          </p:nvSpPr>
          <p:spPr bwMode="auto">
            <a:xfrm>
              <a:off x="1680" y="864"/>
              <a:ext cx="96" cy="96"/>
            </a:xfrm>
            <a:prstGeom prst="ellipse">
              <a:avLst/>
            </a:prstGeom>
            <a:solidFill>
              <a:srgbClr val="33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1694" name="Group 14"/>
          <p:cNvGrpSpPr>
            <a:grpSpLocks/>
          </p:cNvGrpSpPr>
          <p:nvPr/>
        </p:nvGrpSpPr>
        <p:grpSpPr bwMode="auto">
          <a:xfrm>
            <a:off x="533400" y="1371600"/>
            <a:ext cx="1219200" cy="1219200"/>
            <a:chOff x="1296" y="1200"/>
            <a:chExt cx="768" cy="768"/>
          </a:xfrm>
        </p:grpSpPr>
        <p:sp>
          <p:nvSpPr>
            <p:cNvPr id="71695" name="Line 15"/>
            <p:cNvSpPr>
              <a:spLocks noChangeShapeType="1"/>
            </p:cNvSpPr>
            <p:nvPr/>
          </p:nvSpPr>
          <p:spPr bwMode="auto">
            <a:xfrm rot="2132260">
              <a:off x="1632" y="1776"/>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696" name="Line 16"/>
            <p:cNvSpPr>
              <a:spLocks noChangeShapeType="1"/>
            </p:cNvSpPr>
            <p:nvPr/>
          </p:nvSpPr>
          <p:spPr bwMode="auto">
            <a:xfrm rot="-5400000">
              <a:off x="1464" y="1464"/>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697" name="Line 17"/>
            <p:cNvSpPr>
              <a:spLocks noChangeShapeType="1"/>
            </p:cNvSpPr>
            <p:nvPr/>
          </p:nvSpPr>
          <p:spPr bwMode="auto">
            <a:xfrm rot="8451200">
              <a:off x="1296" y="1799"/>
              <a:ext cx="432" cy="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698" name="Oval 18"/>
            <p:cNvSpPr>
              <a:spLocks noChangeArrowheads="1"/>
            </p:cNvSpPr>
            <p:nvPr/>
          </p:nvSpPr>
          <p:spPr bwMode="auto">
            <a:xfrm>
              <a:off x="1632" y="1200"/>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699" name="Oval 19"/>
            <p:cNvSpPr>
              <a:spLocks noChangeArrowheads="1"/>
            </p:cNvSpPr>
            <p:nvPr/>
          </p:nvSpPr>
          <p:spPr bwMode="auto">
            <a:xfrm>
              <a:off x="1296" y="1872"/>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00" name="Oval 20"/>
            <p:cNvSpPr>
              <a:spLocks noChangeArrowheads="1"/>
            </p:cNvSpPr>
            <p:nvPr/>
          </p:nvSpPr>
          <p:spPr bwMode="auto">
            <a:xfrm>
              <a:off x="1968" y="1872"/>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01" name="Oval 21"/>
            <p:cNvSpPr>
              <a:spLocks noChangeArrowheads="1"/>
            </p:cNvSpPr>
            <p:nvPr/>
          </p:nvSpPr>
          <p:spPr bwMode="auto">
            <a:xfrm>
              <a:off x="1632" y="1632"/>
              <a:ext cx="96" cy="96"/>
            </a:xfrm>
            <a:prstGeom prst="ellipse">
              <a:avLst/>
            </a:prstGeom>
            <a:solidFill>
              <a:srgbClr val="33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1702" name="Line 22"/>
          <p:cNvSpPr>
            <a:spLocks noChangeShapeType="1"/>
          </p:cNvSpPr>
          <p:nvPr/>
        </p:nvSpPr>
        <p:spPr bwMode="auto">
          <a:xfrm rot="2132260">
            <a:off x="2819400" y="2286000"/>
            <a:ext cx="685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03" name="Line 23"/>
          <p:cNvSpPr>
            <a:spLocks noChangeShapeType="1"/>
          </p:cNvSpPr>
          <p:nvPr/>
        </p:nvSpPr>
        <p:spPr bwMode="auto">
          <a:xfrm rot="8451200">
            <a:off x="2286000" y="2322513"/>
            <a:ext cx="685800" cy="15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04" name="Oval 24"/>
          <p:cNvSpPr>
            <a:spLocks noChangeArrowheads="1"/>
          </p:cNvSpPr>
          <p:nvPr/>
        </p:nvSpPr>
        <p:spPr bwMode="auto">
          <a:xfrm>
            <a:off x="2286000" y="24384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05" name="Oval 25"/>
          <p:cNvSpPr>
            <a:spLocks noChangeArrowheads="1"/>
          </p:cNvSpPr>
          <p:nvPr/>
        </p:nvSpPr>
        <p:spPr bwMode="auto">
          <a:xfrm>
            <a:off x="3352800" y="24384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06" name="Oval 26"/>
          <p:cNvSpPr>
            <a:spLocks noChangeArrowheads="1"/>
          </p:cNvSpPr>
          <p:nvPr/>
        </p:nvSpPr>
        <p:spPr bwMode="auto">
          <a:xfrm>
            <a:off x="2819400" y="2057400"/>
            <a:ext cx="152400" cy="152400"/>
          </a:xfrm>
          <a:prstGeom prst="ellipse">
            <a:avLst/>
          </a:prstGeom>
          <a:solidFill>
            <a:srgbClr val="33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07" name="Text Box 27"/>
          <p:cNvSpPr txBox="1">
            <a:spLocks noChangeArrowheads="1"/>
          </p:cNvSpPr>
          <p:nvPr/>
        </p:nvSpPr>
        <p:spPr bwMode="auto">
          <a:xfrm>
            <a:off x="2189163" y="2438400"/>
            <a:ext cx="14160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400"/>
              <a:t>AB</a:t>
            </a:r>
            <a:r>
              <a:rPr lang="en-US" sz="1400" baseline="-25000"/>
              <a:t>2</a:t>
            </a:r>
            <a:r>
              <a:rPr lang="en-US" sz="1400"/>
              <a:t>E</a:t>
            </a:r>
            <a:endParaRPr lang="en-US" sz="1400" baseline="-25000"/>
          </a:p>
          <a:p>
            <a:pPr algn="ctr"/>
            <a:r>
              <a:rPr lang="en-US" sz="1400"/>
              <a:t>Angular or Bent</a:t>
            </a:r>
          </a:p>
        </p:txBody>
      </p:sp>
      <p:grpSp>
        <p:nvGrpSpPr>
          <p:cNvPr id="71708" name="Group 28"/>
          <p:cNvGrpSpPr>
            <a:grpSpLocks/>
          </p:cNvGrpSpPr>
          <p:nvPr/>
        </p:nvGrpSpPr>
        <p:grpSpPr bwMode="auto">
          <a:xfrm>
            <a:off x="4059238" y="1387475"/>
            <a:ext cx="1219200" cy="1524000"/>
            <a:chOff x="3120" y="1968"/>
            <a:chExt cx="768" cy="960"/>
          </a:xfrm>
        </p:grpSpPr>
        <p:sp>
          <p:nvSpPr>
            <p:cNvPr id="71709" name="Line 29"/>
            <p:cNvSpPr>
              <a:spLocks noChangeShapeType="1"/>
            </p:cNvSpPr>
            <p:nvPr/>
          </p:nvSpPr>
          <p:spPr bwMode="auto">
            <a:xfrm rot="-5400000">
              <a:off x="3288" y="223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10" name="Line 30"/>
            <p:cNvSpPr>
              <a:spLocks noChangeShapeType="1"/>
            </p:cNvSpPr>
            <p:nvPr/>
          </p:nvSpPr>
          <p:spPr bwMode="auto">
            <a:xfrm rot="8451200">
              <a:off x="3120" y="2567"/>
              <a:ext cx="432" cy="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11" name="Oval 31"/>
            <p:cNvSpPr>
              <a:spLocks noChangeArrowheads="1"/>
            </p:cNvSpPr>
            <p:nvPr/>
          </p:nvSpPr>
          <p:spPr bwMode="auto">
            <a:xfrm>
              <a:off x="3456" y="1968"/>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12" name="Oval 32"/>
            <p:cNvSpPr>
              <a:spLocks noChangeArrowheads="1"/>
            </p:cNvSpPr>
            <p:nvPr/>
          </p:nvSpPr>
          <p:spPr bwMode="auto">
            <a:xfrm>
              <a:off x="3120" y="2640"/>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13" name="Oval 33"/>
            <p:cNvSpPr>
              <a:spLocks noChangeArrowheads="1"/>
            </p:cNvSpPr>
            <p:nvPr/>
          </p:nvSpPr>
          <p:spPr bwMode="auto">
            <a:xfrm>
              <a:off x="3792" y="2640"/>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14" name="Oval 34"/>
            <p:cNvSpPr>
              <a:spLocks noChangeArrowheads="1"/>
            </p:cNvSpPr>
            <p:nvPr/>
          </p:nvSpPr>
          <p:spPr bwMode="auto">
            <a:xfrm>
              <a:off x="3456" y="2400"/>
              <a:ext cx="96" cy="96"/>
            </a:xfrm>
            <a:prstGeom prst="ellipse">
              <a:avLst/>
            </a:prstGeom>
            <a:solidFill>
              <a:srgbClr val="33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15" name="Freeform 35"/>
            <p:cNvSpPr>
              <a:spLocks/>
            </p:cNvSpPr>
            <p:nvPr/>
          </p:nvSpPr>
          <p:spPr bwMode="auto">
            <a:xfrm>
              <a:off x="3552" y="2448"/>
              <a:ext cx="240" cy="207"/>
            </a:xfrm>
            <a:custGeom>
              <a:avLst/>
              <a:gdLst>
                <a:gd name="T0" fmla="*/ 0 w 240"/>
                <a:gd name="T1" fmla="*/ 48 h 207"/>
                <a:gd name="T2" fmla="*/ 21 w 240"/>
                <a:gd name="T3" fmla="*/ 0 h 207"/>
                <a:gd name="T4" fmla="*/ 240 w 240"/>
                <a:gd name="T5" fmla="*/ 207 h 207"/>
                <a:gd name="T6" fmla="*/ 0 w 240"/>
                <a:gd name="T7" fmla="*/ 48 h 207"/>
              </a:gdLst>
              <a:ahLst/>
              <a:cxnLst>
                <a:cxn ang="0">
                  <a:pos x="T0" y="T1"/>
                </a:cxn>
                <a:cxn ang="0">
                  <a:pos x="T2" y="T3"/>
                </a:cxn>
                <a:cxn ang="0">
                  <a:pos x="T4" y="T5"/>
                </a:cxn>
                <a:cxn ang="0">
                  <a:pos x="T6" y="T7"/>
                </a:cxn>
              </a:cxnLst>
              <a:rect l="0" t="0" r="r" b="b"/>
              <a:pathLst>
                <a:path w="240" h="207">
                  <a:moveTo>
                    <a:pt x="0" y="48"/>
                  </a:moveTo>
                  <a:lnTo>
                    <a:pt x="21" y="0"/>
                  </a:lnTo>
                  <a:lnTo>
                    <a:pt x="240" y="207"/>
                  </a:lnTo>
                  <a:lnTo>
                    <a:pt x="0" y="48"/>
                  </a:lnTo>
                  <a:close/>
                </a:path>
              </a:pathLst>
            </a:custGeom>
            <a:gradFill rotWithShape="1">
              <a:gsLst>
                <a:gs pos="0">
                  <a:schemeClr val="tx2"/>
                </a:gs>
                <a:gs pos="100000">
                  <a:schemeClr val="bg2"/>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16" name="Freeform 36"/>
            <p:cNvSpPr>
              <a:spLocks/>
            </p:cNvSpPr>
            <p:nvPr/>
          </p:nvSpPr>
          <p:spPr bwMode="auto">
            <a:xfrm rot="13279710">
              <a:off x="3408" y="2577"/>
              <a:ext cx="240" cy="207"/>
            </a:xfrm>
            <a:custGeom>
              <a:avLst/>
              <a:gdLst>
                <a:gd name="T0" fmla="*/ 0 w 240"/>
                <a:gd name="T1" fmla="*/ 48 h 207"/>
                <a:gd name="T2" fmla="*/ 21 w 240"/>
                <a:gd name="T3" fmla="*/ 0 h 207"/>
                <a:gd name="T4" fmla="*/ 240 w 240"/>
                <a:gd name="T5" fmla="*/ 207 h 207"/>
                <a:gd name="T6" fmla="*/ 0 w 240"/>
                <a:gd name="T7" fmla="*/ 48 h 207"/>
              </a:gdLst>
              <a:ahLst/>
              <a:cxnLst>
                <a:cxn ang="0">
                  <a:pos x="T0" y="T1"/>
                </a:cxn>
                <a:cxn ang="0">
                  <a:pos x="T2" y="T3"/>
                </a:cxn>
                <a:cxn ang="0">
                  <a:pos x="T4" y="T5"/>
                </a:cxn>
                <a:cxn ang="0">
                  <a:pos x="T6" y="T7"/>
                </a:cxn>
              </a:cxnLst>
              <a:rect l="0" t="0" r="r" b="b"/>
              <a:pathLst>
                <a:path w="240" h="207">
                  <a:moveTo>
                    <a:pt x="0" y="48"/>
                  </a:moveTo>
                  <a:lnTo>
                    <a:pt x="21" y="0"/>
                  </a:lnTo>
                  <a:lnTo>
                    <a:pt x="240" y="207"/>
                  </a:lnTo>
                  <a:lnTo>
                    <a:pt x="0" y="48"/>
                  </a:lnTo>
                  <a:close/>
                </a:path>
              </a:pathLst>
            </a:custGeom>
            <a:gradFill rotWithShape="1">
              <a:gsLst>
                <a:gs pos="0">
                  <a:schemeClr val="tx2"/>
                </a:gs>
                <a:gs pos="100000">
                  <a:schemeClr val="bg2"/>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17" name="Oval 37"/>
            <p:cNvSpPr>
              <a:spLocks noChangeArrowheads="1"/>
            </p:cNvSpPr>
            <p:nvPr/>
          </p:nvSpPr>
          <p:spPr bwMode="auto">
            <a:xfrm>
              <a:off x="3552" y="2832"/>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1718" name="Freeform 38"/>
          <p:cNvSpPr>
            <a:spLocks/>
          </p:cNvSpPr>
          <p:nvPr/>
        </p:nvSpPr>
        <p:spPr bwMode="auto">
          <a:xfrm>
            <a:off x="6237288" y="1282700"/>
            <a:ext cx="228600" cy="866775"/>
          </a:xfrm>
          <a:custGeom>
            <a:avLst/>
            <a:gdLst>
              <a:gd name="T0" fmla="*/ 71 w 144"/>
              <a:gd name="T1" fmla="*/ 545 h 546"/>
              <a:gd name="T2" fmla="*/ 11 w 144"/>
              <a:gd name="T3" fmla="*/ 83 h 546"/>
              <a:gd name="T4" fmla="*/ 134 w 144"/>
              <a:gd name="T5" fmla="*/ 77 h 546"/>
              <a:gd name="T6" fmla="*/ 71 w 144"/>
              <a:gd name="T7" fmla="*/ 545 h 546"/>
            </a:gdLst>
            <a:ahLst/>
            <a:cxnLst>
              <a:cxn ang="0">
                <a:pos x="T0" y="T1"/>
              </a:cxn>
              <a:cxn ang="0">
                <a:pos x="T2" y="T3"/>
              </a:cxn>
              <a:cxn ang="0">
                <a:pos x="T4" y="T5"/>
              </a:cxn>
              <a:cxn ang="0">
                <a:pos x="T6" y="T7"/>
              </a:cxn>
            </a:cxnLst>
            <a:rect l="0" t="0" r="r" b="b"/>
            <a:pathLst>
              <a:path w="144" h="546">
                <a:moveTo>
                  <a:pt x="71" y="545"/>
                </a:moveTo>
                <a:cubicBezTo>
                  <a:pt x="47" y="546"/>
                  <a:pt x="0" y="161"/>
                  <a:pt x="11" y="83"/>
                </a:cubicBezTo>
                <a:cubicBezTo>
                  <a:pt x="22" y="5"/>
                  <a:pt x="124" y="0"/>
                  <a:pt x="134" y="77"/>
                </a:cubicBezTo>
                <a:cubicBezTo>
                  <a:pt x="144" y="154"/>
                  <a:pt x="84" y="448"/>
                  <a:pt x="71" y="545"/>
                </a:cubicBezTo>
                <a:close/>
              </a:path>
            </a:pathLst>
          </a:custGeom>
          <a:gradFill rotWithShape="1">
            <a:gsLst>
              <a:gs pos="0">
                <a:srgbClr val="EFC1AF"/>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19" name="Line 39"/>
          <p:cNvSpPr>
            <a:spLocks noChangeShapeType="1"/>
          </p:cNvSpPr>
          <p:nvPr/>
        </p:nvSpPr>
        <p:spPr bwMode="auto">
          <a:xfrm rot="8451200">
            <a:off x="5735638" y="2338388"/>
            <a:ext cx="685800" cy="15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20" name="Oval 40"/>
          <p:cNvSpPr>
            <a:spLocks noChangeArrowheads="1"/>
          </p:cNvSpPr>
          <p:nvPr/>
        </p:nvSpPr>
        <p:spPr bwMode="auto">
          <a:xfrm>
            <a:off x="5735638" y="2454275"/>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21" name="Oval 41"/>
          <p:cNvSpPr>
            <a:spLocks noChangeArrowheads="1"/>
          </p:cNvSpPr>
          <p:nvPr/>
        </p:nvSpPr>
        <p:spPr bwMode="auto">
          <a:xfrm>
            <a:off x="6802438" y="2454275"/>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22" name="Oval 42"/>
          <p:cNvSpPr>
            <a:spLocks noChangeArrowheads="1"/>
          </p:cNvSpPr>
          <p:nvPr/>
        </p:nvSpPr>
        <p:spPr bwMode="auto">
          <a:xfrm>
            <a:off x="6269038" y="2073275"/>
            <a:ext cx="152400" cy="152400"/>
          </a:xfrm>
          <a:prstGeom prst="ellipse">
            <a:avLst/>
          </a:prstGeom>
          <a:solidFill>
            <a:srgbClr val="33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23" name="Freeform 43"/>
          <p:cNvSpPr>
            <a:spLocks/>
          </p:cNvSpPr>
          <p:nvPr/>
        </p:nvSpPr>
        <p:spPr bwMode="auto">
          <a:xfrm>
            <a:off x="6421438" y="2149475"/>
            <a:ext cx="381000" cy="328613"/>
          </a:xfrm>
          <a:custGeom>
            <a:avLst/>
            <a:gdLst>
              <a:gd name="T0" fmla="*/ 0 w 240"/>
              <a:gd name="T1" fmla="*/ 48 h 207"/>
              <a:gd name="T2" fmla="*/ 21 w 240"/>
              <a:gd name="T3" fmla="*/ 0 h 207"/>
              <a:gd name="T4" fmla="*/ 240 w 240"/>
              <a:gd name="T5" fmla="*/ 207 h 207"/>
              <a:gd name="T6" fmla="*/ 0 w 240"/>
              <a:gd name="T7" fmla="*/ 48 h 207"/>
            </a:gdLst>
            <a:ahLst/>
            <a:cxnLst>
              <a:cxn ang="0">
                <a:pos x="T0" y="T1"/>
              </a:cxn>
              <a:cxn ang="0">
                <a:pos x="T2" y="T3"/>
              </a:cxn>
              <a:cxn ang="0">
                <a:pos x="T4" y="T5"/>
              </a:cxn>
              <a:cxn ang="0">
                <a:pos x="T6" y="T7"/>
              </a:cxn>
            </a:cxnLst>
            <a:rect l="0" t="0" r="r" b="b"/>
            <a:pathLst>
              <a:path w="240" h="207">
                <a:moveTo>
                  <a:pt x="0" y="48"/>
                </a:moveTo>
                <a:lnTo>
                  <a:pt x="21" y="0"/>
                </a:lnTo>
                <a:lnTo>
                  <a:pt x="240" y="207"/>
                </a:lnTo>
                <a:lnTo>
                  <a:pt x="0" y="48"/>
                </a:lnTo>
                <a:close/>
              </a:path>
            </a:pathLst>
          </a:custGeom>
          <a:gradFill rotWithShape="1">
            <a:gsLst>
              <a:gs pos="0">
                <a:schemeClr val="tx2"/>
              </a:gs>
              <a:gs pos="100000">
                <a:schemeClr val="bg2"/>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24" name="Freeform 44"/>
          <p:cNvSpPr>
            <a:spLocks/>
          </p:cNvSpPr>
          <p:nvPr/>
        </p:nvSpPr>
        <p:spPr bwMode="auto">
          <a:xfrm rot="13279710">
            <a:off x="6192838" y="2354263"/>
            <a:ext cx="381000" cy="328612"/>
          </a:xfrm>
          <a:custGeom>
            <a:avLst/>
            <a:gdLst>
              <a:gd name="T0" fmla="*/ 0 w 240"/>
              <a:gd name="T1" fmla="*/ 48 h 207"/>
              <a:gd name="T2" fmla="*/ 21 w 240"/>
              <a:gd name="T3" fmla="*/ 0 h 207"/>
              <a:gd name="T4" fmla="*/ 240 w 240"/>
              <a:gd name="T5" fmla="*/ 207 h 207"/>
              <a:gd name="T6" fmla="*/ 0 w 240"/>
              <a:gd name="T7" fmla="*/ 48 h 207"/>
            </a:gdLst>
            <a:ahLst/>
            <a:cxnLst>
              <a:cxn ang="0">
                <a:pos x="T0" y="T1"/>
              </a:cxn>
              <a:cxn ang="0">
                <a:pos x="T2" y="T3"/>
              </a:cxn>
              <a:cxn ang="0">
                <a:pos x="T4" y="T5"/>
              </a:cxn>
              <a:cxn ang="0">
                <a:pos x="T6" y="T7"/>
              </a:cxn>
            </a:cxnLst>
            <a:rect l="0" t="0" r="r" b="b"/>
            <a:pathLst>
              <a:path w="240" h="207">
                <a:moveTo>
                  <a:pt x="0" y="48"/>
                </a:moveTo>
                <a:lnTo>
                  <a:pt x="21" y="0"/>
                </a:lnTo>
                <a:lnTo>
                  <a:pt x="240" y="207"/>
                </a:lnTo>
                <a:lnTo>
                  <a:pt x="0" y="48"/>
                </a:lnTo>
                <a:close/>
              </a:path>
            </a:pathLst>
          </a:custGeom>
          <a:gradFill rotWithShape="1">
            <a:gsLst>
              <a:gs pos="0">
                <a:schemeClr val="tx2"/>
              </a:gs>
              <a:gs pos="100000">
                <a:schemeClr val="bg2"/>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25" name="Oval 45"/>
          <p:cNvSpPr>
            <a:spLocks noChangeArrowheads="1"/>
          </p:cNvSpPr>
          <p:nvPr/>
        </p:nvSpPr>
        <p:spPr bwMode="auto">
          <a:xfrm>
            <a:off x="6421438" y="2759075"/>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1726" name="Group 46"/>
          <p:cNvGrpSpPr>
            <a:grpSpLocks/>
          </p:cNvGrpSpPr>
          <p:nvPr/>
        </p:nvGrpSpPr>
        <p:grpSpPr bwMode="auto">
          <a:xfrm>
            <a:off x="7467600" y="1311275"/>
            <a:ext cx="1371600" cy="1628775"/>
            <a:chOff x="4272" y="1968"/>
            <a:chExt cx="864" cy="1026"/>
          </a:xfrm>
        </p:grpSpPr>
        <p:sp>
          <p:nvSpPr>
            <p:cNvPr id="71727" name="Freeform 47"/>
            <p:cNvSpPr>
              <a:spLocks/>
            </p:cNvSpPr>
            <p:nvPr/>
          </p:nvSpPr>
          <p:spPr bwMode="auto">
            <a:xfrm rot="7491268">
              <a:off x="4791" y="2391"/>
              <a:ext cx="144" cy="546"/>
            </a:xfrm>
            <a:custGeom>
              <a:avLst/>
              <a:gdLst>
                <a:gd name="T0" fmla="*/ 71 w 144"/>
                <a:gd name="T1" fmla="*/ 545 h 546"/>
                <a:gd name="T2" fmla="*/ 11 w 144"/>
                <a:gd name="T3" fmla="*/ 83 h 546"/>
                <a:gd name="T4" fmla="*/ 134 w 144"/>
                <a:gd name="T5" fmla="*/ 77 h 546"/>
                <a:gd name="T6" fmla="*/ 71 w 144"/>
                <a:gd name="T7" fmla="*/ 545 h 546"/>
              </a:gdLst>
              <a:ahLst/>
              <a:cxnLst>
                <a:cxn ang="0">
                  <a:pos x="T0" y="T1"/>
                </a:cxn>
                <a:cxn ang="0">
                  <a:pos x="T2" y="T3"/>
                </a:cxn>
                <a:cxn ang="0">
                  <a:pos x="T4" y="T5"/>
                </a:cxn>
                <a:cxn ang="0">
                  <a:pos x="T6" y="T7"/>
                </a:cxn>
              </a:cxnLst>
              <a:rect l="0" t="0" r="r" b="b"/>
              <a:pathLst>
                <a:path w="144" h="546">
                  <a:moveTo>
                    <a:pt x="71" y="545"/>
                  </a:moveTo>
                  <a:cubicBezTo>
                    <a:pt x="47" y="546"/>
                    <a:pt x="0" y="161"/>
                    <a:pt x="11" y="83"/>
                  </a:cubicBezTo>
                  <a:cubicBezTo>
                    <a:pt x="22" y="5"/>
                    <a:pt x="124" y="0"/>
                    <a:pt x="134" y="77"/>
                  </a:cubicBezTo>
                  <a:cubicBezTo>
                    <a:pt x="144" y="154"/>
                    <a:pt x="84" y="448"/>
                    <a:pt x="71" y="545"/>
                  </a:cubicBezTo>
                  <a:close/>
                </a:path>
              </a:pathLst>
            </a:custGeom>
            <a:gradFill rotWithShape="1">
              <a:gsLst>
                <a:gs pos="0">
                  <a:srgbClr val="EFC1AF"/>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28" name="Freeform 48"/>
            <p:cNvSpPr>
              <a:spLocks/>
            </p:cNvSpPr>
            <p:nvPr/>
          </p:nvSpPr>
          <p:spPr bwMode="auto">
            <a:xfrm>
              <a:off x="4588" y="1968"/>
              <a:ext cx="144" cy="546"/>
            </a:xfrm>
            <a:custGeom>
              <a:avLst/>
              <a:gdLst>
                <a:gd name="T0" fmla="*/ 71 w 144"/>
                <a:gd name="T1" fmla="*/ 545 h 546"/>
                <a:gd name="T2" fmla="*/ 11 w 144"/>
                <a:gd name="T3" fmla="*/ 83 h 546"/>
                <a:gd name="T4" fmla="*/ 134 w 144"/>
                <a:gd name="T5" fmla="*/ 77 h 546"/>
                <a:gd name="T6" fmla="*/ 71 w 144"/>
                <a:gd name="T7" fmla="*/ 545 h 546"/>
              </a:gdLst>
              <a:ahLst/>
              <a:cxnLst>
                <a:cxn ang="0">
                  <a:pos x="T0" y="T1"/>
                </a:cxn>
                <a:cxn ang="0">
                  <a:pos x="T2" y="T3"/>
                </a:cxn>
                <a:cxn ang="0">
                  <a:pos x="T4" y="T5"/>
                </a:cxn>
                <a:cxn ang="0">
                  <a:pos x="T6" y="T7"/>
                </a:cxn>
              </a:cxnLst>
              <a:rect l="0" t="0" r="r" b="b"/>
              <a:pathLst>
                <a:path w="144" h="546">
                  <a:moveTo>
                    <a:pt x="71" y="545"/>
                  </a:moveTo>
                  <a:cubicBezTo>
                    <a:pt x="47" y="546"/>
                    <a:pt x="0" y="161"/>
                    <a:pt x="11" y="83"/>
                  </a:cubicBezTo>
                  <a:cubicBezTo>
                    <a:pt x="22" y="5"/>
                    <a:pt x="124" y="0"/>
                    <a:pt x="134" y="77"/>
                  </a:cubicBezTo>
                  <a:cubicBezTo>
                    <a:pt x="144" y="154"/>
                    <a:pt x="84" y="448"/>
                    <a:pt x="71" y="545"/>
                  </a:cubicBezTo>
                  <a:close/>
                </a:path>
              </a:pathLst>
            </a:custGeom>
            <a:gradFill rotWithShape="1">
              <a:gsLst>
                <a:gs pos="0">
                  <a:srgbClr val="EFC1AF"/>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29" name="Line 49"/>
            <p:cNvSpPr>
              <a:spLocks noChangeShapeType="1"/>
            </p:cNvSpPr>
            <p:nvPr/>
          </p:nvSpPr>
          <p:spPr bwMode="auto">
            <a:xfrm rot="8451200">
              <a:off x="4272" y="2633"/>
              <a:ext cx="432" cy="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30" name="Oval 50"/>
            <p:cNvSpPr>
              <a:spLocks noChangeArrowheads="1"/>
            </p:cNvSpPr>
            <p:nvPr/>
          </p:nvSpPr>
          <p:spPr bwMode="auto">
            <a:xfrm>
              <a:off x="4272" y="2706"/>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31" name="Oval 51"/>
            <p:cNvSpPr>
              <a:spLocks noChangeArrowheads="1"/>
            </p:cNvSpPr>
            <p:nvPr/>
          </p:nvSpPr>
          <p:spPr bwMode="auto">
            <a:xfrm>
              <a:off x="4608" y="2466"/>
              <a:ext cx="96" cy="96"/>
            </a:xfrm>
            <a:prstGeom prst="ellipse">
              <a:avLst/>
            </a:prstGeom>
            <a:solidFill>
              <a:srgbClr val="33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32" name="Freeform 52"/>
            <p:cNvSpPr>
              <a:spLocks/>
            </p:cNvSpPr>
            <p:nvPr/>
          </p:nvSpPr>
          <p:spPr bwMode="auto">
            <a:xfrm rot="13279710">
              <a:off x="4560" y="2643"/>
              <a:ext cx="240" cy="207"/>
            </a:xfrm>
            <a:custGeom>
              <a:avLst/>
              <a:gdLst>
                <a:gd name="T0" fmla="*/ 0 w 240"/>
                <a:gd name="T1" fmla="*/ 48 h 207"/>
                <a:gd name="T2" fmla="*/ 21 w 240"/>
                <a:gd name="T3" fmla="*/ 0 h 207"/>
                <a:gd name="T4" fmla="*/ 240 w 240"/>
                <a:gd name="T5" fmla="*/ 207 h 207"/>
                <a:gd name="T6" fmla="*/ 0 w 240"/>
                <a:gd name="T7" fmla="*/ 48 h 207"/>
              </a:gdLst>
              <a:ahLst/>
              <a:cxnLst>
                <a:cxn ang="0">
                  <a:pos x="T0" y="T1"/>
                </a:cxn>
                <a:cxn ang="0">
                  <a:pos x="T2" y="T3"/>
                </a:cxn>
                <a:cxn ang="0">
                  <a:pos x="T4" y="T5"/>
                </a:cxn>
                <a:cxn ang="0">
                  <a:pos x="T6" y="T7"/>
                </a:cxn>
              </a:cxnLst>
              <a:rect l="0" t="0" r="r" b="b"/>
              <a:pathLst>
                <a:path w="240" h="207">
                  <a:moveTo>
                    <a:pt x="0" y="48"/>
                  </a:moveTo>
                  <a:lnTo>
                    <a:pt x="21" y="0"/>
                  </a:lnTo>
                  <a:lnTo>
                    <a:pt x="240" y="207"/>
                  </a:lnTo>
                  <a:lnTo>
                    <a:pt x="0" y="48"/>
                  </a:lnTo>
                  <a:close/>
                </a:path>
              </a:pathLst>
            </a:custGeom>
            <a:gradFill rotWithShape="1">
              <a:gsLst>
                <a:gs pos="0">
                  <a:schemeClr val="tx2"/>
                </a:gs>
                <a:gs pos="100000">
                  <a:schemeClr val="bg2"/>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33" name="Oval 53"/>
            <p:cNvSpPr>
              <a:spLocks noChangeArrowheads="1"/>
            </p:cNvSpPr>
            <p:nvPr/>
          </p:nvSpPr>
          <p:spPr bwMode="auto">
            <a:xfrm>
              <a:off x="4704" y="2898"/>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1734" name="Text Box 54"/>
          <p:cNvSpPr txBox="1">
            <a:spLocks noChangeArrowheads="1"/>
          </p:cNvSpPr>
          <p:nvPr/>
        </p:nvSpPr>
        <p:spPr bwMode="auto">
          <a:xfrm>
            <a:off x="6286500" y="2927350"/>
            <a:ext cx="9525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400"/>
              <a:t>AB</a:t>
            </a:r>
            <a:r>
              <a:rPr lang="en-US" sz="1400" baseline="-25000"/>
              <a:t>3</a:t>
            </a:r>
            <a:r>
              <a:rPr lang="en-US" sz="1400"/>
              <a:t>E</a:t>
            </a:r>
            <a:endParaRPr lang="en-US" sz="1400" baseline="-25000"/>
          </a:p>
          <a:p>
            <a:pPr algn="ctr"/>
            <a:r>
              <a:rPr lang="en-US" sz="1400"/>
              <a:t>Trigonal</a:t>
            </a:r>
          </a:p>
          <a:p>
            <a:pPr algn="ctr"/>
            <a:r>
              <a:rPr lang="en-US" sz="1400"/>
              <a:t>pyramidal</a:t>
            </a:r>
          </a:p>
        </p:txBody>
      </p:sp>
      <p:sp>
        <p:nvSpPr>
          <p:cNvPr id="71735" name="Text Box 55"/>
          <p:cNvSpPr txBox="1">
            <a:spLocks noChangeArrowheads="1"/>
          </p:cNvSpPr>
          <p:nvPr/>
        </p:nvSpPr>
        <p:spPr bwMode="auto">
          <a:xfrm>
            <a:off x="8070850" y="2927350"/>
            <a:ext cx="84455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400"/>
              <a:t>AB</a:t>
            </a:r>
            <a:r>
              <a:rPr lang="en-US" sz="1400" baseline="-25000"/>
              <a:t>2</a:t>
            </a:r>
            <a:r>
              <a:rPr lang="en-US" sz="1400"/>
              <a:t>E</a:t>
            </a:r>
            <a:r>
              <a:rPr lang="en-US" sz="1400" baseline="-25000"/>
              <a:t>2</a:t>
            </a:r>
          </a:p>
          <a:p>
            <a:pPr algn="ctr"/>
            <a:r>
              <a:rPr lang="en-US" sz="1400"/>
              <a:t>Angular </a:t>
            </a:r>
          </a:p>
          <a:p>
            <a:pPr algn="ctr"/>
            <a:r>
              <a:rPr lang="en-US" sz="1400"/>
              <a:t>or Bent</a:t>
            </a:r>
          </a:p>
        </p:txBody>
      </p:sp>
      <p:grpSp>
        <p:nvGrpSpPr>
          <p:cNvPr id="71736" name="Group 56"/>
          <p:cNvGrpSpPr>
            <a:grpSpLocks/>
          </p:cNvGrpSpPr>
          <p:nvPr/>
        </p:nvGrpSpPr>
        <p:grpSpPr bwMode="auto">
          <a:xfrm>
            <a:off x="762000" y="3581400"/>
            <a:ext cx="1447800" cy="1295400"/>
            <a:chOff x="480" y="2400"/>
            <a:chExt cx="912" cy="816"/>
          </a:xfrm>
        </p:grpSpPr>
        <p:sp>
          <p:nvSpPr>
            <p:cNvPr id="71737" name="Line 57"/>
            <p:cNvSpPr>
              <a:spLocks noChangeShapeType="1"/>
            </p:cNvSpPr>
            <p:nvPr/>
          </p:nvSpPr>
          <p:spPr bwMode="auto">
            <a:xfrm>
              <a:off x="960" y="2400"/>
              <a:ext cx="0" cy="76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38" name="Line 58"/>
            <p:cNvSpPr>
              <a:spLocks noChangeShapeType="1"/>
            </p:cNvSpPr>
            <p:nvPr/>
          </p:nvSpPr>
          <p:spPr bwMode="auto">
            <a:xfrm flipH="1">
              <a:off x="528" y="2784"/>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39" name="Oval 59"/>
            <p:cNvSpPr>
              <a:spLocks noChangeArrowheads="1"/>
            </p:cNvSpPr>
            <p:nvPr/>
          </p:nvSpPr>
          <p:spPr bwMode="auto">
            <a:xfrm>
              <a:off x="912" y="2400"/>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40" name="Oval 60"/>
            <p:cNvSpPr>
              <a:spLocks noChangeArrowheads="1"/>
            </p:cNvSpPr>
            <p:nvPr/>
          </p:nvSpPr>
          <p:spPr bwMode="auto">
            <a:xfrm>
              <a:off x="1296" y="2496"/>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41" name="Oval 61"/>
            <p:cNvSpPr>
              <a:spLocks noChangeArrowheads="1"/>
            </p:cNvSpPr>
            <p:nvPr/>
          </p:nvSpPr>
          <p:spPr bwMode="auto">
            <a:xfrm>
              <a:off x="480" y="2736"/>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42" name="Oval 62"/>
            <p:cNvSpPr>
              <a:spLocks noChangeArrowheads="1"/>
            </p:cNvSpPr>
            <p:nvPr/>
          </p:nvSpPr>
          <p:spPr bwMode="auto">
            <a:xfrm>
              <a:off x="912" y="2736"/>
              <a:ext cx="96" cy="96"/>
            </a:xfrm>
            <a:prstGeom prst="ellipse">
              <a:avLst/>
            </a:prstGeom>
            <a:solidFill>
              <a:srgbClr val="33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43" name="Freeform 63"/>
            <p:cNvSpPr>
              <a:spLocks/>
            </p:cNvSpPr>
            <p:nvPr/>
          </p:nvSpPr>
          <p:spPr bwMode="auto">
            <a:xfrm rot="11147567">
              <a:off x="1008" y="2817"/>
              <a:ext cx="240" cy="207"/>
            </a:xfrm>
            <a:custGeom>
              <a:avLst/>
              <a:gdLst>
                <a:gd name="T0" fmla="*/ 0 w 240"/>
                <a:gd name="T1" fmla="*/ 48 h 207"/>
                <a:gd name="T2" fmla="*/ 21 w 240"/>
                <a:gd name="T3" fmla="*/ 0 h 207"/>
                <a:gd name="T4" fmla="*/ 240 w 240"/>
                <a:gd name="T5" fmla="*/ 207 h 207"/>
                <a:gd name="T6" fmla="*/ 0 w 240"/>
                <a:gd name="T7" fmla="*/ 48 h 207"/>
              </a:gdLst>
              <a:ahLst/>
              <a:cxnLst>
                <a:cxn ang="0">
                  <a:pos x="T0" y="T1"/>
                </a:cxn>
                <a:cxn ang="0">
                  <a:pos x="T2" y="T3"/>
                </a:cxn>
                <a:cxn ang="0">
                  <a:pos x="T4" y="T5"/>
                </a:cxn>
                <a:cxn ang="0">
                  <a:pos x="T6" y="T7"/>
                </a:cxn>
              </a:cxnLst>
              <a:rect l="0" t="0" r="r" b="b"/>
              <a:pathLst>
                <a:path w="240" h="207">
                  <a:moveTo>
                    <a:pt x="0" y="48"/>
                  </a:moveTo>
                  <a:lnTo>
                    <a:pt x="21" y="0"/>
                  </a:lnTo>
                  <a:lnTo>
                    <a:pt x="240" y="207"/>
                  </a:lnTo>
                  <a:lnTo>
                    <a:pt x="0" y="48"/>
                  </a:lnTo>
                  <a:close/>
                </a:path>
              </a:pathLst>
            </a:custGeom>
            <a:gradFill rotWithShape="1">
              <a:gsLst>
                <a:gs pos="0">
                  <a:schemeClr val="tx2"/>
                </a:gs>
                <a:gs pos="100000">
                  <a:schemeClr val="bg2"/>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44" name="Freeform 64"/>
            <p:cNvSpPr>
              <a:spLocks/>
            </p:cNvSpPr>
            <p:nvPr/>
          </p:nvSpPr>
          <p:spPr bwMode="auto">
            <a:xfrm rot="-4591978">
              <a:off x="1056" y="2544"/>
              <a:ext cx="240" cy="207"/>
            </a:xfrm>
            <a:custGeom>
              <a:avLst/>
              <a:gdLst>
                <a:gd name="T0" fmla="*/ 0 w 240"/>
                <a:gd name="T1" fmla="*/ 48 h 207"/>
                <a:gd name="T2" fmla="*/ 21 w 240"/>
                <a:gd name="T3" fmla="*/ 0 h 207"/>
                <a:gd name="T4" fmla="*/ 240 w 240"/>
                <a:gd name="T5" fmla="*/ 207 h 207"/>
                <a:gd name="T6" fmla="*/ 0 w 240"/>
                <a:gd name="T7" fmla="*/ 48 h 207"/>
              </a:gdLst>
              <a:ahLst/>
              <a:cxnLst>
                <a:cxn ang="0">
                  <a:pos x="T0" y="T1"/>
                </a:cxn>
                <a:cxn ang="0">
                  <a:pos x="T2" y="T3"/>
                </a:cxn>
                <a:cxn ang="0">
                  <a:pos x="T4" y="T5"/>
                </a:cxn>
                <a:cxn ang="0">
                  <a:pos x="T6" y="T7"/>
                </a:cxn>
              </a:cxnLst>
              <a:rect l="0" t="0" r="r" b="b"/>
              <a:pathLst>
                <a:path w="240" h="207">
                  <a:moveTo>
                    <a:pt x="0" y="48"/>
                  </a:moveTo>
                  <a:lnTo>
                    <a:pt x="21" y="0"/>
                  </a:lnTo>
                  <a:lnTo>
                    <a:pt x="240" y="207"/>
                  </a:lnTo>
                  <a:lnTo>
                    <a:pt x="0" y="48"/>
                  </a:lnTo>
                  <a:close/>
                </a:path>
              </a:pathLst>
            </a:custGeom>
            <a:gradFill rotWithShape="1">
              <a:gsLst>
                <a:gs pos="0">
                  <a:schemeClr val="tx2"/>
                </a:gs>
                <a:gs pos="100000">
                  <a:schemeClr val="bg2"/>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45" name="Oval 65"/>
            <p:cNvSpPr>
              <a:spLocks noChangeArrowheads="1"/>
            </p:cNvSpPr>
            <p:nvPr/>
          </p:nvSpPr>
          <p:spPr bwMode="auto">
            <a:xfrm>
              <a:off x="912" y="3120"/>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46" name="Oval 66"/>
            <p:cNvSpPr>
              <a:spLocks noChangeArrowheads="1"/>
            </p:cNvSpPr>
            <p:nvPr/>
          </p:nvSpPr>
          <p:spPr bwMode="auto">
            <a:xfrm>
              <a:off x="1248" y="3024"/>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1747" name="Freeform 67"/>
          <p:cNvSpPr>
            <a:spLocks/>
          </p:cNvSpPr>
          <p:nvPr/>
        </p:nvSpPr>
        <p:spPr bwMode="auto">
          <a:xfrm rot="3544409">
            <a:off x="3748088" y="3567112"/>
            <a:ext cx="228600" cy="866775"/>
          </a:xfrm>
          <a:custGeom>
            <a:avLst/>
            <a:gdLst>
              <a:gd name="T0" fmla="*/ 71 w 144"/>
              <a:gd name="T1" fmla="*/ 545 h 546"/>
              <a:gd name="T2" fmla="*/ 11 w 144"/>
              <a:gd name="T3" fmla="*/ 83 h 546"/>
              <a:gd name="T4" fmla="*/ 134 w 144"/>
              <a:gd name="T5" fmla="*/ 77 h 546"/>
              <a:gd name="T6" fmla="*/ 71 w 144"/>
              <a:gd name="T7" fmla="*/ 545 h 546"/>
            </a:gdLst>
            <a:ahLst/>
            <a:cxnLst>
              <a:cxn ang="0">
                <a:pos x="T0" y="T1"/>
              </a:cxn>
              <a:cxn ang="0">
                <a:pos x="T2" y="T3"/>
              </a:cxn>
              <a:cxn ang="0">
                <a:pos x="T4" y="T5"/>
              </a:cxn>
              <a:cxn ang="0">
                <a:pos x="T6" y="T7"/>
              </a:cxn>
            </a:cxnLst>
            <a:rect l="0" t="0" r="r" b="b"/>
            <a:pathLst>
              <a:path w="144" h="546">
                <a:moveTo>
                  <a:pt x="71" y="545"/>
                </a:moveTo>
                <a:cubicBezTo>
                  <a:pt x="47" y="546"/>
                  <a:pt x="0" y="161"/>
                  <a:pt x="11" y="83"/>
                </a:cubicBezTo>
                <a:cubicBezTo>
                  <a:pt x="22" y="5"/>
                  <a:pt x="124" y="0"/>
                  <a:pt x="134" y="77"/>
                </a:cubicBezTo>
                <a:cubicBezTo>
                  <a:pt x="144" y="154"/>
                  <a:pt x="84" y="448"/>
                  <a:pt x="71" y="545"/>
                </a:cubicBezTo>
                <a:close/>
              </a:path>
            </a:pathLst>
          </a:custGeom>
          <a:gradFill rotWithShape="1">
            <a:gsLst>
              <a:gs pos="0">
                <a:srgbClr val="EFC1AF"/>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48" name="Line 68"/>
          <p:cNvSpPr>
            <a:spLocks noChangeShapeType="1"/>
          </p:cNvSpPr>
          <p:nvPr/>
        </p:nvSpPr>
        <p:spPr bwMode="auto">
          <a:xfrm>
            <a:off x="3505200" y="3581400"/>
            <a:ext cx="0" cy="1219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49" name="Line 69"/>
          <p:cNvSpPr>
            <a:spLocks noChangeShapeType="1"/>
          </p:cNvSpPr>
          <p:nvPr/>
        </p:nvSpPr>
        <p:spPr bwMode="auto">
          <a:xfrm flipH="1">
            <a:off x="2819400" y="4191000"/>
            <a:ext cx="685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50" name="Oval 70"/>
          <p:cNvSpPr>
            <a:spLocks noChangeArrowheads="1"/>
          </p:cNvSpPr>
          <p:nvPr/>
        </p:nvSpPr>
        <p:spPr bwMode="auto">
          <a:xfrm>
            <a:off x="3429000" y="35814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51" name="Oval 71"/>
          <p:cNvSpPr>
            <a:spLocks noChangeArrowheads="1"/>
          </p:cNvSpPr>
          <p:nvPr/>
        </p:nvSpPr>
        <p:spPr bwMode="auto">
          <a:xfrm>
            <a:off x="2743200" y="41148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52" name="Oval 72"/>
          <p:cNvSpPr>
            <a:spLocks noChangeArrowheads="1"/>
          </p:cNvSpPr>
          <p:nvPr/>
        </p:nvSpPr>
        <p:spPr bwMode="auto">
          <a:xfrm>
            <a:off x="3429000" y="4114800"/>
            <a:ext cx="152400" cy="152400"/>
          </a:xfrm>
          <a:prstGeom prst="ellipse">
            <a:avLst/>
          </a:prstGeom>
          <a:solidFill>
            <a:srgbClr val="33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53" name="Freeform 73"/>
          <p:cNvSpPr>
            <a:spLocks/>
          </p:cNvSpPr>
          <p:nvPr/>
        </p:nvSpPr>
        <p:spPr bwMode="auto">
          <a:xfrm rot="11147567">
            <a:off x="3581400" y="4243388"/>
            <a:ext cx="381000" cy="328612"/>
          </a:xfrm>
          <a:custGeom>
            <a:avLst/>
            <a:gdLst>
              <a:gd name="T0" fmla="*/ 0 w 240"/>
              <a:gd name="T1" fmla="*/ 48 h 207"/>
              <a:gd name="T2" fmla="*/ 21 w 240"/>
              <a:gd name="T3" fmla="*/ 0 h 207"/>
              <a:gd name="T4" fmla="*/ 240 w 240"/>
              <a:gd name="T5" fmla="*/ 207 h 207"/>
              <a:gd name="T6" fmla="*/ 0 w 240"/>
              <a:gd name="T7" fmla="*/ 48 h 207"/>
            </a:gdLst>
            <a:ahLst/>
            <a:cxnLst>
              <a:cxn ang="0">
                <a:pos x="T0" y="T1"/>
              </a:cxn>
              <a:cxn ang="0">
                <a:pos x="T2" y="T3"/>
              </a:cxn>
              <a:cxn ang="0">
                <a:pos x="T4" y="T5"/>
              </a:cxn>
              <a:cxn ang="0">
                <a:pos x="T6" y="T7"/>
              </a:cxn>
            </a:cxnLst>
            <a:rect l="0" t="0" r="r" b="b"/>
            <a:pathLst>
              <a:path w="240" h="207">
                <a:moveTo>
                  <a:pt x="0" y="48"/>
                </a:moveTo>
                <a:lnTo>
                  <a:pt x="21" y="0"/>
                </a:lnTo>
                <a:lnTo>
                  <a:pt x="240" y="207"/>
                </a:lnTo>
                <a:lnTo>
                  <a:pt x="0" y="48"/>
                </a:lnTo>
                <a:close/>
              </a:path>
            </a:pathLst>
          </a:custGeom>
          <a:gradFill rotWithShape="1">
            <a:gsLst>
              <a:gs pos="0">
                <a:schemeClr val="tx2"/>
              </a:gs>
              <a:gs pos="100000">
                <a:schemeClr val="bg2"/>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54" name="Oval 74"/>
          <p:cNvSpPr>
            <a:spLocks noChangeArrowheads="1"/>
          </p:cNvSpPr>
          <p:nvPr/>
        </p:nvSpPr>
        <p:spPr bwMode="auto">
          <a:xfrm>
            <a:off x="3429000" y="47244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55" name="Oval 75"/>
          <p:cNvSpPr>
            <a:spLocks noChangeArrowheads="1"/>
          </p:cNvSpPr>
          <p:nvPr/>
        </p:nvSpPr>
        <p:spPr bwMode="auto">
          <a:xfrm>
            <a:off x="3962400" y="45720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1756" name="Group 76"/>
          <p:cNvGrpSpPr>
            <a:grpSpLocks/>
          </p:cNvGrpSpPr>
          <p:nvPr/>
        </p:nvGrpSpPr>
        <p:grpSpPr bwMode="auto">
          <a:xfrm>
            <a:off x="4648200" y="3581400"/>
            <a:ext cx="1552575" cy="1295400"/>
            <a:chOff x="2928" y="2400"/>
            <a:chExt cx="978" cy="816"/>
          </a:xfrm>
        </p:grpSpPr>
        <p:sp>
          <p:nvSpPr>
            <p:cNvPr id="71757" name="Freeform 77"/>
            <p:cNvSpPr>
              <a:spLocks/>
            </p:cNvSpPr>
            <p:nvPr/>
          </p:nvSpPr>
          <p:spPr bwMode="auto">
            <a:xfrm rot="8000162">
              <a:off x="3543" y="2679"/>
              <a:ext cx="144" cy="546"/>
            </a:xfrm>
            <a:custGeom>
              <a:avLst/>
              <a:gdLst>
                <a:gd name="T0" fmla="*/ 71 w 144"/>
                <a:gd name="T1" fmla="*/ 545 h 546"/>
                <a:gd name="T2" fmla="*/ 11 w 144"/>
                <a:gd name="T3" fmla="*/ 83 h 546"/>
                <a:gd name="T4" fmla="*/ 134 w 144"/>
                <a:gd name="T5" fmla="*/ 77 h 546"/>
                <a:gd name="T6" fmla="*/ 71 w 144"/>
                <a:gd name="T7" fmla="*/ 545 h 546"/>
              </a:gdLst>
              <a:ahLst/>
              <a:cxnLst>
                <a:cxn ang="0">
                  <a:pos x="T0" y="T1"/>
                </a:cxn>
                <a:cxn ang="0">
                  <a:pos x="T2" y="T3"/>
                </a:cxn>
                <a:cxn ang="0">
                  <a:pos x="T4" y="T5"/>
                </a:cxn>
                <a:cxn ang="0">
                  <a:pos x="T6" y="T7"/>
                </a:cxn>
              </a:cxnLst>
              <a:rect l="0" t="0" r="r" b="b"/>
              <a:pathLst>
                <a:path w="144" h="546">
                  <a:moveTo>
                    <a:pt x="71" y="545"/>
                  </a:moveTo>
                  <a:cubicBezTo>
                    <a:pt x="47" y="546"/>
                    <a:pt x="0" y="161"/>
                    <a:pt x="11" y="83"/>
                  </a:cubicBezTo>
                  <a:cubicBezTo>
                    <a:pt x="22" y="5"/>
                    <a:pt x="124" y="0"/>
                    <a:pt x="134" y="77"/>
                  </a:cubicBezTo>
                  <a:cubicBezTo>
                    <a:pt x="144" y="154"/>
                    <a:pt x="84" y="448"/>
                    <a:pt x="71" y="545"/>
                  </a:cubicBezTo>
                  <a:close/>
                </a:path>
              </a:pathLst>
            </a:custGeom>
            <a:gradFill rotWithShape="1">
              <a:gsLst>
                <a:gs pos="0">
                  <a:srgbClr val="EFC1AF"/>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58" name="Freeform 78"/>
            <p:cNvSpPr>
              <a:spLocks/>
            </p:cNvSpPr>
            <p:nvPr/>
          </p:nvSpPr>
          <p:spPr bwMode="auto">
            <a:xfrm rot="3544409">
              <a:off x="3561" y="2391"/>
              <a:ext cx="144" cy="546"/>
            </a:xfrm>
            <a:custGeom>
              <a:avLst/>
              <a:gdLst>
                <a:gd name="T0" fmla="*/ 71 w 144"/>
                <a:gd name="T1" fmla="*/ 545 h 546"/>
                <a:gd name="T2" fmla="*/ 11 w 144"/>
                <a:gd name="T3" fmla="*/ 83 h 546"/>
                <a:gd name="T4" fmla="*/ 134 w 144"/>
                <a:gd name="T5" fmla="*/ 77 h 546"/>
                <a:gd name="T6" fmla="*/ 71 w 144"/>
                <a:gd name="T7" fmla="*/ 545 h 546"/>
              </a:gdLst>
              <a:ahLst/>
              <a:cxnLst>
                <a:cxn ang="0">
                  <a:pos x="T0" y="T1"/>
                </a:cxn>
                <a:cxn ang="0">
                  <a:pos x="T2" y="T3"/>
                </a:cxn>
                <a:cxn ang="0">
                  <a:pos x="T4" y="T5"/>
                </a:cxn>
                <a:cxn ang="0">
                  <a:pos x="T6" y="T7"/>
                </a:cxn>
              </a:cxnLst>
              <a:rect l="0" t="0" r="r" b="b"/>
              <a:pathLst>
                <a:path w="144" h="546">
                  <a:moveTo>
                    <a:pt x="71" y="545"/>
                  </a:moveTo>
                  <a:cubicBezTo>
                    <a:pt x="47" y="546"/>
                    <a:pt x="0" y="161"/>
                    <a:pt x="11" y="83"/>
                  </a:cubicBezTo>
                  <a:cubicBezTo>
                    <a:pt x="22" y="5"/>
                    <a:pt x="124" y="0"/>
                    <a:pt x="134" y="77"/>
                  </a:cubicBezTo>
                  <a:cubicBezTo>
                    <a:pt x="144" y="154"/>
                    <a:pt x="84" y="448"/>
                    <a:pt x="71" y="545"/>
                  </a:cubicBezTo>
                  <a:close/>
                </a:path>
              </a:pathLst>
            </a:custGeom>
            <a:gradFill rotWithShape="1">
              <a:gsLst>
                <a:gs pos="0">
                  <a:srgbClr val="EFC1AF"/>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59" name="Line 79"/>
            <p:cNvSpPr>
              <a:spLocks noChangeShapeType="1"/>
            </p:cNvSpPr>
            <p:nvPr/>
          </p:nvSpPr>
          <p:spPr bwMode="auto">
            <a:xfrm>
              <a:off x="3408" y="2400"/>
              <a:ext cx="0" cy="76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60" name="Line 80"/>
            <p:cNvSpPr>
              <a:spLocks noChangeShapeType="1"/>
            </p:cNvSpPr>
            <p:nvPr/>
          </p:nvSpPr>
          <p:spPr bwMode="auto">
            <a:xfrm flipH="1">
              <a:off x="2976" y="2784"/>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61" name="Oval 81"/>
            <p:cNvSpPr>
              <a:spLocks noChangeArrowheads="1"/>
            </p:cNvSpPr>
            <p:nvPr/>
          </p:nvSpPr>
          <p:spPr bwMode="auto">
            <a:xfrm>
              <a:off x="3360" y="2400"/>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62" name="Oval 82"/>
            <p:cNvSpPr>
              <a:spLocks noChangeArrowheads="1"/>
            </p:cNvSpPr>
            <p:nvPr/>
          </p:nvSpPr>
          <p:spPr bwMode="auto">
            <a:xfrm>
              <a:off x="2928" y="2736"/>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63" name="Oval 83"/>
            <p:cNvSpPr>
              <a:spLocks noChangeArrowheads="1"/>
            </p:cNvSpPr>
            <p:nvPr/>
          </p:nvSpPr>
          <p:spPr bwMode="auto">
            <a:xfrm>
              <a:off x="3360" y="2736"/>
              <a:ext cx="96" cy="96"/>
            </a:xfrm>
            <a:prstGeom prst="ellipse">
              <a:avLst/>
            </a:prstGeom>
            <a:solidFill>
              <a:srgbClr val="33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64" name="Oval 84"/>
            <p:cNvSpPr>
              <a:spLocks noChangeArrowheads="1"/>
            </p:cNvSpPr>
            <p:nvPr/>
          </p:nvSpPr>
          <p:spPr bwMode="auto">
            <a:xfrm>
              <a:off x="3360" y="3120"/>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1765" name="Group 85"/>
          <p:cNvGrpSpPr>
            <a:grpSpLocks/>
          </p:cNvGrpSpPr>
          <p:nvPr/>
        </p:nvGrpSpPr>
        <p:grpSpPr bwMode="auto">
          <a:xfrm>
            <a:off x="6600825" y="3581400"/>
            <a:ext cx="1628775" cy="1295400"/>
            <a:chOff x="4158" y="2400"/>
            <a:chExt cx="1026" cy="816"/>
          </a:xfrm>
        </p:grpSpPr>
        <p:sp>
          <p:nvSpPr>
            <p:cNvPr id="71766" name="Freeform 86"/>
            <p:cNvSpPr>
              <a:spLocks/>
            </p:cNvSpPr>
            <p:nvPr/>
          </p:nvSpPr>
          <p:spPr bwMode="auto">
            <a:xfrm rot="-5400000">
              <a:off x="4359" y="2535"/>
              <a:ext cx="144" cy="546"/>
            </a:xfrm>
            <a:custGeom>
              <a:avLst/>
              <a:gdLst>
                <a:gd name="T0" fmla="*/ 71 w 144"/>
                <a:gd name="T1" fmla="*/ 545 h 546"/>
                <a:gd name="T2" fmla="*/ 11 w 144"/>
                <a:gd name="T3" fmla="*/ 83 h 546"/>
                <a:gd name="T4" fmla="*/ 134 w 144"/>
                <a:gd name="T5" fmla="*/ 77 h 546"/>
                <a:gd name="T6" fmla="*/ 71 w 144"/>
                <a:gd name="T7" fmla="*/ 545 h 546"/>
              </a:gdLst>
              <a:ahLst/>
              <a:cxnLst>
                <a:cxn ang="0">
                  <a:pos x="T0" y="T1"/>
                </a:cxn>
                <a:cxn ang="0">
                  <a:pos x="T2" y="T3"/>
                </a:cxn>
                <a:cxn ang="0">
                  <a:pos x="T4" y="T5"/>
                </a:cxn>
                <a:cxn ang="0">
                  <a:pos x="T6" y="T7"/>
                </a:cxn>
              </a:cxnLst>
              <a:rect l="0" t="0" r="r" b="b"/>
              <a:pathLst>
                <a:path w="144" h="546">
                  <a:moveTo>
                    <a:pt x="71" y="545"/>
                  </a:moveTo>
                  <a:cubicBezTo>
                    <a:pt x="47" y="546"/>
                    <a:pt x="0" y="161"/>
                    <a:pt x="11" y="83"/>
                  </a:cubicBezTo>
                  <a:cubicBezTo>
                    <a:pt x="22" y="5"/>
                    <a:pt x="124" y="0"/>
                    <a:pt x="134" y="77"/>
                  </a:cubicBezTo>
                  <a:cubicBezTo>
                    <a:pt x="144" y="154"/>
                    <a:pt x="84" y="448"/>
                    <a:pt x="71" y="545"/>
                  </a:cubicBezTo>
                  <a:close/>
                </a:path>
              </a:pathLst>
            </a:custGeom>
            <a:gradFill rotWithShape="1">
              <a:gsLst>
                <a:gs pos="0">
                  <a:srgbClr val="EFC1AF"/>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67" name="Freeform 87"/>
            <p:cNvSpPr>
              <a:spLocks/>
            </p:cNvSpPr>
            <p:nvPr/>
          </p:nvSpPr>
          <p:spPr bwMode="auto">
            <a:xfrm rot="8000162">
              <a:off x="4821" y="2679"/>
              <a:ext cx="144" cy="546"/>
            </a:xfrm>
            <a:custGeom>
              <a:avLst/>
              <a:gdLst>
                <a:gd name="T0" fmla="*/ 71 w 144"/>
                <a:gd name="T1" fmla="*/ 545 h 546"/>
                <a:gd name="T2" fmla="*/ 11 w 144"/>
                <a:gd name="T3" fmla="*/ 83 h 546"/>
                <a:gd name="T4" fmla="*/ 134 w 144"/>
                <a:gd name="T5" fmla="*/ 77 h 546"/>
                <a:gd name="T6" fmla="*/ 71 w 144"/>
                <a:gd name="T7" fmla="*/ 545 h 546"/>
              </a:gdLst>
              <a:ahLst/>
              <a:cxnLst>
                <a:cxn ang="0">
                  <a:pos x="T0" y="T1"/>
                </a:cxn>
                <a:cxn ang="0">
                  <a:pos x="T2" y="T3"/>
                </a:cxn>
                <a:cxn ang="0">
                  <a:pos x="T4" y="T5"/>
                </a:cxn>
                <a:cxn ang="0">
                  <a:pos x="T6" y="T7"/>
                </a:cxn>
              </a:cxnLst>
              <a:rect l="0" t="0" r="r" b="b"/>
              <a:pathLst>
                <a:path w="144" h="546">
                  <a:moveTo>
                    <a:pt x="71" y="545"/>
                  </a:moveTo>
                  <a:cubicBezTo>
                    <a:pt x="47" y="546"/>
                    <a:pt x="0" y="161"/>
                    <a:pt x="11" y="83"/>
                  </a:cubicBezTo>
                  <a:cubicBezTo>
                    <a:pt x="22" y="5"/>
                    <a:pt x="124" y="0"/>
                    <a:pt x="134" y="77"/>
                  </a:cubicBezTo>
                  <a:cubicBezTo>
                    <a:pt x="144" y="154"/>
                    <a:pt x="84" y="448"/>
                    <a:pt x="71" y="545"/>
                  </a:cubicBezTo>
                  <a:close/>
                </a:path>
              </a:pathLst>
            </a:custGeom>
            <a:gradFill rotWithShape="1">
              <a:gsLst>
                <a:gs pos="0">
                  <a:srgbClr val="EFC1AF"/>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68" name="Freeform 88"/>
            <p:cNvSpPr>
              <a:spLocks/>
            </p:cNvSpPr>
            <p:nvPr/>
          </p:nvSpPr>
          <p:spPr bwMode="auto">
            <a:xfrm rot="3544409">
              <a:off x="4839" y="2391"/>
              <a:ext cx="144" cy="546"/>
            </a:xfrm>
            <a:custGeom>
              <a:avLst/>
              <a:gdLst>
                <a:gd name="T0" fmla="*/ 71 w 144"/>
                <a:gd name="T1" fmla="*/ 545 h 546"/>
                <a:gd name="T2" fmla="*/ 11 w 144"/>
                <a:gd name="T3" fmla="*/ 83 h 546"/>
                <a:gd name="T4" fmla="*/ 134 w 144"/>
                <a:gd name="T5" fmla="*/ 77 h 546"/>
                <a:gd name="T6" fmla="*/ 71 w 144"/>
                <a:gd name="T7" fmla="*/ 545 h 546"/>
              </a:gdLst>
              <a:ahLst/>
              <a:cxnLst>
                <a:cxn ang="0">
                  <a:pos x="T0" y="T1"/>
                </a:cxn>
                <a:cxn ang="0">
                  <a:pos x="T2" y="T3"/>
                </a:cxn>
                <a:cxn ang="0">
                  <a:pos x="T4" y="T5"/>
                </a:cxn>
                <a:cxn ang="0">
                  <a:pos x="T6" y="T7"/>
                </a:cxn>
              </a:cxnLst>
              <a:rect l="0" t="0" r="r" b="b"/>
              <a:pathLst>
                <a:path w="144" h="546">
                  <a:moveTo>
                    <a:pt x="71" y="545"/>
                  </a:moveTo>
                  <a:cubicBezTo>
                    <a:pt x="47" y="546"/>
                    <a:pt x="0" y="161"/>
                    <a:pt x="11" y="83"/>
                  </a:cubicBezTo>
                  <a:cubicBezTo>
                    <a:pt x="22" y="5"/>
                    <a:pt x="124" y="0"/>
                    <a:pt x="134" y="77"/>
                  </a:cubicBezTo>
                  <a:cubicBezTo>
                    <a:pt x="144" y="154"/>
                    <a:pt x="84" y="448"/>
                    <a:pt x="71" y="545"/>
                  </a:cubicBezTo>
                  <a:close/>
                </a:path>
              </a:pathLst>
            </a:custGeom>
            <a:gradFill rotWithShape="1">
              <a:gsLst>
                <a:gs pos="0">
                  <a:srgbClr val="EFC1AF"/>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69" name="Line 89"/>
            <p:cNvSpPr>
              <a:spLocks noChangeShapeType="1"/>
            </p:cNvSpPr>
            <p:nvPr/>
          </p:nvSpPr>
          <p:spPr bwMode="auto">
            <a:xfrm>
              <a:off x="4686" y="2400"/>
              <a:ext cx="0" cy="76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70" name="Oval 90"/>
            <p:cNvSpPr>
              <a:spLocks noChangeArrowheads="1"/>
            </p:cNvSpPr>
            <p:nvPr/>
          </p:nvSpPr>
          <p:spPr bwMode="auto">
            <a:xfrm>
              <a:off x="4638" y="2400"/>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71" name="Oval 91"/>
            <p:cNvSpPr>
              <a:spLocks noChangeArrowheads="1"/>
            </p:cNvSpPr>
            <p:nvPr/>
          </p:nvSpPr>
          <p:spPr bwMode="auto">
            <a:xfrm>
              <a:off x="4638" y="2736"/>
              <a:ext cx="96" cy="96"/>
            </a:xfrm>
            <a:prstGeom prst="ellipse">
              <a:avLst/>
            </a:prstGeom>
            <a:solidFill>
              <a:srgbClr val="33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72" name="Oval 92"/>
            <p:cNvSpPr>
              <a:spLocks noChangeArrowheads="1"/>
            </p:cNvSpPr>
            <p:nvPr/>
          </p:nvSpPr>
          <p:spPr bwMode="auto">
            <a:xfrm>
              <a:off x="4638" y="3120"/>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1773" name="Text Box 93"/>
          <p:cNvSpPr txBox="1">
            <a:spLocks noChangeArrowheads="1"/>
          </p:cNvSpPr>
          <p:nvPr/>
        </p:nvSpPr>
        <p:spPr bwMode="auto">
          <a:xfrm>
            <a:off x="2667000" y="4679950"/>
            <a:ext cx="1738313"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AB</a:t>
            </a:r>
            <a:r>
              <a:rPr lang="en-US" sz="1400" baseline="-25000"/>
              <a:t>4</a:t>
            </a:r>
            <a:r>
              <a:rPr lang="en-US" sz="1400"/>
              <a:t>E</a:t>
            </a:r>
          </a:p>
          <a:p>
            <a:r>
              <a:rPr lang="en-US" sz="1400"/>
              <a:t>Irregular tetrahedral</a:t>
            </a:r>
          </a:p>
          <a:p>
            <a:r>
              <a:rPr lang="en-US" sz="1400"/>
              <a:t>(see saw)</a:t>
            </a:r>
          </a:p>
        </p:txBody>
      </p:sp>
      <p:sp>
        <p:nvSpPr>
          <p:cNvPr id="71774" name="Text Box 94"/>
          <p:cNvSpPr txBox="1">
            <a:spLocks noChangeArrowheads="1"/>
          </p:cNvSpPr>
          <p:nvPr/>
        </p:nvSpPr>
        <p:spPr bwMode="auto">
          <a:xfrm>
            <a:off x="4572000" y="4695825"/>
            <a:ext cx="93186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AB</a:t>
            </a:r>
            <a:r>
              <a:rPr lang="en-US" sz="1400" baseline="-25000"/>
              <a:t>3</a:t>
            </a:r>
            <a:r>
              <a:rPr lang="en-US" sz="1400"/>
              <a:t>E</a:t>
            </a:r>
            <a:r>
              <a:rPr lang="en-US" sz="1400" baseline="-25000"/>
              <a:t>2</a:t>
            </a:r>
          </a:p>
          <a:p>
            <a:r>
              <a:rPr lang="en-US" sz="1400"/>
              <a:t>T-shaped</a:t>
            </a:r>
          </a:p>
        </p:txBody>
      </p:sp>
      <p:sp>
        <p:nvSpPr>
          <p:cNvPr id="71775" name="Text Box 95"/>
          <p:cNvSpPr txBox="1">
            <a:spLocks noChangeArrowheads="1"/>
          </p:cNvSpPr>
          <p:nvPr/>
        </p:nvSpPr>
        <p:spPr bwMode="auto">
          <a:xfrm>
            <a:off x="6688138" y="4664075"/>
            <a:ext cx="6762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AB</a:t>
            </a:r>
            <a:r>
              <a:rPr lang="en-US" sz="1400" baseline="-25000"/>
              <a:t>2</a:t>
            </a:r>
            <a:r>
              <a:rPr lang="en-US" sz="1400"/>
              <a:t>E</a:t>
            </a:r>
            <a:r>
              <a:rPr lang="en-US" sz="1400" baseline="-25000"/>
              <a:t>3</a:t>
            </a:r>
          </a:p>
          <a:p>
            <a:r>
              <a:rPr lang="en-US" sz="1400"/>
              <a:t>Linear</a:t>
            </a:r>
          </a:p>
        </p:txBody>
      </p:sp>
      <p:grpSp>
        <p:nvGrpSpPr>
          <p:cNvPr id="71776" name="Group 96"/>
          <p:cNvGrpSpPr>
            <a:grpSpLocks/>
          </p:cNvGrpSpPr>
          <p:nvPr/>
        </p:nvGrpSpPr>
        <p:grpSpPr bwMode="auto">
          <a:xfrm>
            <a:off x="762000" y="5410200"/>
            <a:ext cx="1524000" cy="1295400"/>
            <a:chOff x="480" y="3408"/>
            <a:chExt cx="960" cy="816"/>
          </a:xfrm>
        </p:grpSpPr>
        <p:sp>
          <p:nvSpPr>
            <p:cNvPr id="71777" name="Line 97"/>
            <p:cNvSpPr>
              <a:spLocks noChangeShapeType="1"/>
            </p:cNvSpPr>
            <p:nvPr/>
          </p:nvSpPr>
          <p:spPr bwMode="auto">
            <a:xfrm>
              <a:off x="960" y="3408"/>
              <a:ext cx="0" cy="76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78" name="Oval 98"/>
            <p:cNvSpPr>
              <a:spLocks noChangeArrowheads="1"/>
            </p:cNvSpPr>
            <p:nvPr/>
          </p:nvSpPr>
          <p:spPr bwMode="auto">
            <a:xfrm>
              <a:off x="912" y="3408"/>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79" name="Oval 99"/>
            <p:cNvSpPr>
              <a:spLocks noChangeArrowheads="1"/>
            </p:cNvSpPr>
            <p:nvPr/>
          </p:nvSpPr>
          <p:spPr bwMode="auto">
            <a:xfrm>
              <a:off x="1344" y="3600"/>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80" name="Oval 100"/>
            <p:cNvSpPr>
              <a:spLocks noChangeArrowheads="1"/>
            </p:cNvSpPr>
            <p:nvPr/>
          </p:nvSpPr>
          <p:spPr bwMode="auto">
            <a:xfrm>
              <a:off x="912" y="3744"/>
              <a:ext cx="96" cy="96"/>
            </a:xfrm>
            <a:prstGeom prst="ellipse">
              <a:avLst/>
            </a:prstGeom>
            <a:solidFill>
              <a:srgbClr val="33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81" name="Freeform 101"/>
            <p:cNvSpPr>
              <a:spLocks/>
            </p:cNvSpPr>
            <p:nvPr/>
          </p:nvSpPr>
          <p:spPr bwMode="auto">
            <a:xfrm rot="10190844">
              <a:off x="1056" y="3792"/>
              <a:ext cx="240" cy="207"/>
            </a:xfrm>
            <a:custGeom>
              <a:avLst/>
              <a:gdLst>
                <a:gd name="T0" fmla="*/ 0 w 240"/>
                <a:gd name="T1" fmla="*/ 48 h 207"/>
                <a:gd name="T2" fmla="*/ 21 w 240"/>
                <a:gd name="T3" fmla="*/ 0 h 207"/>
                <a:gd name="T4" fmla="*/ 240 w 240"/>
                <a:gd name="T5" fmla="*/ 207 h 207"/>
                <a:gd name="T6" fmla="*/ 0 w 240"/>
                <a:gd name="T7" fmla="*/ 48 h 207"/>
              </a:gdLst>
              <a:ahLst/>
              <a:cxnLst>
                <a:cxn ang="0">
                  <a:pos x="T0" y="T1"/>
                </a:cxn>
                <a:cxn ang="0">
                  <a:pos x="T2" y="T3"/>
                </a:cxn>
                <a:cxn ang="0">
                  <a:pos x="T4" y="T5"/>
                </a:cxn>
                <a:cxn ang="0">
                  <a:pos x="T6" y="T7"/>
                </a:cxn>
              </a:cxnLst>
              <a:rect l="0" t="0" r="r" b="b"/>
              <a:pathLst>
                <a:path w="240" h="207">
                  <a:moveTo>
                    <a:pt x="0" y="48"/>
                  </a:moveTo>
                  <a:lnTo>
                    <a:pt x="21" y="0"/>
                  </a:lnTo>
                  <a:lnTo>
                    <a:pt x="240" y="207"/>
                  </a:lnTo>
                  <a:lnTo>
                    <a:pt x="0" y="48"/>
                  </a:lnTo>
                  <a:close/>
                </a:path>
              </a:pathLst>
            </a:custGeom>
            <a:gradFill rotWithShape="1">
              <a:gsLst>
                <a:gs pos="0">
                  <a:schemeClr val="tx2"/>
                </a:gs>
                <a:gs pos="100000">
                  <a:schemeClr val="bg2"/>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82" name="Freeform 102"/>
            <p:cNvSpPr>
              <a:spLocks/>
            </p:cNvSpPr>
            <p:nvPr/>
          </p:nvSpPr>
          <p:spPr bwMode="auto">
            <a:xfrm rot="-25230760">
              <a:off x="1040" y="3616"/>
              <a:ext cx="240" cy="207"/>
            </a:xfrm>
            <a:custGeom>
              <a:avLst/>
              <a:gdLst>
                <a:gd name="T0" fmla="*/ 0 w 240"/>
                <a:gd name="T1" fmla="*/ 48 h 207"/>
                <a:gd name="T2" fmla="*/ 21 w 240"/>
                <a:gd name="T3" fmla="*/ 0 h 207"/>
                <a:gd name="T4" fmla="*/ 240 w 240"/>
                <a:gd name="T5" fmla="*/ 207 h 207"/>
                <a:gd name="T6" fmla="*/ 0 w 240"/>
                <a:gd name="T7" fmla="*/ 48 h 207"/>
              </a:gdLst>
              <a:ahLst/>
              <a:cxnLst>
                <a:cxn ang="0">
                  <a:pos x="T0" y="T1"/>
                </a:cxn>
                <a:cxn ang="0">
                  <a:pos x="T2" y="T3"/>
                </a:cxn>
                <a:cxn ang="0">
                  <a:pos x="T4" y="T5"/>
                </a:cxn>
                <a:cxn ang="0">
                  <a:pos x="T6" y="T7"/>
                </a:cxn>
              </a:cxnLst>
              <a:rect l="0" t="0" r="r" b="b"/>
              <a:pathLst>
                <a:path w="240" h="207">
                  <a:moveTo>
                    <a:pt x="0" y="48"/>
                  </a:moveTo>
                  <a:lnTo>
                    <a:pt x="21" y="0"/>
                  </a:lnTo>
                  <a:lnTo>
                    <a:pt x="240" y="207"/>
                  </a:lnTo>
                  <a:lnTo>
                    <a:pt x="0" y="48"/>
                  </a:lnTo>
                  <a:close/>
                </a:path>
              </a:pathLst>
            </a:custGeom>
            <a:gradFill rotWithShape="1">
              <a:gsLst>
                <a:gs pos="0">
                  <a:schemeClr val="tx2"/>
                </a:gs>
                <a:gs pos="100000">
                  <a:schemeClr val="bg2"/>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83" name="Oval 103"/>
            <p:cNvSpPr>
              <a:spLocks noChangeArrowheads="1"/>
            </p:cNvSpPr>
            <p:nvPr/>
          </p:nvSpPr>
          <p:spPr bwMode="auto">
            <a:xfrm>
              <a:off x="912" y="4128"/>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84" name="Oval 104"/>
            <p:cNvSpPr>
              <a:spLocks noChangeArrowheads="1"/>
            </p:cNvSpPr>
            <p:nvPr/>
          </p:nvSpPr>
          <p:spPr bwMode="auto">
            <a:xfrm>
              <a:off x="1344" y="3936"/>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85" name="Oval 105"/>
            <p:cNvSpPr>
              <a:spLocks noChangeArrowheads="1"/>
            </p:cNvSpPr>
            <p:nvPr/>
          </p:nvSpPr>
          <p:spPr bwMode="auto">
            <a:xfrm flipH="1">
              <a:off x="480" y="3600"/>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86" name="Freeform 106"/>
            <p:cNvSpPr>
              <a:spLocks/>
            </p:cNvSpPr>
            <p:nvPr/>
          </p:nvSpPr>
          <p:spPr bwMode="auto">
            <a:xfrm rot="11409156" flipH="1">
              <a:off x="624" y="3792"/>
              <a:ext cx="240" cy="207"/>
            </a:xfrm>
            <a:custGeom>
              <a:avLst/>
              <a:gdLst>
                <a:gd name="T0" fmla="*/ 0 w 240"/>
                <a:gd name="T1" fmla="*/ 48 h 207"/>
                <a:gd name="T2" fmla="*/ 21 w 240"/>
                <a:gd name="T3" fmla="*/ 0 h 207"/>
                <a:gd name="T4" fmla="*/ 240 w 240"/>
                <a:gd name="T5" fmla="*/ 207 h 207"/>
                <a:gd name="T6" fmla="*/ 0 w 240"/>
                <a:gd name="T7" fmla="*/ 48 h 207"/>
              </a:gdLst>
              <a:ahLst/>
              <a:cxnLst>
                <a:cxn ang="0">
                  <a:pos x="T0" y="T1"/>
                </a:cxn>
                <a:cxn ang="0">
                  <a:pos x="T2" y="T3"/>
                </a:cxn>
                <a:cxn ang="0">
                  <a:pos x="T4" y="T5"/>
                </a:cxn>
                <a:cxn ang="0">
                  <a:pos x="T6" y="T7"/>
                </a:cxn>
              </a:cxnLst>
              <a:rect l="0" t="0" r="r" b="b"/>
              <a:pathLst>
                <a:path w="240" h="207">
                  <a:moveTo>
                    <a:pt x="0" y="48"/>
                  </a:moveTo>
                  <a:lnTo>
                    <a:pt x="21" y="0"/>
                  </a:lnTo>
                  <a:lnTo>
                    <a:pt x="240" y="207"/>
                  </a:lnTo>
                  <a:lnTo>
                    <a:pt x="0" y="48"/>
                  </a:lnTo>
                  <a:close/>
                </a:path>
              </a:pathLst>
            </a:custGeom>
            <a:gradFill rotWithShape="1">
              <a:gsLst>
                <a:gs pos="0">
                  <a:schemeClr val="tx2"/>
                </a:gs>
                <a:gs pos="100000">
                  <a:schemeClr val="bg2"/>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87" name="Freeform 107"/>
            <p:cNvSpPr>
              <a:spLocks/>
            </p:cNvSpPr>
            <p:nvPr/>
          </p:nvSpPr>
          <p:spPr bwMode="auto">
            <a:xfrm rot="3630760" flipH="1">
              <a:off x="608" y="3616"/>
              <a:ext cx="240" cy="207"/>
            </a:xfrm>
            <a:custGeom>
              <a:avLst/>
              <a:gdLst>
                <a:gd name="T0" fmla="*/ 0 w 240"/>
                <a:gd name="T1" fmla="*/ 48 h 207"/>
                <a:gd name="T2" fmla="*/ 21 w 240"/>
                <a:gd name="T3" fmla="*/ 0 h 207"/>
                <a:gd name="T4" fmla="*/ 240 w 240"/>
                <a:gd name="T5" fmla="*/ 207 h 207"/>
                <a:gd name="T6" fmla="*/ 0 w 240"/>
                <a:gd name="T7" fmla="*/ 48 h 207"/>
              </a:gdLst>
              <a:ahLst/>
              <a:cxnLst>
                <a:cxn ang="0">
                  <a:pos x="T0" y="T1"/>
                </a:cxn>
                <a:cxn ang="0">
                  <a:pos x="T2" y="T3"/>
                </a:cxn>
                <a:cxn ang="0">
                  <a:pos x="T4" y="T5"/>
                </a:cxn>
                <a:cxn ang="0">
                  <a:pos x="T6" y="T7"/>
                </a:cxn>
              </a:cxnLst>
              <a:rect l="0" t="0" r="r" b="b"/>
              <a:pathLst>
                <a:path w="240" h="207">
                  <a:moveTo>
                    <a:pt x="0" y="48"/>
                  </a:moveTo>
                  <a:lnTo>
                    <a:pt x="21" y="0"/>
                  </a:lnTo>
                  <a:lnTo>
                    <a:pt x="240" y="207"/>
                  </a:lnTo>
                  <a:lnTo>
                    <a:pt x="0" y="48"/>
                  </a:lnTo>
                  <a:close/>
                </a:path>
              </a:pathLst>
            </a:custGeom>
            <a:gradFill rotWithShape="1">
              <a:gsLst>
                <a:gs pos="0">
                  <a:schemeClr val="tx2"/>
                </a:gs>
                <a:gs pos="100000">
                  <a:schemeClr val="bg2"/>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88" name="Oval 108"/>
            <p:cNvSpPr>
              <a:spLocks noChangeArrowheads="1"/>
            </p:cNvSpPr>
            <p:nvPr/>
          </p:nvSpPr>
          <p:spPr bwMode="auto">
            <a:xfrm flipH="1">
              <a:off x="480" y="3936"/>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1789" name="Group 109"/>
          <p:cNvGrpSpPr>
            <a:grpSpLocks/>
          </p:cNvGrpSpPr>
          <p:nvPr/>
        </p:nvGrpSpPr>
        <p:grpSpPr bwMode="auto">
          <a:xfrm>
            <a:off x="3505200" y="5257800"/>
            <a:ext cx="1524000" cy="1447800"/>
            <a:chOff x="2208" y="3312"/>
            <a:chExt cx="960" cy="912"/>
          </a:xfrm>
        </p:grpSpPr>
        <p:sp>
          <p:nvSpPr>
            <p:cNvPr id="71790" name="Line 110"/>
            <p:cNvSpPr>
              <a:spLocks noChangeShapeType="1"/>
            </p:cNvSpPr>
            <p:nvPr/>
          </p:nvSpPr>
          <p:spPr bwMode="auto">
            <a:xfrm>
              <a:off x="2688" y="3792"/>
              <a:ext cx="0"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91" name="Freeform 111"/>
            <p:cNvSpPr>
              <a:spLocks/>
            </p:cNvSpPr>
            <p:nvPr/>
          </p:nvSpPr>
          <p:spPr bwMode="auto">
            <a:xfrm>
              <a:off x="2640" y="3312"/>
              <a:ext cx="144" cy="546"/>
            </a:xfrm>
            <a:custGeom>
              <a:avLst/>
              <a:gdLst>
                <a:gd name="T0" fmla="*/ 71 w 144"/>
                <a:gd name="T1" fmla="*/ 545 h 546"/>
                <a:gd name="T2" fmla="*/ 11 w 144"/>
                <a:gd name="T3" fmla="*/ 83 h 546"/>
                <a:gd name="T4" fmla="*/ 134 w 144"/>
                <a:gd name="T5" fmla="*/ 77 h 546"/>
                <a:gd name="T6" fmla="*/ 71 w 144"/>
                <a:gd name="T7" fmla="*/ 545 h 546"/>
              </a:gdLst>
              <a:ahLst/>
              <a:cxnLst>
                <a:cxn ang="0">
                  <a:pos x="T0" y="T1"/>
                </a:cxn>
                <a:cxn ang="0">
                  <a:pos x="T2" y="T3"/>
                </a:cxn>
                <a:cxn ang="0">
                  <a:pos x="T4" y="T5"/>
                </a:cxn>
                <a:cxn ang="0">
                  <a:pos x="T6" y="T7"/>
                </a:cxn>
              </a:cxnLst>
              <a:rect l="0" t="0" r="r" b="b"/>
              <a:pathLst>
                <a:path w="144" h="546">
                  <a:moveTo>
                    <a:pt x="71" y="545"/>
                  </a:moveTo>
                  <a:cubicBezTo>
                    <a:pt x="47" y="546"/>
                    <a:pt x="0" y="161"/>
                    <a:pt x="11" y="83"/>
                  </a:cubicBezTo>
                  <a:cubicBezTo>
                    <a:pt x="22" y="5"/>
                    <a:pt x="124" y="0"/>
                    <a:pt x="134" y="77"/>
                  </a:cubicBezTo>
                  <a:cubicBezTo>
                    <a:pt x="144" y="154"/>
                    <a:pt x="84" y="448"/>
                    <a:pt x="71" y="545"/>
                  </a:cubicBezTo>
                  <a:close/>
                </a:path>
              </a:pathLst>
            </a:custGeom>
            <a:gradFill rotWithShape="1">
              <a:gsLst>
                <a:gs pos="0">
                  <a:srgbClr val="EFC1AF"/>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92" name="Oval 112"/>
            <p:cNvSpPr>
              <a:spLocks noChangeArrowheads="1"/>
            </p:cNvSpPr>
            <p:nvPr/>
          </p:nvSpPr>
          <p:spPr bwMode="auto">
            <a:xfrm>
              <a:off x="3072" y="3600"/>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93" name="Oval 113"/>
            <p:cNvSpPr>
              <a:spLocks noChangeArrowheads="1"/>
            </p:cNvSpPr>
            <p:nvPr/>
          </p:nvSpPr>
          <p:spPr bwMode="auto">
            <a:xfrm>
              <a:off x="2640" y="3744"/>
              <a:ext cx="96" cy="96"/>
            </a:xfrm>
            <a:prstGeom prst="ellipse">
              <a:avLst/>
            </a:prstGeom>
            <a:solidFill>
              <a:srgbClr val="33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94" name="Freeform 114"/>
            <p:cNvSpPr>
              <a:spLocks/>
            </p:cNvSpPr>
            <p:nvPr/>
          </p:nvSpPr>
          <p:spPr bwMode="auto">
            <a:xfrm rot="10190844">
              <a:off x="2784" y="3792"/>
              <a:ext cx="240" cy="207"/>
            </a:xfrm>
            <a:custGeom>
              <a:avLst/>
              <a:gdLst>
                <a:gd name="T0" fmla="*/ 0 w 240"/>
                <a:gd name="T1" fmla="*/ 48 h 207"/>
                <a:gd name="T2" fmla="*/ 21 w 240"/>
                <a:gd name="T3" fmla="*/ 0 h 207"/>
                <a:gd name="T4" fmla="*/ 240 w 240"/>
                <a:gd name="T5" fmla="*/ 207 h 207"/>
                <a:gd name="T6" fmla="*/ 0 w 240"/>
                <a:gd name="T7" fmla="*/ 48 h 207"/>
              </a:gdLst>
              <a:ahLst/>
              <a:cxnLst>
                <a:cxn ang="0">
                  <a:pos x="T0" y="T1"/>
                </a:cxn>
                <a:cxn ang="0">
                  <a:pos x="T2" y="T3"/>
                </a:cxn>
                <a:cxn ang="0">
                  <a:pos x="T4" y="T5"/>
                </a:cxn>
                <a:cxn ang="0">
                  <a:pos x="T6" y="T7"/>
                </a:cxn>
              </a:cxnLst>
              <a:rect l="0" t="0" r="r" b="b"/>
              <a:pathLst>
                <a:path w="240" h="207">
                  <a:moveTo>
                    <a:pt x="0" y="48"/>
                  </a:moveTo>
                  <a:lnTo>
                    <a:pt x="21" y="0"/>
                  </a:lnTo>
                  <a:lnTo>
                    <a:pt x="240" y="207"/>
                  </a:lnTo>
                  <a:lnTo>
                    <a:pt x="0" y="48"/>
                  </a:lnTo>
                  <a:close/>
                </a:path>
              </a:pathLst>
            </a:custGeom>
            <a:gradFill rotWithShape="1">
              <a:gsLst>
                <a:gs pos="0">
                  <a:schemeClr val="tx2"/>
                </a:gs>
                <a:gs pos="100000">
                  <a:schemeClr val="bg2"/>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95" name="Freeform 115"/>
            <p:cNvSpPr>
              <a:spLocks/>
            </p:cNvSpPr>
            <p:nvPr/>
          </p:nvSpPr>
          <p:spPr bwMode="auto">
            <a:xfrm rot="-25230760">
              <a:off x="2768" y="3616"/>
              <a:ext cx="240" cy="207"/>
            </a:xfrm>
            <a:custGeom>
              <a:avLst/>
              <a:gdLst>
                <a:gd name="T0" fmla="*/ 0 w 240"/>
                <a:gd name="T1" fmla="*/ 48 h 207"/>
                <a:gd name="T2" fmla="*/ 21 w 240"/>
                <a:gd name="T3" fmla="*/ 0 h 207"/>
                <a:gd name="T4" fmla="*/ 240 w 240"/>
                <a:gd name="T5" fmla="*/ 207 h 207"/>
                <a:gd name="T6" fmla="*/ 0 w 240"/>
                <a:gd name="T7" fmla="*/ 48 h 207"/>
              </a:gdLst>
              <a:ahLst/>
              <a:cxnLst>
                <a:cxn ang="0">
                  <a:pos x="T0" y="T1"/>
                </a:cxn>
                <a:cxn ang="0">
                  <a:pos x="T2" y="T3"/>
                </a:cxn>
                <a:cxn ang="0">
                  <a:pos x="T4" y="T5"/>
                </a:cxn>
                <a:cxn ang="0">
                  <a:pos x="T6" y="T7"/>
                </a:cxn>
              </a:cxnLst>
              <a:rect l="0" t="0" r="r" b="b"/>
              <a:pathLst>
                <a:path w="240" h="207">
                  <a:moveTo>
                    <a:pt x="0" y="48"/>
                  </a:moveTo>
                  <a:lnTo>
                    <a:pt x="21" y="0"/>
                  </a:lnTo>
                  <a:lnTo>
                    <a:pt x="240" y="207"/>
                  </a:lnTo>
                  <a:lnTo>
                    <a:pt x="0" y="48"/>
                  </a:lnTo>
                  <a:close/>
                </a:path>
              </a:pathLst>
            </a:custGeom>
            <a:gradFill rotWithShape="1">
              <a:gsLst>
                <a:gs pos="0">
                  <a:schemeClr val="tx2"/>
                </a:gs>
                <a:gs pos="100000">
                  <a:schemeClr val="bg2"/>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96" name="Oval 116"/>
            <p:cNvSpPr>
              <a:spLocks noChangeArrowheads="1"/>
            </p:cNvSpPr>
            <p:nvPr/>
          </p:nvSpPr>
          <p:spPr bwMode="auto">
            <a:xfrm>
              <a:off x="2640" y="4128"/>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97" name="Oval 117"/>
            <p:cNvSpPr>
              <a:spLocks noChangeArrowheads="1"/>
            </p:cNvSpPr>
            <p:nvPr/>
          </p:nvSpPr>
          <p:spPr bwMode="auto">
            <a:xfrm>
              <a:off x="3072" y="3936"/>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98" name="Oval 118"/>
            <p:cNvSpPr>
              <a:spLocks noChangeArrowheads="1"/>
            </p:cNvSpPr>
            <p:nvPr/>
          </p:nvSpPr>
          <p:spPr bwMode="auto">
            <a:xfrm flipH="1">
              <a:off x="2208" y="3600"/>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99" name="Freeform 119"/>
            <p:cNvSpPr>
              <a:spLocks/>
            </p:cNvSpPr>
            <p:nvPr/>
          </p:nvSpPr>
          <p:spPr bwMode="auto">
            <a:xfrm rot="11409156" flipH="1">
              <a:off x="2352" y="3792"/>
              <a:ext cx="240" cy="207"/>
            </a:xfrm>
            <a:custGeom>
              <a:avLst/>
              <a:gdLst>
                <a:gd name="T0" fmla="*/ 0 w 240"/>
                <a:gd name="T1" fmla="*/ 48 h 207"/>
                <a:gd name="T2" fmla="*/ 21 w 240"/>
                <a:gd name="T3" fmla="*/ 0 h 207"/>
                <a:gd name="T4" fmla="*/ 240 w 240"/>
                <a:gd name="T5" fmla="*/ 207 h 207"/>
                <a:gd name="T6" fmla="*/ 0 w 240"/>
                <a:gd name="T7" fmla="*/ 48 h 207"/>
              </a:gdLst>
              <a:ahLst/>
              <a:cxnLst>
                <a:cxn ang="0">
                  <a:pos x="T0" y="T1"/>
                </a:cxn>
                <a:cxn ang="0">
                  <a:pos x="T2" y="T3"/>
                </a:cxn>
                <a:cxn ang="0">
                  <a:pos x="T4" y="T5"/>
                </a:cxn>
                <a:cxn ang="0">
                  <a:pos x="T6" y="T7"/>
                </a:cxn>
              </a:cxnLst>
              <a:rect l="0" t="0" r="r" b="b"/>
              <a:pathLst>
                <a:path w="240" h="207">
                  <a:moveTo>
                    <a:pt x="0" y="48"/>
                  </a:moveTo>
                  <a:lnTo>
                    <a:pt x="21" y="0"/>
                  </a:lnTo>
                  <a:lnTo>
                    <a:pt x="240" y="207"/>
                  </a:lnTo>
                  <a:lnTo>
                    <a:pt x="0" y="48"/>
                  </a:lnTo>
                  <a:close/>
                </a:path>
              </a:pathLst>
            </a:custGeom>
            <a:gradFill rotWithShape="1">
              <a:gsLst>
                <a:gs pos="0">
                  <a:schemeClr val="tx2"/>
                </a:gs>
                <a:gs pos="100000">
                  <a:schemeClr val="bg2"/>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00" name="Freeform 120"/>
            <p:cNvSpPr>
              <a:spLocks/>
            </p:cNvSpPr>
            <p:nvPr/>
          </p:nvSpPr>
          <p:spPr bwMode="auto">
            <a:xfrm rot="3630760" flipH="1">
              <a:off x="2336" y="3616"/>
              <a:ext cx="240" cy="207"/>
            </a:xfrm>
            <a:custGeom>
              <a:avLst/>
              <a:gdLst>
                <a:gd name="T0" fmla="*/ 0 w 240"/>
                <a:gd name="T1" fmla="*/ 48 h 207"/>
                <a:gd name="T2" fmla="*/ 21 w 240"/>
                <a:gd name="T3" fmla="*/ 0 h 207"/>
                <a:gd name="T4" fmla="*/ 240 w 240"/>
                <a:gd name="T5" fmla="*/ 207 h 207"/>
                <a:gd name="T6" fmla="*/ 0 w 240"/>
                <a:gd name="T7" fmla="*/ 48 h 207"/>
              </a:gdLst>
              <a:ahLst/>
              <a:cxnLst>
                <a:cxn ang="0">
                  <a:pos x="T0" y="T1"/>
                </a:cxn>
                <a:cxn ang="0">
                  <a:pos x="T2" y="T3"/>
                </a:cxn>
                <a:cxn ang="0">
                  <a:pos x="T4" y="T5"/>
                </a:cxn>
                <a:cxn ang="0">
                  <a:pos x="T6" y="T7"/>
                </a:cxn>
              </a:cxnLst>
              <a:rect l="0" t="0" r="r" b="b"/>
              <a:pathLst>
                <a:path w="240" h="207">
                  <a:moveTo>
                    <a:pt x="0" y="48"/>
                  </a:moveTo>
                  <a:lnTo>
                    <a:pt x="21" y="0"/>
                  </a:lnTo>
                  <a:lnTo>
                    <a:pt x="240" y="207"/>
                  </a:lnTo>
                  <a:lnTo>
                    <a:pt x="0" y="48"/>
                  </a:lnTo>
                  <a:close/>
                </a:path>
              </a:pathLst>
            </a:custGeom>
            <a:gradFill rotWithShape="1">
              <a:gsLst>
                <a:gs pos="0">
                  <a:schemeClr val="tx2"/>
                </a:gs>
                <a:gs pos="100000">
                  <a:schemeClr val="bg2"/>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01" name="Oval 121"/>
            <p:cNvSpPr>
              <a:spLocks noChangeArrowheads="1"/>
            </p:cNvSpPr>
            <p:nvPr/>
          </p:nvSpPr>
          <p:spPr bwMode="auto">
            <a:xfrm flipH="1">
              <a:off x="2208" y="3936"/>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1802" name="Text Box 122"/>
          <p:cNvSpPr txBox="1">
            <a:spLocks noChangeArrowheads="1"/>
          </p:cNvSpPr>
          <p:nvPr/>
        </p:nvSpPr>
        <p:spPr bwMode="auto">
          <a:xfrm>
            <a:off x="4419600" y="6356350"/>
            <a:ext cx="1573213"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400"/>
              <a:t>AB</a:t>
            </a:r>
            <a:r>
              <a:rPr lang="en-US" sz="1400" baseline="-25000"/>
              <a:t>5</a:t>
            </a:r>
            <a:r>
              <a:rPr lang="en-US" sz="1400"/>
              <a:t>E</a:t>
            </a:r>
          </a:p>
          <a:p>
            <a:pPr algn="ctr"/>
            <a:r>
              <a:rPr lang="en-US" sz="1400"/>
              <a:t>Square pyramidal</a:t>
            </a:r>
          </a:p>
          <a:p>
            <a:pPr algn="ctr"/>
            <a:endParaRPr lang="en-US" sz="1400"/>
          </a:p>
        </p:txBody>
      </p:sp>
      <p:grpSp>
        <p:nvGrpSpPr>
          <p:cNvPr id="71803" name="Group 123"/>
          <p:cNvGrpSpPr>
            <a:grpSpLocks/>
          </p:cNvGrpSpPr>
          <p:nvPr/>
        </p:nvGrpSpPr>
        <p:grpSpPr bwMode="auto">
          <a:xfrm>
            <a:off x="6096000" y="5278438"/>
            <a:ext cx="1524000" cy="1420812"/>
            <a:chOff x="3840" y="3325"/>
            <a:chExt cx="960" cy="895"/>
          </a:xfrm>
        </p:grpSpPr>
        <p:sp>
          <p:nvSpPr>
            <p:cNvPr id="71804" name="Freeform 124"/>
            <p:cNvSpPr>
              <a:spLocks/>
            </p:cNvSpPr>
            <p:nvPr/>
          </p:nvSpPr>
          <p:spPr bwMode="auto">
            <a:xfrm>
              <a:off x="4262" y="3768"/>
              <a:ext cx="140" cy="452"/>
            </a:xfrm>
            <a:custGeom>
              <a:avLst/>
              <a:gdLst>
                <a:gd name="T0" fmla="*/ 58 w 140"/>
                <a:gd name="T1" fmla="*/ 0 h 452"/>
                <a:gd name="T2" fmla="*/ 12 w 140"/>
                <a:gd name="T3" fmla="*/ 375 h 452"/>
                <a:gd name="T4" fmla="*/ 132 w 140"/>
                <a:gd name="T5" fmla="*/ 374 h 452"/>
                <a:gd name="T6" fmla="*/ 58 w 140"/>
                <a:gd name="T7" fmla="*/ 0 h 452"/>
              </a:gdLst>
              <a:ahLst/>
              <a:cxnLst>
                <a:cxn ang="0">
                  <a:pos x="T0" y="T1"/>
                </a:cxn>
                <a:cxn ang="0">
                  <a:pos x="T2" y="T3"/>
                </a:cxn>
                <a:cxn ang="0">
                  <a:pos x="T4" y="T5"/>
                </a:cxn>
                <a:cxn ang="0">
                  <a:pos x="T6" y="T7"/>
                </a:cxn>
              </a:cxnLst>
              <a:rect l="0" t="0" r="r" b="b"/>
              <a:pathLst>
                <a:path w="140" h="452">
                  <a:moveTo>
                    <a:pt x="58" y="0"/>
                  </a:moveTo>
                  <a:cubicBezTo>
                    <a:pt x="38" y="0"/>
                    <a:pt x="0" y="313"/>
                    <a:pt x="12" y="375"/>
                  </a:cubicBezTo>
                  <a:cubicBezTo>
                    <a:pt x="20" y="452"/>
                    <a:pt x="124" y="436"/>
                    <a:pt x="132" y="374"/>
                  </a:cubicBezTo>
                  <a:cubicBezTo>
                    <a:pt x="140" y="312"/>
                    <a:pt x="78" y="0"/>
                    <a:pt x="58" y="0"/>
                  </a:cubicBezTo>
                  <a:close/>
                </a:path>
              </a:pathLst>
            </a:custGeom>
            <a:gradFill rotWithShape="1">
              <a:gsLst>
                <a:gs pos="0">
                  <a:srgbClr val="EFC1AF"/>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05" name="Freeform 125"/>
            <p:cNvSpPr>
              <a:spLocks/>
            </p:cNvSpPr>
            <p:nvPr/>
          </p:nvSpPr>
          <p:spPr bwMode="auto">
            <a:xfrm>
              <a:off x="4261" y="3325"/>
              <a:ext cx="133" cy="479"/>
            </a:xfrm>
            <a:custGeom>
              <a:avLst/>
              <a:gdLst>
                <a:gd name="T0" fmla="*/ 59 w 133"/>
                <a:gd name="T1" fmla="*/ 478 h 479"/>
                <a:gd name="T2" fmla="*/ 11 w 133"/>
                <a:gd name="T3" fmla="*/ 71 h 479"/>
                <a:gd name="T4" fmla="*/ 125 w 133"/>
                <a:gd name="T5" fmla="*/ 68 h 479"/>
                <a:gd name="T6" fmla="*/ 59 w 133"/>
                <a:gd name="T7" fmla="*/ 478 h 479"/>
              </a:gdLst>
              <a:ahLst/>
              <a:cxnLst>
                <a:cxn ang="0">
                  <a:pos x="T0" y="T1"/>
                </a:cxn>
                <a:cxn ang="0">
                  <a:pos x="T2" y="T3"/>
                </a:cxn>
                <a:cxn ang="0">
                  <a:pos x="T4" y="T5"/>
                </a:cxn>
                <a:cxn ang="0">
                  <a:pos x="T6" y="T7"/>
                </a:cxn>
              </a:cxnLst>
              <a:rect l="0" t="0" r="r" b="b"/>
              <a:pathLst>
                <a:path w="133" h="479">
                  <a:moveTo>
                    <a:pt x="59" y="478"/>
                  </a:moveTo>
                  <a:cubicBezTo>
                    <a:pt x="37" y="479"/>
                    <a:pt x="0" y="139"/>
                    <a:pt x="11" y="71"/>
                  </a:cubicBezTo>
                  <a:cubicBezTo>
                    <a:pt x="22" y="3"/>
                    <a:pt x="117" y="0"/>
                    <a:pt x="125" y="68"/>
                  </a:cubicBezTo>
                  <a:cubicBezTo>
                    <a:pt x="133" y="136"/>
                    <a:pt x="73" y="393"/>
                    <a:pt x="59" y="478"/>
                  </a:cubicBezTo>
                  <a:close/>
                </a:path>
              </a:pathLst>
            </a:custGeom>
            <a:gradFill rotWithShape="1">
              <a:gsLst>
                <a:gs pos="0">
                  <a:srgbClr val="EFC1AF"/>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06" name="Oval 126"/>
            <p:cNvSpPr>
              <a:spLocks noChangeArrowheads="1"/>
            </p:cNvSpPr>
            <p:nvPr/>
          </p:nvSpPr>
          <p:spPr bwMode="auto">
            <a:xfrm>
              <a:off x="4704" y="3600"/>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07" name="Oval 127"/>
            <p:cNvSpPr>
              <a:spLocks noChangeArrowheads="1"/>
            </p:cNvSpPr>
            <p:nvPr/>
          </p:nvSpPr>
          <p:spPr bwMode="auto">
            <a:xfrm>
              <a:off x="4272" y="3744"/>
              <a:ext cx="96" cy="96"/>
            </a:xfrm>
            <a:prstGeom prst="ellipse">
              <a:avLst/>
            </a:prstGeom>
            <a:solidFill>
              <a:srgbClr val="33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08" name="Freeform 128"/>
            <p:cNvSpPr>
              <a:spLocks/>
            </p:cNvSpPr>
            <p:nvPr/>
          </p:nvSpPr>
          <p:spPr bwMode="auto">
            <a:xfrm rot="10190844">
              <a:off x="4416" y="3792"/>
              <a:ext cx="240" cy="207"/>
            </a:xfrm>
            <a:custGeom>
              <a:avLst/>
              <a:gdLst>
                <a:gd name="T0" fmla="*/ 0 w 240"/>
                <a:gd name="T1" fmla="*/ 48 h 207"/>
                <a:gd name="T2" fmla="*/ 21 w 240"/>
                <a:gd name="T3" fmla="*/ 0 h 207"/>
                <a:gd name="T4" fmla="*/ 240 w 240"/>
                <a:gd name="T5" fmla="*/ 207 h 207"/>
                <a:gd name="T6" fmla="*/ 0 w 240"/>
                <a:gd name="T7" fmla="*/ 48 h 207"/>
              </a:gdLst>
              <a:ahLst/>
              <a:cxnLst>
                <a:cxn ang="0">
                  <a:pos x="T0" y="T1"/>
                </a:cxn>
                <a:cxn ang="0">
                  <a:pos x="T2" y="T3"/>
                </a:cxn>
                <a:cxn ang="0">
                  <a:pos x="T4" y="T5"/>
                </a:cxn>
                <a:cxn ang="0">
                  <a:pos x="T6" y="T7"/>
                </a:cxn>
              </a:cxnLst>
              <a:rect l="0" t="0" r="r" b="b"/>
              <a:pathLst>
                <a:path w="240" h="207">
                  <a:moveTo>
                    <a:pt x="0" y="48"/>
                  </a:moveTo>
                  <a:lnTo>
                    <a:pt x="21" y="0"/>
                  </a:lnTo>
                  <a:lnTo>
                    <a:pt x="240" y="207"/>
                  </a:lnTo>
                  <a:lnTo>
                    <a:pt x="0" y="48"/>
                  </a:lnTo>
                  <a:close/>
                </a:path>
              </a:pathLst>
            </a:custGeom>
            <a:gradFill rotWithShape="1">
              <a:gsLst>
                <a:gs pos="0">
                  <a:schemeClr val="tx2"/>
                </a:gs>
                <a:gs pos="100000">
                  <a:schemeClr val="bg2"/>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09" name="Freeform 129"/>
            <p:cNvSpPr>
              <a:spLocks/>
            </p:cNvSpPr>
            <p:nvPr/>
          </p:nvSpPr>
          <p:spPr bwMode="auto">
            <a:xfrm rot="-25230760">
              <a:off x="4400" y="3616"/>
              <a:ext cx="240" cy="207"/>
            </a:xfrm>
            <a:custGeom>
              <a:avLst/>
              <a:gdLst>
                <a:gd name="T0" fmla="*/ 0 w 240"/>
                <a:gd name="T1" fmla="*/ 48 h 207"/>
                <a:gd name="T2" fmla="*/ 21 w 240"/>
                <a:gd name="T3" fmla="*/ 0 h 207"/>
                <a:gd name="T4" fmla="*/ 240 w 240"/>
                <a:gd name="T5" fmla="*/ 207 h 207"/>
                <a:gd name="T6" fmla="*/ 0 w 240"/>
                <a:gd name="T7" fmla="*/ 48 h 207"/>
              </a:gdLst>
              <a:ahLst/>
              <a:cxnLst>
                <a:cxn ang="0">
                  <a:pos x="T0" y="T1"/>
                </a:cxn>
                <a:cxn ang="0">
                  <a:pos x="T2" y="T3"/>
                </a:cxn>
                <a:cxn ang="0">
                  <a:pos x="T4" y="T5"/>
                </a:cxn>
                <a:cxn ang="0">
                  <a:pos x="T6" y="T7"/>
                </a:cxn>
              </a:cxnLst>
              <a:rect l="0" t="0" r="r" b="b"/>
              <a:pathLst>
                <a:path w="240" h="207">
                  <a:moveTo>
                    <a:pt x="0" y="48"/>
                  </a:moveTo>
                  <a:lnTo>
                    <a:pt x="21" y="0"/>
                  </a:lnTo>
                  <a:lnTo>
                    <a:pt x="240" y="207"/>
                  </a:lnTo>
                  <a:lnTo>
                    <a:pt x="0" y="48"/>
                  </a:lnTo>
                  <a:close/>
                </a:path>
              </a:pathLst>
            </a:custGeom>
            <a:gradFill rotWithShape="1">
              <a:gsLst>
                <a:gs pos="0">
                  <a:schemeClr val="tx2"/>
                </a:gs>
                <a:gs pos="100000">
                  <a:schemeClr val="bg2"/>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10" name="Oval 130"/>
            <p:cNvSpPr>
              <a:spLocks noChangeArrowheads="1"/>
            </p:cNvSpPr>
            <p:nvPr/>
          </p:nvSpPr>
          <p:spPr bwMode="auto">
            <a:xfrm>
              <a:off x="4704" y="3936"/>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11" name="Oval 131"/>
            <p:cNvSpPr>
              <a:spLocks noChangeArrowheads="1"/>
            </p:cNvSpPr>
            <p:nvPr/>
          </p:nvSpPr>
          <p:spPr bwMode="auto">
            <a:xfrm flipH="1">
              <a:off x="3840" y="3600"/>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12" name="Freeform 132"/>
            <p:cNvSpPr>
              <a:spLocks/>
            </p:cNvSpPr>
            <p:nvPr/>
          </p:nvSpPr>
          <p:spPr bwMode="auto">
            <a:xfrm rot="11409156" flipH="1">
              <a:off x="3984" y="3792"/>
              <a:ext cx="240" cy="207"/>
            </a:xfrm>
            <a:custGeom>
              <a:avLst/>
              <a:gdLst>
                <a:gd name="T0" fmla="*/ 0 w 240"/>
                <a:gd name="T1" fmla="*/ 48 h 207"/>
                <a:gd name="T2" fmla="*/ 21 w 240"/>
                <a:gd name="T3" fmla="*/ 0 h 207"/>
                <a:gd name="T4" fmla="*/ 240 w 240"/>
                <a:gd name="T5" fmla="*/ 207 h 207"/>
                <a:gd name="T6" fmla="*/ 0 w 240"/>
                <a:gd name="T7" fmla="*/ 48 h 207"/>
              </a:gdLst>
              <a:ahLst/>
              <a:cxnLst>
                <a:cxn ang="0">
                  <a:pos x="T0" y="T1"/>
                </a:cxn>
                <a:cxn ang="0">
                  <a:pos x="T2" y="T3"/>
                </a:cxn>
                <a:cxn ang="0">
                  <a:pos x="T4" y="T5"/>
                </a:cxn>
                <a:cxn ang="0">
                  <a:pos x="T6" y="T7"/>
                </a:cxn>
              </a:cxnLst>
              <a:rect l="0" t="0" r="r" b="b"/>
              <a:pathLst>
                <a:path w="240" h="207">
                  <a:moveTo>
                    <a:pt x="0" y="48"/>
                  </a:moveTo>
                  <a:lnTo>
                    <a:pt x="21" y="0"/>
                  </a:lnTo>
                  <a:lnTo>
                    <a:pt x="240" y="207"/>
                  </a:lnTo>
                  <a:lnTo>
                    <a:pt x="0" y="48"/>
                  </a:lnTo>
                  <a:close/>
                </a:path>
              </a:pathLst>
            </a:custGeom>
            <a:gradFill rotWithShape="1">
              <a:gsLst>
                <a:gs pos="0">
                  <a:schemeClr val="tx2"/>
                </a:gs>
                <a:gs pos="100000">
                  <a:schemeClr val="bg2"/>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13" name="Freeform 133"/>
            <p:cNvSpPr>
              <a:spLocks/>
            </p:cNvSpPr>
            <p:nvPr/>
          </p:nvSpPr>
          <p:spPr bwMode="auto">
            <a:xfrm rot="3630760" flipH="1">
              <a:off x="3968" y="3616"/>
              <a:ext cx="240" cy="207"/>
            </a:xfrm>
            <a:custGeom>
              <a:avLst/>
              <a:gdLst>
                <a:gd name="T0" fmla="*/ 0 w 240"/>
                <a:gd name="T1" fmla="*/ 48 h 207"/>
                <a:gd name="T2" fmla="*/ 21 w 240"/>
                <a:gd name="T3" fmla="*/ 0 h 207"/>
                <a:gd name="T4" fmla="*/ 240 w 240"/>
                <a:gd name="T5" fmla="*/ 207 h 207"/>
                <a:gd name="T6" fmla="*/ 0 w 240"/>
                <a:gd name="T7" fmla="*/ 48 h 207"/>
              </a:gdLst>
              <a:ahLst/>
              <a:cxnLst>
                <a:cxn ang="0">
                  <a:pos x="T0" y="T1"/>
                </a:cxn>
                <a:cxn ang="0">
                  <a:pos x="T2" y="T3"/>
                </a:cxn>
                <a:cxn ang="0">
                  <a:pos x="T4" y="T5"/>
                </a:cxn>
                <a:cxn ang="0">
                  <a:pos x="T6" y="T7"/>
                </a:cxn>
              </a:cxnLst>
              <a:rect l="0" t="0" r="r" b="b"/>
              <a:pathLst>
                <a:path w="240" h="207">
                  <a:moveTo>
                    <a:pt x="0" y="48"/>
                  </a:moveTo>
                  <a:lnTo>
                    <a:pt x="21" y="0"/>
                  </a:lnTo>
                  <a:lnTo>
                    <a:pt x="240" y="207"/>
                  </a:lnTo>
                  <a:lnTo>
                    <a:pt x="0" y="48"/>
                  </a:lnTo>
                  <a:close/>
                </a:path>
              </a:pathLst>
            </a:custGeom>
            <a:gradFill rotWithShape="1">
              <a:gsLst>
                <a:gs pos="0">
                  <a:schemeClr val="tx2"/>
                </a:gs>
                <a:gs pos="100000">
                  <a:schemeClr val="bg2"/>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14" name="Oval 134"/>
            <p:cNvSpPr>
              <a:spLocks noChangeArrowheads="1"/>
            </p:cNvSpPr>
            <p:nvPr/>
          </p:nvSpPr>
          <p:spPr bwMode="auto">
            <a:xfrm flipH="1">
              <a:off x="3840" y="3936"/>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1815" name="Text Box 135"/>
          <p:cNvSpPr txBox="1">
            <a:spLocks noChangeArrowheads="1"/>
          </p:cNvSpPr>
          <p:nvPr/>
        </p:nvSpPr>
        <p:spPr bwMode="auto">
          <a:xfrm>
            <a:off x="7226300" y="6356350"/>
            <a:ext cx="1296988"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400"/>
              <a:t>AB</a:t>
            </a:r>
            <a:r>
              <a:rPr lang="en-US" sz="1400" baseline="-25000"/>
              <a:t>4</a:t>
            </a:r>
            <a:r>
              <a:rPr lang="en-US" sz="1400"/>
              <a:t>E</a:t>
            </a:r>
            <a:r>
              <a:rPr lang="en-US" sz="1400" baseline="-25000"/>
              <a:t>2</a:t>
            </a:r>
          </a:p>
          <a:p>
            <a:pPr algn="ctr"/>
            <a:r>
              <a:rPr lang="en-US" sz="1400"/>
              <a:t>Square planar</a:t>
            </a:r>
          </a:p>
          <a:p>
            <a:pPr algn="ctr"/>
            <a:endParaRPr lang="en-US" sz="1400"/>
          </a:p>
        </p:txBody>
      </p:sp>
    </p:spTree>
    <p:extLst>
      <p:ext uri="{BB962C8B-B14F-4D97-AF65-F5344CB8AC3E}">
        <p14:creationId xmlns:p14="http://schemas.microsoft.com/office/powerpoint/2010/main" val="20408220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sz="2800"/>
              <a:t>Geometry of Covalent Molecules AB</a:t>
            </a:r>
            <a:r>
              <a:rPr lang="en-US" sz="2800" i="1" baseline="-25000"/>
              <a:t>n</a:t>
            </a:r>
            <a:r>
              <a:rPr lang="en-US" sz="2800"/>
              <a:t>, and AB</a:t>
            </a:r>
            <a:r>
              <a:rPr lang="en-US" sz="2800" i="1" baseline="-25000"/>
              <a:t>n</a:t>
            </a:r>
            <a:r>
              <a:rPr lang="en-US" sz="2800"/>
              <a:t>E</a:t>
            </a:r>
            <a:r>
              <a:rPr lang="en-US" sz="2800" i="1" baseline="-25000"/>
              <a:t>m</a:t>
            </a:r>
          </a:p>
        </p:txBody>
      </p:sp>
      <p:sp>
        <p:nvSpPr>
          <p:cNvPr id="73731" name="Rectangle 3"/>
          <p:cNvSpPr>
            <a:spLocks noChangeArrowheads="1"/>
          </p:cNvSpPr>
          <p:nvPr/>
        </p:nvSpPr>
        <p:spPr bwMode="auto">
          <a:xfrm>
            <a:off x="304800" y="2209800"/>
            <a:ext cx="8534400" cy="4038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alpha val="53999"/>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32" name="Text Box 4"/>
          <p:cNvSpPr txBox="1">
            <a:spLocks noChangeArrowheads="1"/>
          </p:cNvSpPr>
          <p:nvPr/>
        </p:nvSpPr>
        <p:spPr bwMode="auto">
          <a:xfrm>
            <a:off x="381000" y="2338388"/>
            <a:ext cx="668338" cy="370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AB</a:t>
            </a:r>
            <a:r>
              <a:rPr lang="en-US" sz="1400" baseline="-25000"/>
              <a:t>2</a:t>
            </a:r>
          </a:p>
          <a:p>
            <a:r>
              <a:rPr lang="en-US" sz="1400"/>
              <a:t>AB</a:t>
            </a:r>
            <a:r>
              <a:rPr lang="en-US" sz="1400" baseline="-25000"/>
              <a:t>2</a:t>
            </a:r>
            <a:r>
              <a:rPr lang="en-US" sz="1400"/>
              <a:t>E</a:t>
            </a:r>
          </a:p>
          <a:p>
            <a:r>
              <a:rPr lang="en-US" sz="1400"/>
              <a:t>AB</a:t>
            </a:r>
            <a:r>
              <a:rPr lang="en-US" sz="1400" baseline="-25000"/>
              <a:t>2</a:t>
            </a:r>
            <a:r>
              <a:rPr lang="en-US" sz="1400"/>
              <a:t>E</a:t>
            </a:r>
            <a:r>
              <a:rPr lang="en-US" sz="1400" baseline="-25000"/>
              <a:t>2</a:t>
            </a:r>
          </a:p>
          <a:p>
            <a:r>
              <a:rPr lang="en-US" sz="1400"/>
              <a:t>AB</a:t>
            </a:r>
            <a:r>
              <a:rPr lang="en-US" sz="1400" baseline="-25000"/>
              <a:t>2</a:t>
            </a:r>
            <a:r>
              <a:rPr lang="en-US" sz="1400"/>
              <a:t>E</a:t>
            </a:r>
            <a:r>
              <a:rPr lang="en-US" sz="1400" baseline="-25000"/>
              <a:t>3</a:t>
            </a:r>
          </a:p>
          <a:p>
            <a:r>
              <a:rPr lang="en-US" sz="1400"/>
              <a:t>AB</a:t>
            </a:r>
            <a:r>
              <a:rPr lang="en-US" sz="1400" baseline="-25000"/>
              <a:t>3</a:t>
            </a:r>
          </a:p>
          <a:p>
            <a:r>
              <a:rPr lang="en-US" sz="1400"/>
              <a:t>AB</a:t>
            </a:r>
            <a:r>
              <a:rPr lang="en-US" sz="1400" baseline="-25000"/>
              <a:t>3</a:t>
            </a:r>
            <a:r>
              <a:rPr lang="en-US" sz="1400"/>
              <a:t>E</a:t>
            </a:r>
          </a:p>
          <a:p>
            <a:endParaRPr lang="en-US" sz="1400"/>
          </a:p>
          <a:p>
            <a:r>
              <a:rPr lang="en-US" sz="1400"/>
              <a:t>AB</a:t>
            </a:r>
            <a:r>
              <a:rPr lang="en-US" sz="1400" baseline="-25000"/>
              <a:t>3</a:t>
            </a:r>
            <a:r>
              <a:rPr lang="en-US" sz="1400"/>
              <a:t>E</a:t>
            </a:r>
            <a:r>
              <a:rPr lang="en-US" sz="1400" baseline="-25000"/>
              <a:t>2</a:t>
            </a:r>
          </a:p>
          <a:p>
            <a:r>
              <a:rPr lang="en-US" sz="1400"/>
              <a:t>AB</a:t>
            </a:r>
            <a:r>
              <a:rPr lang="en-US" sz="1400" baseline="-25000"/>
              <a:t>4</a:t>
            </a:r>
          </a:p>
          <a:p>
            <a:endParaRPr lang="en-US" sz="1400"/>
          </a:p>
          <a:p>
            <a:r>
              <a:rPr lang="en-US" sz="1400"/>
              <a:t>AB</a:t>
            </a:r>
            <a:r>
              <a:rPr lang="en-US" sz="1400" baseline="-25000"/>
              <a:t>4</a:t>
            </a:r>
            <a:r>
              <a:rPr lang="en-US" sz="1400"/>
              <a:t>E</a:t>
            </a:r>
          </a:p>
          <a:p>
            <a:endParaRPr lang="en-US" sz="1400"/>
          </a:p>
          <a:p>
            <a:r>
              <a:rPr lang="en-US" sz="1400"/>
              <a:t>AB</a:t>
            </a:r>
            <a:r>
              <a:rPr lang="en-US" sz="1400" baseline="-25000"/>
              <a:t>4</a:t>
            </a:r>
            <a:r>
              <a:rPr lang="en-US" sz="1400"/>
              <a:t>E</a:t>
            </a:r>
            <a:r>
              <a:rPr lang="en-US" sz="1400" baseline="-25000"/>
              <a:t>2</a:t>
            </a:r>
          </a:p>
          <a:p>
            <a:r>
              <a:rPr lang="en-US" sz="1400"/>
              <a:t>AB</a:t>
            </a:r>
            <a:r>
              <a:rPr lang="en-US" sz="1400" baseline="-25000"/>
              <a:t>5</a:t>
            </a:r>
          </a:p>
          <a:p>
            <a:endParaRPr lang="en-US" sz="1400"/>
          </a:p>
          <a:p>
            <a:r>
              <a:rPr lang="en-US" sz="1400"/>
              <a:t>AB</a:t>
            </a:r>
            <a:r>
              <a:rPr lang="en-US" sz="1400" baseline="-25000"/>
              <a:t>5</a:t>
            </a:r>
            <a:r>
              <a:rPr lang="en-US" sz="1400"/>
              <a:t>E</a:t>
            </a:r>
          </a:p>
          <a:p>
            <a:r>
              <a:rPr lang="en-US" sz="1400"/>
              <a:t>AB</a:t>
            </a:r>
            <a:r>
              <a:rPr lang="en-US" sz="1400" baseline="-25000"/>
              <a:t>6</a:t>
            </a:r>
          </a:p>
        </p:txBody>
      </p:sp>
      <p:sp>
        <p:nvSpPr>
          <p:cNvPr id="73733" name="Text Box 5"/>
          <p:cNvSpPr txBox="1">
            <a:spLocks noChangeArrowheads="1"/>
          </p:cNvSpPr>
          <p:nvPr/>
        </p:nvSpPr>
        <p:spPr bwMode="auto">
          <a:xfrm>
            <a:off x="1393825" y="2327275"/>
            <a:ext cx="282575" cy="370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2</a:t>
            </a:r>
          </a:p>
          <a:p>
            <a:r>
              <a:rPr lang="en-US" sz="1400"/>
              <a:t>2</a:t>
            </a:r>
          </a:p>
          <a:p>
            <a:r>
              <a:rPr lang="en-US" sz="1400"/>
              <a:t>2</a:t>
            </a:r>
          </a:p>
          <a:p>
            <a:r>
              <a:rPr lang="en-US" sz="1400"/>
              <a:t>2</a:t>
            </a:r>
          </a:p>
          <a:p>
            <a:r>
              <a:rPr lang="en-US" sz="1400"/>
              <a:t>3</a:t>
            </a:r>
          </a:p>
          <a:p>
            <a:r>
              <a:rPr lang="en-US" sz="1400"/>
              <a:t>3</a:t>
            </a:r>
          </a:p>
          <a:p>
            <a:endParaRPr lang="en-US" sz="1400"/>
          </a:p>
          <a:p>
            <a:r>
              <a:rPr lang="en-US" sz="1400"/>
              <a:t>3</a:t>
            </a:r>
          </a:p>
          <a:p>
            <a:r>
              <a:rPr lang="en-US" sz="1400"/>
              <a:t>4</a:t>
            </a:r>
          </a:p>
          <a:p>
            <a:endParaRPr lang="en-US" sz="1400"/>
          </a:p>
          <a:p>
            <a:r>
              <a:rPr lang="en-US" sz="1400"/>
              <a:t>4</a:t>
            </a:r>
          </a:p>
          <a:p>
            <a:endParaRPr lang="en-US" sz="1400"/>
          </a:p>
          <a:p>
            <a:r>
              <a:rPr lang="en-US" sz="1400"/>
              <a:t>4</a:t>
            </a:r>
          </a:p>
          <a:p>
            <a:r>
              <a:rPr lang="en-US" sz="1400"/>
              <a:t>5</a:t>
            </a:r>
          </a:p>
          <a:p>
            <a:endParaRPr lang="en-US" sz="1400"/>
          </a:p>
          <a:p>
            <a:r>
              <a:rPr lang="en-US" sz="1400"/>
              <a:t>5</a:t>
            </a:r>
          </a:p>
          <a:p>
            <a:r>
              <a:rPr lang="en-US" sz="1400"/>
              <a:t>6</a:t>
            </a:r>
          </a:p>
        </p:txBody>
      </p:sp>
      <p:sp>
        <p:nvSpPr>
          <p:cNvPr id="73734" name="Text Box 6"/>
          <p:cNvSpPr txBox="1">
            <a:spLocks noChangeArrowheads="1"/>
          </p:cNvSpPr>
          <p:nvPr/>
        </p:nvSpPr>
        <p:spPr bwMode="auto">
          <a:xfrm>
            <a:off x="2209800" y="2327275"/>
            <a:ext cx="282575" cy="370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0</a:t>
            </a:r>
          </a:p>
          <a:p>
            <a:r>
              <a:rPr lang="en-US" sz="1400"/>
              <a:t>1</a:t>
            </a:r>
          </a:p>
          <a:p>
            <a:r>
              <a:rPr lang="en-US" sz="1400"/>
              <a:t>2</a:t>
            </a:r>
          </a:p>
          <a:p>
            <a:r>
              <a:rPr lang="en-US" sz="1400"/>
              <a:t>3</a:t>
            </a:r>
          </a:p>
          <a:p>
            <a:r>
              <a:rPr lang="en-US" sz="1400"/>
              <a:t>0</a:t>
            </a:r>
          </a:p>
          <a:p>
            <a:r>
              <a:rPr lang="en-US" sz="1400"/>
              <a:t>1</a:t>
            </a:r>
          </a:p>
          <a:p>
            <a:endParaRPr lang="en-US" sz="1400"/>
          </a:p>
          <a:p>
            <a:r>
              <a:rPr lang="en-US" sz="1400"/>
              <a:t>2</a:t>
            </a:r>
          </a:p>
          <a:p>
            <a:r>
              <a:rPr lang="en-US" sz="1400"/>
              <a:t>0</a:t>
            </a:r>
          </a:p>
          <a:p>
            <a:endParaRPr lang="en-US" sz="1400"/>
          </a:p>
          <a:p>
            <a:r>
              <a:rPr lang="en-US" sz="1400"/>
              <a:t>1</a:t>
            </a:r>
          </a:p>
          <a:p>
            <a:endParaRPr lang="en-US" sz="1400"/>
          </a:p>
          <a:p>
            <a:r>
              <a:rPr lang="en-US" sz="1400"/>
              <a:t>2</a:t>
            </a:r>
          </a:p>
          <a:p>
            <a:r>
              <a:rPr lang="en-US" sz="1400"/>
              <a:t>0</a:t>
            </a:r>
          </a:p>
          <a:p>
            <a:endParaRPr lang="en-US" sz="1400"/>
          </a:p>
          <a:p>
            <a:r>
              <a:rPr lang="en-US" sz="1400"/>
              <a:t>1</a:t>
            </a:r>
          </a:p>
          <a:p>
            <a:r>
              <a:rPr lang="en-US" sz="1400"/>
              <a:t>0</a:t>
            </a:r>
          </a:p>
        </p:txBody>
      </p:sp>
      <p:sp>
        <p:nvSpPr>
          <p:cNvPr id="73735" name="Text Box 7"/>
          <p:cNvSpPr txBox="1">
            <a:spLocks noChangeArrowheads="1"/>
          </p:cNvSpPr>
          <p:nvPr/>
        </p:nvSpPr>
        <p:spPr bwMode="auto">
          <a:xfrm>
            <a:off x="2743200" y="2327275"/>
            <a:ext cx="1936750" cy="370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Linear</a:t>
            </a:r>
          </a:p>
          <a:p>
            <a:r>
              <a:rPr lang="en-US" sz="1400"/>
              <a:t>Trigonal planar</a:t>
            </a:r>
          </a:p>
          <a:p>
            <a:r>
              <a:rPr lang="en-US" sz="1400"/>
              <a:t>Tetrahedral</a:t>
            </a:r>
          </a:p>
          <a:p>
            <a:r>
              <a:rPr lang="en-US" sz="1400"/>
              <a:t>Trigonal bipyramidal</a:t>
            </a:r>
          </a:p>
          <a:p>
            <a:r>
              <a:rPr lang="en-US" sz="1400"/>
              <a:t>Trigonal planar</a:t>
            </a:r>
          </a:p>
          <a:p>
            <a:r>
              <a:rPr lang="en-US" sz="1400"/>
              <a:t>Tetrahedral</a:t>
            </a:r>
          </a:p>
          <a:p>
            <a:endParaRPr lang="en-US" sz="1400"/>
          </a:p>
          <a:p>
            <a:r>
              <a:rPr lang="en-US" sz="1400"/>
              <a:t>Triangular bipyramidal</a:t>
            </a:r>
          </a:p>
          <a:p>
            <a:r>
              <a:rPr lang="en-US" sz="1400"/>
              <a:t>Tetrahedral</a:t>
            </a:r>
          </a:p>
          <a:p>
            <a:endParaRPr lang="en-US" sz="1400"/>
          </a:p>
          <a:p>
            <a:r>
              <a:rPr lang="en-US" sz="1400"/>
              <a:t>Triangular bipyramidal</a:t>
            </a:r>
          </a:p>
          <a:p>
            <a:endParaRPr lang="en-US" sz="1400"/>
          </a:p>
          <a:p>
            <a:r>
              <a:rPr lang="en-US" sz="1400"/>
              <a:t>Octahedral</a:t>
            </a:r>
          </a:p>
          <a:p>
            <a:r>
              <a:rPr lang="en-US" sz="1400"/>
              <a:t>Triangular bipyramidal</a:t>
            </a:r>
          </a:p>
          <a:p>
            <a:endParaRPr lang="en-US" sz="1400"/>
          </a:p>
          <a:p>
            <a:r>
              <a:rPr lang="en-US" sz="1400"/>
              <a:t>Octahedral</a:t>
            </a:r>
          </a:p>
          <a:p>
            <a:r>
              <a:rPr lang="en-US" sz="1400"/>
              <a:t>Octahedral</a:t>
            </a:r>
          </a:p>
        </p:txBody>
      </p:sp>
      <p:sp>
        <p:nvSpPr>
          <p:cNvPr id="73736" name="Text Box 8"/>
          <p:cNvSpPr txBox="1">
            <a:spLocks noChangeArrowheads="1"/>
          </p:cNvSpPr>
          <p:nvPr/>
        </p:nvSpPr>
        <p:spPr bwMode="auto">
          <a:xfrm>
            <a:off x="4845050" y="2327275"/>
            <a:ext cx="1936750" cy="370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Linear</a:t>
            </a:r>
          </a:p>
          <a:p>
            <a:r>
              <a:rPr lang="en-US" sz="1400"/>
              <a:t>Angular, or bent</a:t>
            </a:r>
          </a:p>
          <a:p>
            <a:r>
              <a:rPr lang="en-US" sz="1400"/>
              <a:t>Angular, or bent</a:t>
            </a:r>
          </a:p>
          <a:p>
            <a:r>
              <a:rPr lang="en-US" sz="1400"/>
              <a:t>Linear</a:t>
            </a:r>
          </a:p>
          <a:p>
            <a:r>
              <a:rPr lang="en-US" sz="1400"/>
              <a:t>Trigonal planar</a:t>
            </a:r>
          </a:p>
          <a:p>
            <a:r>
              <a:rPr lang="en-US" sz="1400"/>
              <a:t>Triangular pyramidal</a:t>
            </a:r>
          </a:p>
          <a:p>
            <a:endParaRPr lang="en-US" sz="1400"/>
          </a:p>
          <a:p>
            <a:r>
              <a:rPr lang="en-US" sz="1400"/>
              <a:t>T-shaped</a:t>
            </a:r>
          </a:p>
          <a:p>
            <a:r>
              <a:rPr lang="en-US" sz="1400"/>
              <a:t>Tetrahedral</a:t>
            </a:r>
          </a:p>
          <a:p>
            <a:endParaRPr lang="en-US" sz="1400"/>
          </a:p>
          <a:p>
            <a:r>
              <a:rPr lang="en-US" sz="1400"/>
              <a:t>Irregular tetrahedral</a:t>
            </a:r>
          </a:p>
          <a:p>
            <a:r>
              <a:rPr lang="en-US" sz="1400"/>
              <a:t>     (or “see-saw”)</a:t>
            </a:r>
          </a:p>
          <a:p>
            <a:r>
              <a:rPr lang="en-US" sz="1400"/>
              <a:t>Square planar</a:t>
            </a:r>
          </a:p>
          <a:p>
            <a:r>
              <a:rPr lang="en-US" sz="1400"/>
              <a:t>Triangular bipyramidal</a:t>
            </a:r>
          </a:p>
          <a:p>
            <a:endParaRPr lang="en-US" sz="1400"/>
          </a:p>
          <a:p>
            <a:r>
              <a:rPr lang="en-US" sz="1400"/>
              <a:t>Square pyramidal</a:t>
            </a:r>
          </a:p>
          <a:p>
            <a:r>
              <a:rPr lang="en-US" sz="1400"/>
              <a:t>Octahedral</a:t>
            </a:r>
          </a:p>
        </p:txBody>
      </p:sp>
      <p:sp>
        <p:nvSpPr>
          <p:cNvPr id="73737" name="Text Box 9"/>
          <p:cNvSpPr txBox="1">
            <a:spLocks noChangeArrowheads="1"/>
          </p:cNvSpPr>
          <p:nvPr/>
        </p:nvSpPr>
        <p:spPr bwMode="auto">
          <a:xfrm>
            <a:off x="6834188" y="2327275"/>
            <a:ext cx="1928812" cy="392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CdBr</a:t>
            </a:r>
            <a:r>
              <a:rPr lang="en-US" sz="1400" baseline="-25000"/>
              <a:t>2</a:t>
            </a:r>
          </a:p>
          <a:p>
            <a:r>
              <a:rPr lang="en-US" sz="1400"/>
              <a:t>SnCl</a:t>
            </a:r>
            <a:r>
              <a:rPr lang="en-US" sz="1400" baseline="-25000"/>
              <a:t>2</a:t>
            </a:r>
            <a:r>
              <a:rPr lang="en-US" sz="1400"/>
              <a:t>, PbI</a:t>
            </a:r>
            <a:r>
              <a:rPr lang="en-US" sz="1400" baseline="-25000"/>
              <a:t>2</a:t>
            </a:r>
          </a:p>
          <a:p>
            <a:r>
              <a:rPr lang="en-US" sz="1400"/>
              <a:t>OH</a:t>
            </a:r>
            <a:r>
              <a:rPr lang="en-US" sz="1400" baseline="-25000"/>
              <a:t>2</a:t>
            </a:r>
            <a:r>
              <a:rPr lang="en-US" sz="1400"/>
              <a:t>, OF</a:t>
            </a:r>
            <a:r>
              <a:rPr lang="en-US" sz="1400" baseline="-25000"/>
              <a:t>2</a:t>
            </a:r>
            <a:r>
              <a:rPr lang="en-US" sz="1400"/>
              <a:t>, SCl</a:t>
            </a:r>
            <a:r>
              <a:rPr lang="en-US" sz="1400" baseline="-25000"/>
              <a:t>2</a:t>
            </a:r>
            <a:r>
              <a:rPr lang="en-US" sz="1400"/>
              <a:t>, TeI</a:t>
            </a:r>
            <a:r>
              <a:rPr lang="en-US" sz="1400" baseline="-25000"/>
              <a:t>2</a:t>
            </a:r>
          </a:p>
          <a:p>
            <a:r>
              <a:rPr lang="en-US" sz="1400"/>
              <a:t>XeF</a:t>
            </a:r>
            <a:r>
              <a:rPr lang="en-US" sz="1400" baseline="-25000"/>
              <a:t>2</a:t>
            </a:r>
          </a:p>
          <a:p>
            <a:r>
              <a:rPr lang="en-US" sz="1400"/>
              <a:t>BCl</a:t>
            </a:r>
            <a:r>
              <a:rPr lang="en-US" sz="1400" baseline="-25000"/>
              <a:t>3</a:t>
            </a:r>
            <a:r>
              <a:rPr lang="en-US" sz="1400"/>
              <a:t>, BF</a:t>
            </a:r>
            <a:r>
              <a:rPr lang="en-US" sz="1400" baseline="-25000"/>
              <a:t>3</a:t>
            </a:r>
            <a:r>
              <a:rPr lang="en-US" sz="1400"/>
              <a:t>, GaI</a:t>
            </a:r>
            <a:r>
              <a:rPr lang="en-US" sz="1400" baseline="-25000"/>
              <a:t>3</a:t>
            </a:r>
          </a:p>
          <a:p>
            <a:r>
              <a:rPr lang="en-US" sz="1400"/>
              <a:t>NH</a:t>
            </a:r>
            <a:r>
              <a:rPr lang="en-US" sz="1400" baseline="-25000"/>
              <a:t>3</a:t>
            </a:r>
            <a:r>
              <a:rPr lang="en-US" sz="1400"/>
              <a:t>, NF</a:t>
            </a:r>
            <a:r>
              <a:rPr lang="en-US" sz="1400" baseline="-25000"/>
              <a:t>3</a:t>
            </a:r>
            <a:r>
              <a:rPr lang="en-US" sz="1400"/>
              <a:t>, PCl</a:t>
            </a:r>
            <a:r>
              <a:rPr lang="en-US" sz="1400" baseline="-25000"/>
              <a:t>3</a:t>
            </a:r>
            <a:r>
              <a:rPr lang="en-US" sz="1400"/>
              <a:t>, AsBr</a:t>
            </a:r>
            <a:r>
              <a:rPr lang="en-US" sz="1400" baseline="-25000"/>
              <a:t>3</a:t>
            </a:r>
          </a:p>
          <a:p>
            <a:endParaRPr lang="en-US" sz="1400"/>
          </a:p>
          <a:p>
            <a:r>
              <a:rPr lang="en-US" sz="1400"/>
              <a:t>ClF</a:t>
            </a:r>
            <a:r>
              <a:rPr lang="en-US" sz="1400" baseline="-25000"/>
              <a:t>3</a:t>
            </a:r>
            <a:r>
              <a:rPr lang="en-US" sz="1400"/>
              <a:t>, BrF</a:t>
            </a:r>
            <a:r>
              <a:rPr lang="en-US" sz="1400" baseline="-25000"/>
              <a:t>3</a:t>
            </a:r>
          </a:p>
          <a:p>
            <a:r>
              <a:rPr lang="en-US" sz="1400"/>
              <a:t>CH</a:t>
            </a:r>
            <a:r>
              <a:rPr lang="en-US" sz="1400" baseline="-25000"/>
              <a:t>4</a:t>
            </a:r>
            <a:r>
              <a:rPr lang="en-US" sz="1400"/>
              <a:t>, SiCl</a:t>
            </a:r>
            <a:r>
              <a:rPr lang="en-US" sz="1400" baseline="-25000"/>
              <a:t>4</a:t>
            </a:r>
            <a:r>
              <a:rPr lang="en-US" sz="1400"/>
              <a:t>, SnBr</a:t>
            </a:r>
            <a:r>
              <a:rPr lang="en-US" sz="1400" baseline="-25000"/>
              <a:t>4</a:t>
            </a:r>
            <a:r>
              <a:rPr lang="en-US" sz="1400"/>
              <a:t>, ZrI</a:t>
            </a:r>
            <a:r>
              <a:rPr lang="en-US" sz="1400" baseline="-25000"/>
              <a:t>4</a:t>
            </a:r>
          </a:p>
          <a:p>
            <a:endParaRPr lang="en-US" sz="1400"/>
          </a:p>
          <a:p>
            <a:r>
              <a:rPr lang="en-US" sz="1400"/>
              <a:t>SF</a:t>
            </a:r>
            <a:r>
              <a:rPr lang="en-US" sz="1400" baseline="-25000"/>
              <a:t>4</a:t>
            </a:r>
            <a:r>
              <a:rPr lang="en-US" sz="1400"/>
              <a:t>, SeCl</a:t>
            </a:r>
            <a:r>
              <a:rPr lang="en-US" sz="1400" baseline="-25000"/>
              <a:t>4</a:t>
            </a:r>
            <a:r>
              <a:rPr lang="en-US" sz="1400"/>
              <a:t>, TeBr</a:t>
            </a:r>
            <a:r>
              <a:rPr lang="en-US" sz="1400" baseline="-25000"/>
              <a:t>4</a:t>
            </a:r>
          </a:p>
          <a:p>
            <a:r>
              <a:rPr lang="en-US" sz="1400"/>
              <a:t>      </a:t>
            </a:r>
          </a:p>
          <a:p>
            <a:r>
              <a:rPr lang="en-US" sz="1400"/>
              <a:t>XeF</a:t>
            </a:r>
            <a:r>
              <a:rPr lang="en-US" sz="1400" baseline="-25000"/>
              <a:t>4</a:t>
            </a:r>
          </a:p>
          <a:p>
            <a:r>
              <a:rPr lang="en-US" sz="1400"/>
              <a:t>PF</a:t>
            </a:r>
            <a:r>
              <a:rPr lang="en-US" sz="1400" baseline="-25000"/>
              <a:t>5</a:t>
            </a:r>
            <a:r>
              <a:rPr lang="en-US" sz="1400"/>
              <a:t>, PCl</a:t>
            </a:r>
            <a:r>
              <a:rPr lang="en-US" sz="1400" baseline="-25000"/>
              <a:t>5</a:t>
            </a:r>
            <a:r>
              <a:rPr lang="en-US" sz="1400"/>
              <a:t>(g), SbF</a:t>
            </a:r>
            <a:r>
              <a:rPr lang="en-US" sz="1400" baseline="-25000"/>
              <a:t>5</a:t>
            </a:r>
          </a:p>
          <a:p>
            <a:endParaRPr lang="en-US" sz="1400"/>
          </a:p>
          <a:p>
            <a:r>
              <a:rPr lang="en-US" sz="1400"/>
              <a:t>ClF</a:t>
            </a:r>
            <a:r>
              <a:rPr lang="en-US" sz="1400" baseline="-25000"/>
              <a:t>3</a:t>
            </a:r>
            <a:r>
              <a:rPr lang="en-US" sz="1400"/>
              <a:t>, BrF</a:t>
            </a:r>
            <a:r>
              <a:rPr lang="en-US" sz="1400" baseline="-25000"/>
              <a:t>3</a:t>
            </a:r>
            <a:r>
              <a:rPr lang="en-US" sz="1400"/>
              <a:t>, IF</a:t>
            </a:r>
            <a:r>
              <a:rPr lang="en-US" sz="1400" baseline="-25000"/>
              <a:t>5</a:t>
            </a:r>
          </a:p>
          <a:p>
            <a:r>
              <a:rPr lang="en-US" sz="1400"/>
              <a:t>SF</a:t>
            </a:r>
            <a:r>
              <a:rPr lang="en-US" sz="1400" baseline="-25000"/>
              <a:t>6</a:t>
            </a:r>
            <a:r>
              <a:rPr lang="en-US" sz="1400"/>
              <a:t>, SeF</a:t>
            </a:r>
            <a:r>
              <a:rPr lang="en-US" sz="1400" baseline="-25000"/>
              <a:t>6</a:t>
            </a:r>
            <a:r>
              <a:rPr lang="en-US" sz="1400"/>
              <a:t>, Te(OH)</a:t>
            </a:r>
            <a:r>
              <a:rPr lang="en-US" sz="1400" baseline="-25000"/>
              <a:t>6</a:t>
            </a:r>
            <a:r>
              <a:rPr lang="en-US" sz="1400"/>
              <a:t>,</a:t>
            </a:r>
          </a:p>
          <a:p>
            <a:r>
              <a:rPr lang="en-US" sz="1400"/>
              <a:t>    MoF</a:t>
            </a:r>
            <a:r>
              <a:rPr lang="en-US" sz="1400" baseline="-25000"/>
              <a:t>6</a:t>
            </a:r>
          </a:p>
        </p:txBody>
      </p:sp>
      <p:sp>
        <p:nvSpPr>
          <p:cNvPr id="73738" name="Rectangle 10"/>
          <p:cNvSpPr>
            <a:spLocks noChangeArrowheads="1"/>
          </p:cNvSpPr>
          <p:nvPr/>
        </p:nvSpPr>
        <p:spPr bwMode="auto">
          <a:xfrm>
            <a:off x="304800" y="1371600"/>
            <a:ext cx="8534400" cy="838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alpha val="53999"/>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39" name="Text Box 11"/>
          <p:cNvSpPr txBox="1">
            <a:spLocks noChangeArrowheads="1"/>
          </p:cNvSpPr>
          <p:nvPr/>
        </p:nvSpPr>
        <p:spPr bwMode="auto">
          <a:xfrm>
            <a:off x="280988" y="1600200"/>
            <a:ext cx="785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200" b="1">
                <a:solidFill>
                  <a:schemeClr val="accent2"/>
                </a:solidFill>
              </a:rPr>
              <a:t>Type</a:t>
            </a:r>
          </a:p>
          <a:p>
            <a:pPr algn="ctr"/>
            <a:r>
              <a:rPr lang="en-US" sz="1200" b="1">
                <a:solidFill>
                  <a:schemeClr val="accent2"/>
                </a:solidFill>
              </a:rPr>
              <a:t>Formula</a:t>
            </a:r>
          </a:p>
        </p:txBody>
      </p:sp>
      <p:sp>
        <p:nvSpPr>
          <p:cNvPr id="73740" name="Text Box 12"/>
          <p:cNvSpPr txBox="1">
            <a:spLocks noChangeArrowheads="1"/>
          </p:cNvSpPr>
          <p:nvPr/>
        </p:nvSpPr>
        <p:spPr bwMode="auto">
          <a:xfrm>
            <a:off x="1111250" y="1447800"/>
            <a:ext cx="79375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200" b="1">
                <a:solidFill>
                  <a:schemeClr val="accent2"/>
                </a:solidFill>
              </a:rPr>
              <a:t>Shared </a:t>
            </a:r>
          </a:p>
          <a:p>
            <a:pPr algn="ctr"/>
            <a:r>
              <a:rPr lang="en-US" sz="1200" b="1">
                <a:solidFill>
                  <a:schemeClr val="accent2"/>
                </a:solidFill>
              </a:rPr>
              <a:t>Electron</a:t>
            </a:r>
          </a:p>
          <a:p>
            <a:pPr algn="ctr"/>
            <a:r>
              <a:rPr lang="en-US" sz="1200" b="1">
                <a:solidFill>
                  <a:schemeClr val="accent2"/>
                </a:solidFill>
              </a:rPr>
              <a:t>Pairs</a:t>
            </a:r>
          </a:p>
        </p:txBody>
      </p:sp>
      <p:sp>
        <p:nvSpPr>
          <p:cNvPr id="73741" name="Text Box 13"/>
          <p:cNvSpPr txBox="1">
            <a:spLocks noChangeArrowheads="1"/>
          </p:cNvSpPr>
          <p:nvPr/>
        </p:nvSpPr>
        <p:spPr bwMode="auto">
          <a:xfrm>
            <a:off x="1905000" y="1447800"/>
            <a:ext cx="928688"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200" b="1">
                <a:solidFill>
                  <a:schemeClr val="accent2"/>
                </a:solidFill>
              </a:rPr>
              <a:t>Unshared </a:t>
            </a:r>
          </a:p>
          <a:p>
            <a:pPr algn="ctr"/>
            <a:r>
              <a:rPr lang="en-US" sz="1200" b="1">
                <a:solidFill>
                  <a:schemeClr val="accent2"/>
                </a:solidFill>
              </a:rPr>
              <a:t>Electron</a:t>
            </a:r>
          </a:p>
          <a:p>
            <a:pPr algn="ctr"/>
            <a:r>
              <a:rPr lang="en-US" sz="1200" b="1">
                <a:solidFill>
                  <a:schemeClr val="accent2"/>
                </a:solidFill>
              </a:rPr>
              <a:t>Pairs</a:t>
            </a:r>
          </a:p>
        </p:txBody>
      </p:sp>
      <p:sp>
        <p:nvSpPr>
          <p:cNvPr id="73742" name="Text Box 14"/>
          <p:cNvSpPr txBox="1">
            <a:spLocks noChangeArrowheads="1"/>
          </p:cNvSpPr>
          <p:nvPr/>
        </p:nvSpPr>
        <p:spPr bwMode="auto">
          <a:xfrm>
            <a:off x="2976563" y="1600200"/>
            <a:ext cx="8937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200" b="1">
                <a:solidFill>
                  <a:schemeClr val="accent2"/>
                </a:solidFill>
              </a:rPr>
              <a:t>Ideal</a:t>
            </a:r>
          </a:p>
          <a:p>
            <a:pPr algn="ctr"/>
            <a:r>
              <a:rPr lang="en-US" sz="1200" b="1">
                <a:solidFill>
                  <a:schemeClr val="accent2"/>
                </a:solidFill>
              </a:rPr>
              <a:t>Geometry</a:t>
            </a:r>
          </a:p>
        </p:txBody>
      </p:sp>
      <p:sp>
        <p:nvSpPr>
          <p:cNvPr id="73743" name="Text Box 15"/>
          <p:cNvSpPr txBox="1">
            <a:spLocks noChangeArrowheads="1"/>
          </p:cNvSpPr>
          <p:nvPr/>
        </p:nvSpPr>
        <p:spPr bwMode="auto">
          <a:xfrm>
            <a:off x="4808538" y="1600200"/>
            <a:ext cx="1395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200" b="1">
                <a:solidFill>
                  <a:schemeClr val="accent2"/>
                </a:solidFill>
              </a:rPr>
              <a:t>Observed</a:t>
            </a:r>
          </a:p>
          <a:p>
            <a:pPr algn="ctr"/>
            <a:r>
              <a:rPr lang="en-US" sz="1200" b="1">
                <a:solidFill>
                  <a:schemeClr val="accent2"/>
                </a:solidFill>
              </a:rPr>
              <a:t>Molecular Shape</a:t>
            </a:r>
          </a:p>
        </p:txBody>
      </p:sp>
      <p:sp>
        <p:nvSpPr>
          <p:cNvPr id="73744" name="Text Box 16"/>
          <p:cNvSpPr txBox="1">
            <a:spLocks noChangeArrowheads="1"/>
          </p:cNvSpPr>
          <p:nvPr/>
        </p:nvSpPr>
        <p:spPr bwMode="auto">
          <a:xfrm>
            <a:off x="6959600" y="1600200"/>
            <a:ext cx="8937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endParaRPr lang="en-US" sz="1200" b="1">
              <a:solidFill>
                <a:schemeClr val="accent2"/>
              </a:solidFill>
            </a:endParaRPr>
          </a:p>
          <a:p>
            <a:pPr algn="ctr"/>
            <a:r>
              <a:rPr lang="en-US" sz="1200" b="1">
                <a:solidFill>
                  <a:schemeClr val="accent2"/>
                </a:solidFill>
              </a:rPr>
              <a:t>Examples</a:t>
            </a:r>
          </a:p>
        </p:txBody>
      </p:sp>
      <p:sp>
        <p:nvSpPr>
          <p:cNvPr id="73745" name="Rectangle 17"/>
          <p:cNvSpPr>
            <a:spLocks noChangeArrowheads="1"/>
          </p:cNvSpPr>
          <p:nvPr/>
        </p:nvSpPr>
        <p:spPr bwMode="auto">
          <a:xfrm>
            <a:off x="76200" y="6567488"/>
            <a:ext cx="3716338"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800"/>
              <a:t>Bailar, Moeller, Kleinberg, Guss, Castellion, Metz, </a:t>
            </a:r>
            <a:r>
              <a:rPr lang="en-US" sz="800" i="1" u="sng"/>
              <a:t>Chemistry</a:t>
            </a:r>
            <a:r>
              <a:rPr lang="en-US" sz="800"/>
              <a:t>, 1984, page 317.</a:t>
            </a:r>
          </a:p>
        </p:txBody>
      </p:sp>
    </p:spTree>
    <p:extLst>
      <p:ext uri="{BB962C8B-B14F-4D97-AF65-F5344CB8AC3E}">
        <p14:creationId xmlns:p14="http://schemas.microsoft.com/office/powerpoint/2010/main" val="26507934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196" name="Rectangle 4"/>
          <p:cNvSpPr>
            <a:spLocks noGrp="1" noChangeArrowheads="1"/>
          </p:cNvSpPr>
          <p:nvPr>
            <p:ph type="title"/>
          </p:nvPr>
        </p:nvSpPr>
        <p:spPr/>
        <p:txBody>
          <a:bodyPr/>
          <a:lstStyle/>
          <a:p>
            <a:r>
              <a:rPr lang="en-US" sz="3600"/>
              <a:t>Predicting the Geometry of Molecules</a:t>
            </a:r>
          </a:p>
        </p:txBody>
      </p:sp>
      <p:sp>
        <p:nvSpPr>
          <p:cNvPr id="904197" name="Rectangle 5"/>
          <p:cNvSpPr>
            <a:spLocks noChangeArrowheads="1"/>
          </p:cNvSpPr>
          <p:nvPr/>
        </p:nvSpPr>
        <p:spPr bwMode="auto">
          <a:xfrm>
            <a:off x="457200" y="15240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400"/>
              <a:t>Lewis electron-pair approach predicts number and types of bonds between the atoms in a substance and indicates which atoms have lone pairs of electrons but gives no information about the actual arrangement of atoms in space</a:t>
            </a:r>
          </a:p>
          <a:p>
            <a:pPr marL="342900" indent="-342900">
              <a:spcBef>
                <a:spcPct val="20000"/>
              </a:spcBef>
            </a:pPr>
            <a:endParaRPr lang="en-US" sz="1000"/>
          </a:p>
          <a:p>
            <a:pPr marL="342900" indent="-342900">
              <a:spcBef>
                <a:spcPct val="20000"/>
              </a:spcBef>
              <a:buFontTx/>
              <a:buChar char="•"/>
            </a:pPr>
            <a:r>
              <a:rPr lang="en-US" sz="2400" b="1"/>
              <a:t>Valence-shell electron-pair repulsion (VSEPR) model</a:t>
            </a:r>
            <a:r>
              <a:rPr lang="en-US" sz="2400"/>
              <a:t> predicts the shapes of many molecules and polyatomic ions but provides no information about bond lengths or the presence of multiple bonds</a:t>
            </a:r>
          </a:p>
        </p:txBody>
      </p:sp>
    </p:spTree>
    <p:extLst>
      <p:ext uri="{BB962C8B-B14F-4D97-AF65-F5344CB8AC3E}">
        <p14:creationId xmlns:p14="http://schemas.microsoft.com/office/powerpoint/2010/main" val="20381100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7028" name="Rectangle 4"/>
          <p:cNvSpPr>
            <a:spLocks noGrp="1" noChangeArrowheads="1"/>
          </p:cNvSpPr>
          <p:nvPr>
            <p:ph type="title"/>
          </p:nvPr>
        </p:nvSpPr>
        <p:spPr/>
        <p:txBody>
          <a:bodyPr/>
          <a:lstStyle/>
          <a:p>
            <a:r>
              <a:rPr lang="en-US" sz="3600"/>
              <a:t>Introduction to Lewis Structures</a:t>
            </a:r>
          </a:p>
        </p:txBody>
      </p:sp>
      <p:sp>
        <p:nvSpPr>
          <p:cNvPr id="897029" name="Rectangle 5"/>
          <p:cNvSpPr>
            <a:spLocks noChangeArrowheads="1"/>
          </p:cNvSpPr>
          <p:nvPr/>
        </p:nvSpPr>
        <p:spPr bwMode="auto">
          <a:xfrm>
            <a:off x="457200" y="1471613"/>
            <a:ext cx="8305800" cy="500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a:spcBef>
                <a:spcPct val="20000"/>
              </a:spcBef>
            </a:pPr>
            <a:r>
              <a:rPr lang="en-US" sz="2400" b="1"/>
              <a:t>Lewis dot symbols</a:t>
            </a:r>
          </a:p>
          <a:p>
            <a:pPr marL="342900" indent="-342900">
              <a:spcBef>
                <a:spcPct val="20000"/>
              </a:spcBef>
            </a:pPr>
            <a:endParaRPr lang="en-US" sz="2000"/>
          </a:p>
          <a:p>
            <a:pPr marL="511175" lvl="1" indent="-53975">
              <a:spcBef>
                <a:spcPct val="20000"/>
              </a:spcBef>
            </a:pPr>
            <a:r>
              <a:rPr lang="en-US" sz="2400"/>
              <a:t>1. Used for predicting the number of bonds formed </a:t>
            </a:r>
          </a:p>
          <a:p>
            <a:pPr marL="511175" lvl="1" indent="-53975">
              <a:spcBef>
                <a:spcPct val="20000"/>
              </a:spcBef>
            </a:pPr>
            <a:r>
              <a:rPr lang="en-US" sz="2400"/>
              <a:t> by most elements in their compounds</a:t>
            </a:r>
          </a:p>
          <a:p>
            <a:pPr marL="511175" lvl="1" indent="-53975">
              <a:spcBef>
                <a:spcPct val="20000"/>
              </a:spcBef>
            </a:pPr>
            <a:endParaRPr lang="en-US" sz="2400"/>
          </a:p>
          <a:p>
            <a:pPr marL="511175" lvl="1" indent="-53975">
              <a:spcBef>
                <a:spcPct val="20000"/>
              </a:spcBef>
            </a:pPr>
            <a:r>
              <a:rPr lang="en-US" sz="2400"/>
              <a:t>2. Consists of the chemical symbol for an element surrounded by dots that represent its valence</a:t>
            </a:r>
          </a:p>
          <a:p>
            <a:pPr marL="511175" lvl="1" indent="-53975">
              <a:spcBef>
                <a:spcPct val="20000"/>
              </a:spcBef>
            </a:pPr>
            <a:r>
              <a:rPr lang="en-US" sz="2400"/>
              <a:t> electrons</a:t>
            </a:r>
          </a:p>
          <a:p>
            <a:pPr marL="511175" lvl="1" indent="-53975">
              <a:spcBef>
                <a:spcPct val="20000"/>
              </a:spcBef>
            </a:pPr>
            <a:endParaRPr lang="en-US" sz="2400"/>
          </a:p>
          <a:p>
            <a:pPr marL="511175" lvl="1" indent="-53975">
              <a:spcBef>
                <a:spcPct val="20000"/>
              </a:spcBef>
            </a:pPr>
            <a:r>
              <a:rPr lang="en-US" sz="2400"/>
              <a:t>3. A single electron is represented as a single dot</a:t>
            </a:r>
            <a:endParaRPr lang="en-US" sz="2400" b="1"/>
          </a:p>
        </p:txBody>
      </p:sp>
    </p:spTree>
    <p:extLst>
      <p:ext uri="{BB962C8B-B14F-4D97-AF65-F5344CB8AC3E}">
        <p14:creationId xmlns:p14="http://schemas.microsoft.com/office/powerpoint/2010/main" val="928454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ChangeArrowheads="1"/>
          </p:cNvSpPr>
          <p:nvPr>
            <p:ph type="title"/>
          </p:nvPr>
        </p:nvSpPr>
        <p:spPr/>
        <p:txBody>
          <a:bodyPr/>
          <a:lstStyle/>
          <a:p>
            <a:r>
              <a:rPr lang="en-US"/>
              <a:t>Lewis Structures</a:t>
            </a:r>
          </a:p>
        </p:txBody>
      </p:sp>
      <p:sp>
        <p:nvSpPr>
          <p:cNvPr id="317443" name="Text Box 3"/>
          <p:cNvSpPr txBox="1">
            <a:spLocks noChangeArrowheads="1"/>
          </p:cNvSpPr>
          <p:nvPr/>
        </p:nvSpPr>
        <p:spPr bwMode="auto">
          <a:xfrm>
            <a:off x="822325" y="1789113"/>
            <a:ext cx="4870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1)  Count up total number of valence electrons</a:t>
            </a:r>
          </a:p>
        </p:txBody>
      </p:sp>
      <p:sp>
        <p:nvSpPr>
          <p:cNvPr id="317444" name="Text Box 4"/>
          <p:cNvSpPr txBox="1">
            <a:spLocks noChangeArrowheads="1"/>
          </p:cNvSpPr>
          <p:nvPr/>
        </p:nvSpPr>
        <p:spPr bwMode="auto">
          <a:xfrm>
            <a:off x="825500" y="2176463"/>
            <a:ext cx="4159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2)  Connect all atoms with single bonds</a:t>
            </a:r>
          </a:p>
        </p:txBody>
      </p:sp>
      <p:sp>
        <p:nvSpPr>
          <p:cNvPr id="317445" name="Text Box 5"/>
          <p:cNvSpPr txBox="1">
            <a:spLocks noChangeArrowheads="1"/>
          </p:cNvSpPr>
          <p:nvPr/>
        </p:nvSpPr>
        <p:spPr bwMode="auto">
          <a:xfrm>
            <a:off x="822325" y="2551113"/>
            <a:ext cx="4159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     - “multiple” atoms usually on outside</a:t>
            </a:r>
          </a:p>
        </p:txBody>
      </p:sp>
      <p:sp>
        <p:nvSpPr>
          <p:cNvPr id="317446" name="Text Box 6"/>
          <p:cNvSpPr txBox="1">
            <a:spLocks noChangeArrowheads="1"/>
          </p:cNvSpPr>
          <p:nvPr/>
        </p:nvSpPr>
        <p:spPr bwMode="auto">
          <a:xfrm>
            <a:off x="822325" y="2903538"/>
            <a:ext cx="3854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     - “single” atoms usually in center;</a:t>
            </a:r>
          </a:p>
        </p:txBody>
      </p:sp>
      <p:sp>
        <p:nvSpPr>
          <p:cNvPr id="317447" name="Text Box 7"/>
          <p:cNvSpPr txBox="1">
            <a:spLocks noChangeArrowheads="1"/>
          </p:cNvSpPr>
          <p:nvPr/>
        </p:nvSpPr>
        <p:spPr bwMode="auto">
          <a:xfrm>
            <a:off x="2098675" y="3246438"/>
            <a:ext cx="2165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C </a:t>
            </a:r>
            <a:r>
              <a:rPr lang="en-US" b="1"/>
              <a:t>always</a:t>
            </a:r>
            <a:r>
              <a:rPr lang="en-US"/>
              <a:t> in center,</a:t>
            </a:r>
          </a:p>
        </p:txBody>
      </p:sp>
      <p:sp>
        <p:nvSpPr>
          <p:cNvPr id="317448" name="Text Box 8"/>
          <p:cNvSpPr txBox="1">
            <a:spLocks noChangeArrowheads="1"/>
          </p:cNvSpPr>
          <p:nvPr/>
        </p:nvSpPr>
        <p:spPr bwMode="auto">
          <a:xfrm>
            <a:off x="2098675" y="3589338"/>
            <a:ext cx="2343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H </a:t>
            </a:r>
            <a:r>
              <a:rPr lang="en-US" b="1"/>
              <a:t>always</a:t>
            </a:r>
            <a:r>
              <a:rPr lang="en-US"/>
              <a:t> on outside.</a:t>
            </a:r>
          </a:p>
        </p:txBody>
      </p:sp>
      <p:sp>
        <p:nvSpPr>
          <p:cNvPr id="317449" name="Text Box 9"/>
          <p:cNvSpPr txBox="1">
            <a:spLocks noChangeArrowheads="1"/>
          </p:cNvSpPr>
          <p:nvPr/>
        </p:nvSpPr>
        <p:spPr bwMode="auto">
          <a:xfrm>
            <a:off x="825500" y="3938588"/>
            <a:ext cx="399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3)  Complete octets on exterior atoms</a:t>
            </a:r>
          </a:p>
        </p:txBody>
      </p:sp>
      <p:sp>
        <p:nvSpPr>
          <p:cNvPr id="317450" name="Rectangle 10"/>
          <p:cNvSpPr>
            <a:spLocks noChangeArrowheads="1"/>
          </p:cNvSpPr>
          <p:nvPr/>
        </p:nvSpPr>
        <p:spPr bwMode="auto">
          <a:xfrm>
            <a:off x="4689475" y="3932238"/>
            <a:ext cx="1708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(not H, though)</a:t>
            </a:r>
          </a:p>
        </p:txBody>
      </p:sp>
      <p:sp>
        <p:nvSpPr>
          <p:cNvPr id="317451" name="Text Box 11"/>
          <p:cNvSpPr txBox="1">
            <a:spLocks noChangeArrowheads="1"/>
          </p:cNvSpPr>
          <p:nvPr/>
        </p:nvSpPr>
        <p:spPr bwMode="auto">
          <a:xfrm>
            <a:off x="825500" y="4281488"/>
            <a:ext cx="1162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4)  Check</a:t>
            </a:r>
          </a:p>
        </p:txBody>
      </p:sp>
      <p:sp>
        <p:nvSpPr>
          <p:cNvPr id="317452" name="Text Box 12"/>
          <p:cNvSpPr txBox="1">
            <a:spLocks noChangeArrowheads="1"/>
          </p:cNvSpPr>
          <p:nvPr/>
        </p:nvSpPr>
        <p:spPr bwMode="auto">
          <a:xfrm>
            <a:off x="822325" y="4627563"/>
            <a:ext cx="4184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     - valence electrons math with Step 1</a:t>
            </a:r>
          </a:p>
        </p:txBody>
      </p:sp>
      <p:sp>
        <p:nvSpPr>
          <p:cNvPr id="317453" name="Text Box 13"/>
          <p:cNvSpPr txBox="1">
            <a:spLocks noChangeArrowheads="1"/>
          </p:cNvSpPr>
          <p:nvPr/>
        </p:nvSpPr>
        <p:spPr bwMode="auto">
          <a:xfrm>
            <a:off x="822325" y="4979988"/>
            <a:ext cx="4298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     - all atoms (except H) have an octet;  </a:t>
            </a:r>
          </a:p>
        </p:txBody>
      </p:sp>
      <p:sp>
        <p:nvSpPr>
          <p:cNvPr id="317454" name="Rectangle 14"/>
          <p:cNvSpPr>
            <a:spLocks noChangeArrowheads="1"/>
          </p:cNvSpPr>
          <p:nvPr/>
        </p:nvSpPr>
        <p:spPr bwMode="auto">
          <a:xfrm>
            <a:off x="4883150" y="4979988"/>
            <a:ext cx="2597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if not, try multiple bonds</a:t>
            </a:r>
          </a:p>
        </p:txBody>
      </p:sp>
      <p:sp>
        <p:nvSpPr>
          <p:cNvPr id="317455" name="Text Box 15"/>
          <p:cNvSpPr txBox="1">
            <a:spLocks noChangeArrowheads="1"/>
          </p:cNvSpPr>
          <p:nvPr/>
        </p:nvSpPr>
        <p:spPr bwMode="auto">
          <a:xfrm>
            <a:off x="822325" y="5332413"/>
            <a:ext cx="2889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     - any extra electrons?   </a:t>
            </a:r>
          </a:p>
        </p:txBody>
      </p:sp>
      <p:sp>
        <p:nvSpPr>
          <p:cNvPr id="317456" name="Rectangle 16"/>
          <p:cNvSpPr>
            <a:spLocks noChangeArrowheads="1"/>
          </p:cNvSpPr>
          <p:nvPr/>
        </p:nvSpPr>
        <p:spPr bwMode="auto">
          <a:xfrm>
            <a:off x="3470275" y="5332413"/>
            <a:ext cx="2165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Put on central atom</a:t>
            </a:r>
          </a:p>
        </p:txBody>
      </p:sp>
    </p:spTree>
    <p:extLst>
      <p:ext uri="{BB962C8B-B14F-4D97-AF65-F5344CB8AC3E}">
        <p14:creationId xmlns:p14="http://schemas.microsoft.com/office/powerpoint/2010/main" val="40486532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17443"/>
                                        </p:tgtEl>
                                        <p:attrNameLst>
                                          <p:attrName>style.visibility</p:attrName>
                                        </p:attrNameLst>
                                      </p:cBhvr>
                                      <p:to>
                                        <p:strVal val="visible"/>
                                      </p:to>
                                    </p:set>
                                    <p:anim calcmode="lin" valueType="num">
                                      <p:cBhvr>
                                        <p:cTn id="7" dur="500" fill="hold"/>
                                        <p:tgtEl>
                                          <p:spTgt spid="317443"/>
                                        </p:tgtEl>
                                        <p:attrNameLst>
                                          <p:attrName>ppt_w</p:attrName>
                                        </p:attrNameLst>
                                      </p:cBhvr>
                                      <p:tavLst>
                                        <p:tav tm="0">
                                          <p:val>
                                            <p:fltVal val="0"/>
                                          </p:val>
                                        </p:tav>
                                        <p:tav tm="100000">
                                          <p:val>
                                            <p:strVal val="#ppt_w"/>
                                          </p:val>
                                        </p:tav>
                                      </p:tavLst>
                                    </p:anim>
                                    <p:anim calcmode="lin" valueType="num">
                                      <p:cBhvr>
                                        <p:cTn id="8" dur="500" fill="hold"/>
                                        <p:tgtEl>
                                          <p:spTgt spid="317443"/>
                                        </p:tgtEl>
                                        <p:attrNameLst>
                                          <p:attrName>ppt_h</p:attrName>
                                        </p:attrNameLst>
                                      </p:cBhvr>
                                      <p:tavLst>
                                        <p:tav tm="0">
                                          <p:val>
                                            <p:fltVal val="0"/>
                                          </p:val>
                                        </p:tav>
                                        <p:tav tm="100000">
                                          <p:val>
                                            <p:strVal val="#ppt_h"/>
                                          </p:val>
                                        </p:tav>
                                      </p:tavLst>
                                    </p:anim>
                                    <p:animEffect transition="in" filter="fade">
                                      <p:cBhvr>
                                        <p:cTn id="9" dur="500"/>
                                        <p:tgtEl>
                                          <p:spTgt spid="31744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17444"/>
                                        </p:tgtEl>
                                        <p:attrNameLst>
                                          <p:attrName>style.visibility</p:attrName>
                                        </p:attrNameLst>
                                      </p:cBhvr>
                                      <p:to>
                                        <p:strVal val="visible"/>
                                      </p:to>
                                    </p:set>
                                    <p:anim calcmode="lin" valueType="num">
                                      <p:cBhvr>
                                        <p:cTn id="14" dur="500" fill="hold"/>
                                        <p:tgtEl>
                                          <p:spTgt spid="317444"/>
                                        </p:tgtEl>
                                        <p:attrNameLst>
                                          <p:attrName>ppt_w</p:attrName>
                                        </p:attrNameLst>
                                      </p:cBhvr>
                                      <p:tavLst>
                                        <p:tav tm="0">
                                          <p:val>
                                            <p:fltVal val="0"/>
                                          </p:val>
                                        </p:tav>
                                        <p:tav tm="100000">
                                          <p:val>
                                            <p:strVal val="#ppt_w"/>
                                          </p:val>
                                        </p:tav>
                                      </p:tavLst>
                                    </p:anim>
                                    <p:anim calcmode="lin" valueType="num">
                                      <p:cBhvr>
                                        <p:cTn id="15" dur="500" fill="hold"/>
                                        <p:tgtEl>
                                          <p:spTgt spid="317444"/>
                                        </p:tgtEl>
                                        <p:attrNameLst>
                                          <p:attrName>ppt_h</p:attrName>
                                        </p:attrNameLst>
                                      </p:cBhvr>
                                      <p:tavLst>
                                        <p:tav tm="0">
                                          <p:val>
                                            <p:fltVal val="0"/>
                                          </p:val>
                                        </p:tav>
                                        <p:tav tm="100000">
                                          <p:val>
                                            <p:strVal val="#ppt_h"/>
                                          </p:val>
                                        </p:tav>
                                      </p:tavLst>
                                    </p:anim>
                                    <p:animEffect transition="in" filter="fade">
                                      <p:cBhvr>
                                        <p:cTn id="16" dur="500"/>
                                        <p:tgtEl>
                                          <p:spTgt spid="31744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0" presetClass="entr" presetSubtype="0" fill="hold" grpId="0" nodeType="clickEffect">
                                  <p:stCondLst>
                                    <p:cond delay="0"/>
                                  </p:stCondLst>
                                  <p:iterate type="lt">
                                    <p:tmPct val="10000"/>
                                  </p:iterate>
                                  <p:childTnLst>
                                    <p:set>
                                      <p:cBhvr>
                                        <p:cTn id="20" dur="1" fill="hold">
                                          <p:stCondLst>
                                            <p:cond delay="0"/>
                                          </p:stCondLst>
                                        </p:cTn>
                                        <p:tgtEl>
                                          <p:spTgt spid="317445"/>
                                        </p:tgtEl>
                                        <p:attrNameLst>
                                          <p:attrName>style.visibility</p:attrName>
                                        </p:attrNameLst>
                                      </p:cBhvr>
                                      <p:to>
                                        <p:strVal val="visible"/>
                                      </p:to>
                                    </p:set>
                                    <p:animEffect transition="in" filter="fade">
                                      <p:cBhvr>
                                        <p:cTn id="21" dur="1000"/>
                                        <p:tgtEl>
                                          <p:spTgt spid="317445"/>
                                        </p:tgtEl>
                                      </p:cBhvr>
                                    </p:animEffect>
                                    <p:anim calcmode="lin" valueType="num">
                                      <p:cBhvr>
                                        <p:cTn id="22" dur="1000" fill="hold"/>
                                        <p:tgtEl>
                                          <p:spTgt spid="317445"/>
                                        </p:tgtEl>
                                        <p:attrNameLst>
                                          <p:attrName>ppt_x</p:attrName>
                                        </p:attrNameLst>
                                      </p:cBhvr>
                                      <p:tavLst>
                                        <p:tav tm="0">
                                          <p:val>
                                            <p:strVal val="#ppt_x-.1"/>
                                          </p:val>
                                        </p:tav>
                                        <p:tav tm="100000">
                                          <p:val>
                                            <p:strVal val="#ppt_x"/>
                                          </p:val>
                                        </p:tav>
                                      </p:tavLst>
                                    </p:anim>
                                    <p:anim calcmode="lin" valueType="num">
                                      <p:cBhvr>
                                        <p:cTn id="23" dur="1000" fill="hold"/>
                                        <p:tgtEl>
                                          <p:spTgt spid="317445"/>
                                        </p:tgtEl>
                                        <p:attrNameLst>
                                          <p:attrName>ppt_y</p:attrName>
                                        </p:attrNameLst>
                                      </p:cBhvr>
                                      <p:tavLst>
                                        <p:tav tm="0">
                                          <p:val>
                                            <p:strVal val="#ppt_y"/>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0" presetClass="entr" presetSubtype="0" fill="hold" grpId="0" nodeType="clickEffect">
                                  <p:stCondLst>
                                    <p:cond delay="0"/>
                                  </p:stCondLst>
                                  <p:iterate type="lt">
                                    <p:tmPct val="10000"/>
                                  </p:iterate>
                                  <p:childTnLst>
                                    <p:set>
                                      <p:cBhvr>
                                        <p:cTn id="27" dur="1" fill="hold">
                                          <p:stCondLst>
                                            <p:cond delay="0"/>
                                          </p:stCondLst>
                                        </p:cTn>
                                        <p:tgtEl>
                                          <p:spTgt spid="317446"/>
                                        </p:tgtEl>
                                        <p:attrNameLst>
                                          <p:attrName>style.visibility</p:attrName>
                                        </p:attrNameLst>
                                      </p:cBhvr>
                                      <p:to>
                                        <p:strVal val="visible"/>
                                      </p:to>
                                    </p:set>
                                    <p:animEffect transition="in" filter="fade">
                                      <p:cBhvr>
                                        <p:cTn id="28" dur="1000"/>
                                        <p:tgtEl>
                                          <p:spTgt spid="317446"/>
                                        </p:tgtEl>
                                      </p:cBhvr>
                                    </p:animEffect>
                                    <p:anim calcmode="lin" valueType="num">
                                      <p:cBhvr>
                                        <p:cTn id="29" dur="1000" fill="hold"/>
                                        <p:tgtEl>
                                          <p:spTgt spid="317446"/>
                                        </p:tgtEl>
                                        <p:attrNameLst>
                                          <p:attrName>ppt_x</p:attrName>
                                        </p:attrNameLst>
                                      </p:cBhvr>
                                      <p:tavLst>
                                        <p:tav tm="0">
                                          <p:val>
                                            <p:strVal val="#ppt_x-.1"/>
                                          </p:val>
                                        </p:tav>
                                        <p:tav tm="100000">
                                          <p:val>
                                            <p:strVal val="#ppt_x"/>
                                          </p:val>
                                        </p:tav>
                                      </p:tavLst>
                                    </p:anim>
                                    <p:anim calcmode="lin" valueType="num">
                                      <p:cBhvr>
                                        <p:cTn id="30" dur="1000" fill="hold"/>
                                        <p:tgtEl>
                                          <p:spTgt spid="317446"/>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7" presetClass="entr" presetSubtype="10" fill="hold" grpId="0" nodeType="clickEffect">
                                  <p:stCondLst>
                                    <p:cond delay="0"/>
                                  </p:stCondLst>
                                  <p:childTnLst>
                                    <p:set>
                                      <p:cBhvr>
                                        <p:cTn id="34" dur="1" fill="hold">
                                          <p:stCondLst>
                                            <p:cond delay="0"/>
                                          </p:stCondLst>
                                        </p:cTn>
                                        <p:tgtEl>
                                          <p:spTgt spid="317447"/>
                                        </p:tgtEl>
                                        <p:attrNameLst>
                                          <p:attrName>style.visibility</p:attrName>
                                        </p:attrNameLst>
                                      </p:cBhvr>
                                      <p:to>
                                        <p:strVal val="visible"/>
                                      </p:to>
                                    </p:set>
                                    <p:anim calcmode="lin" valueType="num">
                                      <p:cBhvr>
                                        <p:cTn id="35" dur="500" fill="hold"/>
                                        <p:tgtEl>
                                          <p:spTgt spid="317447"/>
                                        </p:tgtEl>
                                        <p:attrNameLst>
                                          <p:attrName>ppt_w</p:attrName>
                                        </p:attrNameLst>
                                      </p:cBhvr>
                                      <p:tavLst>
                                        <p:tav tm="0">
                                          <p:val>
                                            <p:fltVal val="0"/>
                                          </p:val>
                                        </p:tav>
                                        <p:tav tm="100000">
                                          <p:val>
                                            <p:strVal val="#ppt_w"/>
                                          </p:val>
                                        </p:tav>
                                      </p:tavLst>
                                    </p:anim>
                                    <p:anim calcmode="lin" valueType="num">
                                      <p:cBhvr>
                                        <p:cTn id="36" dur="500" fill="hold"/>
                                        <p:tgtEl>
                                          <p:spTgt spid="317447"/>
                                        </p:tgtEl>
                                        <p:attrNameLst>
                                          <p:attrName>ppt_h</p:attrName>
                                        </p:attrNameLst>
                                      </p:cBhvr>
                                      <p:tavLst>
                                        <p:tav tm="0">
                                          <p:val>
                                            <p:strVal val="#ppt_h"/>
                                          </p:val>
                                        </p:tav>
                                        <p:tav tm="100000">
                                          <p:val>
                                            <p:strVal val="#ppt_h"/>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17" presetClass="entr" presetSubtype="10" fill="hold" grpId="0" nodeType="clickEffect">
                                  <p:stCondLst>
                                    <p:cond delay="0"/>
                                  </p:stCondLst>
                                  <p:childTnLst>
                                    <p:set>
                                      <p:cBhvr>
                                        <p:cTn id="40" dur="1" fill="hold">
                                          <p:stCondLst>
                                            <p:cond delay="0"/>
                                          </p:stCondLst>
                                        </p:cTn>
                                        <p:tgtEl>
                                          <p:spTgt spid="317448"/>
                                        </p:tgtEl>
                                        <p:attrNameLst>
                                          <p:attrName>style.visibility</p:attrName>
                                        </p:attrNameLst>
                                      </p:cBhvr>
                                      <p:to>
                                        <p:strVal val="visible"/>
                                      </p:to>
                                    </p:set>
                                    <p:anim calcmode="lin" valueType="num">
                                      <p:cBhvr>
                                        <p:cTn id="41" dur="500" fill="hold"/>
                                        <p:tgtEl>
                                          <p:spTgt spid="317448"/>
                                        </p:tgtEl>
                                        <p:attrNameLst>
                                          <p:attrName>ppt_w</p:attrName>
                                        </p:attrNameLst>
                                      </p:cBhvr>
                                      <p:tavLst>
                                        <p:tav tm="0">
                                          <p:val>
                                            <p:fltVal val="0"/>
                                          </p:val>
                                        </p:tav>
                                        <p:tav tm="100000">
                                          <p:val>
                                            <p:strVal val="#ppt_w"/>
                                          </p:val>
                                        </p:tav>
                                      </p:tavLst>
                                    </p:anim>
                                    <p:anim calcmode="lin" valueType="num">
                                      <p:cBhvr>
                                        <p:cTn id="42" dur="500" fill="hold"/>
                                        <p:tgtEl>
                                          <p:spTgt spid="317448"/>
                                        </p:tgtEl>
                                        <p:attrNameLst>
                                          <p:attrName>ppt_h</p:attrName>
                                        </p:attrNameLst>
                                      </p:cBhvr>
                                      <p:tavLst>
                                        <p:tav tm="0">
                                          <p:val>
                                            <p:strVal val="#ppt_h"/>
                                          </p:val>
                                        </p:tav>
                                        <p:tav tm="100000">
                                          <p:val>
                                            <p:strVal val="#ppt_h"/>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53" presetClass="entr" presetSubtype="0" fill="hold" grpId="0" nodeType="clickEffect">
                                  <p:stCondLst>
                                    <p:cond delay="0"/>
                                  </p:stCondLst>
                                  <p:childTnLst>
                                    <p:set>
                                      <p:cBhvr>
                                        <p:cTn id="46" dur="1" fill="hold">
                                          <p:stCondLst>
                                            <p:cond delay="0"/>
                                          </p:stCondLst>
                                        </p:cTn>
                                        <p:tgtEl>
                                          <p:spTgt spid="317449"/>
                                        </p:tgtEl>
                                        <p:attrNameLst>
                                          <p:attrName>style.visibility</p:attrName>
                                        </p:attrNameLst>
                                      </p:cBhvr>
                                      <p:to>
                                        <p:strVal val="visible"/>
                                      </p:to>
                                    </p:set>
                                    <p:anim calcmode="lin" valueType="num">
                                      <p:cBhvr>
                                        <p:cTn id="47" dur="500" fill="hold"/>
                                        <p:tgtEl>
                                          <p:spTgt spid="317449"/>
                                        </p:tgtEl>
                                        <p:attrNameLst>
                                          <p:attrName>ppt_w</p:attrName>
                                        </p:attrNameLst>
                                      </p:cBhvr>
                                      <p:tavLst>
                                        <p:tav tm="0">
                                          <p:val>
                                            <p:fltVal val="0"/>
                                          </p:val>
                                        </p:tav>
                                        <p:tav tm="100000">
                                          <p:val>
                                            <p:strVal val="#ppt_w"/>
                                          </p:val>
                                        </p:tav>
                                      </p:tavLst>
                                    </p:anim>
                                    <p:anim calcmode="lin" valueType="num">
                                      <p:cBhvr>
                                        <p:cTn id="48" dur="500" fill="hold"/>
                                        <p:tgtEl>
                                          <p:spTgt spid="317449"/>
                                        </p:tgtEl>
                                        <p:attrNameLst>
                                          <p:attrName>ppt_h</p:attrName>
                                        </p:attrNameLst>
                                      </p:cBhvr>
                                      <p:tavLst>
                                        <p:tav tm="0">
                                          <p:val>
                                            <p:fltVal val="0"/>
                                          </p:val>
                                        </p:tav>
                                        <p:tav tm="100000">
                                          <p:val>
                                            <p:strVal val="#ppt_h"/>
                                          </p:val>
                                        </p:tav>
                                      </p:tavLst>
                                    </p:anim>
                                    <p:animEffect transition="in" filter="fade">
                                      <p:cBhvr>
                                        <p:cTn id="49" dur="500"/>
                                        <p:tgtEl>
                                          <p:spTgt spid="317449"/>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40" presetClass="entr" presetSubtype="0" fill="hold" grpId="0" nodeType="clickEffect">
                                  <p:stCondLst>
                                    <p:cond delay="0"/>
                                  </p:stCondLst>
                                  <p:iterate type="lt">
                                    <p:tmPct val="10000"/>
                                  </p:iterate>
                                  <p:childTnLst>
                                    <p:set>
                                      <p:cBhvr>
                                        <p:cTn id="53" dur="1" fill="hold">
                                          <p:stCondLst>
                                            <p:cond delay="0"/>
                                          </p:stCondLst>
                                        </p:cTn>
                                        <p:tgtEl>
                                          <p:spTgt spid="317450"/>
                                        </p:tgtEl>
                                        <p:attrNameLst>
                                          <p:attrName>style.visibility</p:attrName>
                                        </p:attrNameLst>
                                      </p:cBhvr>
                                      <p:to>
                                        <p:strVal val="visible"/>
                                      </p:to>
                                    </p:set>
                                    <p:animEffect transition="in" filter="fade">
                                      <p:cBhvr>
                                        <p:cTn id="54" dur="1000"/>
                                        <p:tgtEl>
                                          <p:spTgt spid="317450"/>
                                        </p:tgtEl>
                                      </p:cBhvr>
                                    </p:animEffect>
                                    <p:anim calcmode="lin" valueType="num">
                                      <p:cBhvr>
                                        <p:cTn id="55" dur="1000" fill="hold"/>
                                        <p:tgtEl>
                                          <p:spTgt spid="317450"/>
                                        </p:tgtEl>
                                        <p:attrNameLst>
                                          <p:attrName>ppt_x</p:attrName>
                                        </p:attrNameLst>
                                      </p:cBhvr>
                                      <p:tavLst>
                                        <p:tav tm="0">
                                          <p:val>
                                            <p:strVal val="#ppt_x-.1"/>
                                          </p:val>
                                        </p:tav>
                                        <p:tav tm="100000">
                                          <p:val>
                                            <p:strVal val="#ppt_x"/>
                                          </p:val>
                                        </p:tav>
                                      </p:tavLst>
                                    </p:anim>
                                    <p:anim calcmode="lin" valueType="num">
                                      <p:cBhvr>
                                        <p:cTn id="56" dur="1000" fill="hold"/>
                                        <p:tgtEl>
                                          <p:spTgt spid="317450"/>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56" presetClass="entr" presetSubtype="0" fill="hold" grpId="0" nodeType="clickEffect">
                                  <p:stCondLst>
                                    <p:cond delay="0"/>
                                  </p:stCondLst>
                                  <p:iterate type="lt">
                                    <p:tmPct val="10000"/>
                                  </p:iterate>
                                  <p:childTnLst>
                                    <p:set>
                                      <p:cBhvr>
                                        <p:cTn id="60" dur="1" fill="hold">
                                          <p:stCondLst>
                                            <p:cond delay="0"/>
                                          </p:stCondLst>
                                        </p:cTn>
                                        <p:tgtEl>
                                          <p:spTgt spid="317451"/>
                                        </p:tgtEl>
                                        <p:attrNameLst>
                                          <p:attrName>style.visibility</p:attrName>
                                        </p:attrNameLst>
                                      </p:cBhvr>
                                      <p:to>
                                        <p:strVal val="visible"/>
                                      </p:to>
                                    </p:set>
                                    <p:anim by="(-#ppt_w*2)" calcmode="lin" valueType="num">
                                      <p:cBhvr rctx="PPT">
                                        <p:cTn id="61" dur="500" autoRev="1" fill="hold">
                                          <p:stCondLst>
                                            <p:cond delay="0"/>
                                          </p:stCondLst>
                                        </p:cTn>
                                        <p:tgtEl>
                                          <p:spTgt spid="317451"/>
                                        </p:tgtEl>
                                        <p:attrNameLst>
                                          <p:attrName>ppt_w</p:attrName>
                                        </p:attrNameLst>
                                      </p:cBhvr>
                                    </p:anim>
                                    <p:anim by="(#ppt_w*0.50)" calcmode="lin" valueType="num">
                                      <p:cBhvr>
                                        <p:cTn id="62" dur="500" decel="50000" autoRev="1" fill="hold">
                                          <p:stCondLst>
                                            <p:cond delay="0"/>
                                          </p:stCondLst>
                                        </p:cTn>
                                        <p:tgtEl>
                                          <p:spTgt spid="317451"/>
                                        </p:tgtEl>
                                        <p:attrNameLst>
                                          <p:attrName>ppt_x</p:attrName>
                                        </p:attrNameLst>
                                      </p:cBhvr>
                                    </p:anim>
                                    <p:anim from="(-#ppt_h/2)" to="(#ppt_y)" calcmode="lin" valueType="num">
                                      <p:cBhvr>
                                        <p:cTn id="63" dur="1000" fill="hold">
                                          <p:stCondLst>
                                            <p:cond delay="0"/>
                                          </p:stCondLst>
                                        </p:cTn>
                                        <p:tgtEl>
                                          <p:spTgt spid="317451"/>
                                        </p:tgtEl>
                                        <p:attrNameLst>
                                          <p:attrName>ppt_y</p:attrName>
                                        </p:attrNameLst>
                                      </p:cBhvr>
                                    </p:anim>
                                    <p:animRot by="21600000">
                                      <p:cBhvr>
                                        <p:cTn id="64" dur="1000" fill="hold">
                                          <p:stCondLst>
                                            <p:cond delay="0"/>
                                          </p:stCondLst>
                                        </p:cTn>
                                        <p:tgtEl>
                                          <p:spTgt spid="317451"/>
                                        </p:tgtEl>
                                        <p:attrNameLst>
                                          <p:attrName>r</p:attrName>
                                        </p:attrNameLst>
                                      </p:cBhvr>
                                    </p:animRot>
                                  </p:childTnLst>
                                </p:cTn>
                              </p:par>
                            </p:childTnLst>
                          </p:cTn>
                        </p:par>
                      </p:childTnLst>
                    </p:cTn>
                  </p:par>
                  <p:par>
                    <p:cTn id="65" fill="hold" nodeType="clickPar">
                      <p:stCondLst>
                        <p:cond delay="indefinite"/>
                      </p:stCondLst>
                      <p:childTnLst>
                        <p:par>
                          <p:cTn id="66" fill="hold" nodeType="withGroup">
                            <p:stCondLst>
                              <p:cond delay="0"/>
                            </p:stCondLst>
                            <p:childTnLst>
                              <p:par>
                                <p:cTn id="67" presetID="39" presetClass="entr" presetSubtype="0" accel="100000" fill="hold" grpId="0" nodeType="clickEffect">
                                  <p:stCondLst>
                                    <p:cond delay="0"/>
                                  </p:stCondLst>
                                  <p:childTnLst>
                                    <p:set>
                                      <p:cBhvr>
                                        <p:cTn id="68" dur="1" fill="hold">
                                          <p:stCondLst>
                                            <p:cond delay="0"/>
                                          </p:stCondLst>
                                        </p:cTn>
                                        <p:tgtEl>
                                          <p:spTgt spid="317452"/>
                                        </p:tgtEl>
                                        <p:attrNameLst>
                                          <p:attrName>style.visibility</p:attrName>
                                        </p:attrNameLst>
                                      </p:cBhvr>
                                      <p:to>
                                        <p:strVal val="visible"/>
                                      </p:to>
                                    </p:set>
                                    <p:anim calcmode="lin" valueType="num">
                                      <p:cBhvr>
                                        <p:cTn id="69" dur="500" fill="hold"/>
                                        <p:tgtEl>
                                          <p:spTgt spid="317452"/>
                                        </p:tgtEl>
                                        <p:attrNameLst>
                                          <p:attrName>ppt_h</p:attrName>
                                        </p:attrNameLst>
                                      </p:cBhvr>
                                      <p:tavLst>
                                        <p:tav tm="0">
                                          <p:val>
                                            <p:strVal val="#ppt_h/20"/>
                                          </p:val>
                                        </p:tav>
                                        <p:tav tm="50000">
                                          <p:val>
                                            <p:strVal val="#ppt_h/20"/>
                                          </p:val>
                                        </p:tav>
                                        <p:tav tm="100000">
                                          <p:val>
                                            <p:strVal val="#ppt_h"/>
                                          </p:val>
                                        </p:tav>
                                      </p:tavLst>
                                    </p:anim>
                                    <p:anim calcmode="lin" valueType="num">
                                      <p:cBhvr>
                                        <p:cTn id="70" dur="500" fill="hold"/>
                                        <p:tgtEl>
                                          <p:spTgt spid="317452"/>
                                        </p:tgtEl>
                                        <p:attrNameLst>
                                          <p:attrName>ppt_w</p:attrName>
                                        </p:attrNameLst>
                                      </p:cBhvr>
                                      <p:tavLst>
                                        <p:tav tm="0">
                                          <p:val>
                                            <p:strVal val="#ppt_w+.3"/>
                                          </p:val>
                                        </p:tav>
                                        <p:tav tm="50000">
                                          <p:val>
                                            <p:strVal val="#ppt_w+.3"/>
                                          </p:val>
                                        </p:tav>
                                        <p:tav tm="100000">
                                          <p:val>
                                            <p:strVal val="#ppt_w"/>
                                          </p:val>
                                        </p:tav>
                                      </p:tavLst>
                                    </p:anim>
                                    <p:anim calcmode="lin" valueType="num">
                                      <p:cBhvr>
                                        <p:cTn id="71" dur="500" fill="hold"/>
                                        <p:tgtEl>
                                          <p:spTgt spid="317452"/>
                                        </p:tgtEl>
                                        <p:attrNameLst>
                                          <p:attrName>ppt_x</p:attrName>
                                        </p:attrNameLst>
                                      </p:cBhvr>
                                      <p:tavLst>
                                        <p:tav tm="0">
                                          <p:val>
                                            <p:strVal val="#ppt_x-.3"/>
                                          </p:val>
                                        </p:tav>
                                        <p:tav tm="50000">
                                          <p:val>
                                            <p:strVal val="#ppt_x"/>
                                          </p:val>
                                        </p:tav>
                                        <p:tav tm="100000">
                                          <p:val>
                                            <p:strVal val="#ppt_x"/>
                                          </p:val>
                                        </p:tav>
                                      </p:tavLst>
                                    </p:anim>
                                    <p:anim calcmode="lin" valueType="num">
                                      <p:cBhvr>
                                        <p:cTn id="72" dur="500" fill="hold"/>
                                        <p:tgtEl>
                                          <p:spTgt spid="317452"/>
                                        </p:tgtEl>
                                        <p:attrNameLst>
                                          <p:attrName>ppt_y</p:attrName>
                                        </p:attrNameLst>
                                      </p:cBhvr>
                                      <p:tavLst>
                                        <p:tav tm="0">
                                          <p:val>
                                            <p:strVal val="#ppt_y"/>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39" presetClass="entr" presetSubtype="0" accel="100000" fill="hold" grpId="0" nodeType="clickEffect">
                                  <p:stCondLst>
                                    <p:cond delay="0"/>
                                  </p:stCondLst>
                                  <p:childTnLst>
                                    <p:set>
                                      <p:cBhvr>
                                        <p:cTn id="76" dur="1" fill="hold">
                                          <p:stCondLst>
                                            <p:cond delay="0"/>
                                          </p:stCondLst>
                                        </p:cTn>
                                        <p:tgtEl>
                                          <p:spTgt spid="317453"/>
                                        </p:tgtEl>
                                        <p:attrNameLst>
                                          <p:attrName>style.visibility</p:attrName>
                                        </p:attrNameLst>
                                      </p:cBhvr>
                                      <p:to>
                                        <p:strVal val="visible"/>
                                      </p:to>
                                    </p:set>
                                    <p:anim calcmode="lin" valueType="num">
                                      <p:cBhvr>
                                        <p:cTn id="77" dur="500" fill="hold"/>
                                        <p:tgtEl>
                                          <p:spTgt spid="317453"/>
                                        </p:tgtEl>
                                        <p:attrNameLst>
                                          <p:attrName>ppt_h</p:attrName>
                                        </p:attrNameLst>
                                      </p:cBhvr>
                                      <p:tavLst>
                                        <p:tav tm="0">
                                          <p:val>
                                            <p:strVal val="#ppt_h/20"/>
                                          </p:val>
                                        </p:tav>
                                        <p:tav tm="50000">
                                          <p:val>
                                            <p:strVal val="#ppt_h/20"/>
                                          </p:val>
                                        </p:tav>
                                        <p:tav tm="100000">
                                          <p:val>
                                            <p:strVal val="#ppt_h"/>
                                          </p:val>
                                        </p:tav>
                                      </p:tavLst>
                                    </p:anim>
                                    <p:anim calcmode="lin" valueType="num">
                                      <p:cBhvr>
                                        <p:cTn id="78" dur="500" fill="hold"/>
                                        <p:tgtEl>
                                          <p:spTgt spid="317453"/>
                                        </p:tgtEl>
                                        <p:attrNameLst>
                                          <p:attrName>ppt_w</p:attrName>
                                        </p:attrNameLst>
                                      </p:cBhvr>
                                      <p:tavLst>
                                        <p:tav tm="0">
                                          <p:val>
                                            <p:strVal val="#ppt_w+.3"/>
                                          </p:val>
                                        </p:tav>
                                        <p:tav tm="50000">
                                          <p:val>
                                            <p:strVal val="#ppt_w+.3"/>
                                          </p:val>
                                        </p:tav>
                                        <p:tav tm="100000">
                                          <p:val>
                                            <p:strVal val="#ppt_w"/>
                                          </p:val>
                                        </p:tav>
                                      </p:tavLst>
                                    </p:anim>
                                    <p:anim calcmode="lin" valueType="num">
                                      <p:cBhvr>
                                        <p:cTn id="79" dur="500" fill="hold"/>
                                        <p:tgtEl>
                                          <p:spTgt spid="317453"/>
                                        </p:tgtEl>
                                        <p:attrNameLst>
                                          <p:attrName>ppt_x</p:attrName>
                                        </p:attrNameLst>
                                      </p:cBhvr>
                                      <p:tavLst>
                                        <p:tav tm="0">
                                          <p:val>
                                            <p:strVal val="#ppt_x-.3"/>
                                          </p:val>
                                        </p:tav>
                                        <p:tav tm="50000">
                                          <p:val>
                                            <p:strVal val="#ppt_x"/>
                                          </p:val>
                                        </p:tav>
                                        <p:tav tm="100000">
                                          <p:val>
                                            <p:strVal val="#ppt_x"/>
                                          </p:val>
                                        </p:tav>
                                      </p:tavLst>
                                    </p:anim>
                                    <p:anim calcmode="lin" valueType="num">
                                      <p:cBhvr>
                                        <p:cTn id="80" dur="500" fill="hold"/>
                                        <p:tgtEl>
                                          <p:spTgt spid="317453"/>
                                        </p:tgtEl>
                                        <p:attrNameLst>
                                          <p:attrName>ppt_y</p:attrName>
                                        </p:attrNameLst>
                                      </p:cBhvr>
                                      <p:tavLst>
                                        <p:tav tm="0">
                                          <p:val>
                                            <p:strVal val="#ppt_y"/>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317454"/>
                                        </p:tgtEl>
                                        <p:attrNameLst>
                                          <p:attrName>style.visibility</p:attrName>
                                        </p:attrNameLst>
                                      </p:cBhvr>
                                      <p:to>
                                        <p:strVal val="visible"/>
                                      </p:to>
                                    </p:set>
                                    <p:animEffect transition="in" filter="fade">
                                      <p:cBhvr>
                                        <p:cTn id="85" dur="2000"/>
                                        <p:tgtEl>
                                          <p:spTgt spid="317454"/>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39" presetClass="entr" presetSubtype="0" accel="100000" fill="hold" grpId="0" nodeType="clickEffect">
                                  <p:stCondLst>
                                    <p:cond delay="0"/>
                                  </p:stCondLst>
                                  <p:childTnLst>
                                    <p:set>
                                      <p:cBhvr>
                                        <p:cTn id="89" dur="1" fill="hold">
                                          <p:stCondLst>
                                            <p:cond delay="0"/>
                                          </p:stCondLst>
                                        </p:cTn>
                                        <p:tgtEl>
                                          <p:spTgt spid="317455"/>
                                        </p:tgtEl>
                                        <p:attrNameLst>
                                          <p:attrName>style.visibility</p:attrName>
                                        </p:attrNameLst>
                                      </p:cBhvr>
                                      <p:to>
                                        <p:strVal val="visible"/>
                                      </p:to>
                                    </p:set>
                                    <p:anim calcmode="lin" valueType="num">
                                      <p:cBhvr>
                                        <p:cTn id="90" dur="500" fill="hold"/>
                                        <p:tgtEl>
                                          <p:spTgt spid="317455"/>
                                        </p:tgtEl>
                                        <p:attrNameLst>
                                          <p:attrName>ppt_h</p:attrName>
                                        </p:attrNameLst>
                                      </p:cBhvr>
                                      <p:tavLst>
                                        <p:tav tm="0">
                                          <p:val>
                                            <p:strVal val="#ppt_h/20"/>
                                          </p:val>
                                        </p:tav>
                                        <p:tav tm="50000">
                                          <p:val>
                                            <p:strVal val="#ppt_h/20"/>
                                          </p:val>
                                        </p:tav>
                                        <p:tav tm="100000">
                                          <p:val>
                                            <p:strVal val="#ppt_h"/>
                                          </p:val>
                                        </p:tav>
                                      </p:tavLst>
                                    </p:anim>
                                    <p:anim calcmode="lin" valueType="num">
                                      <p:cBhvr>
                                        <p:cTn id="91" dur="500" fill="hold"/>
                                        <p:tgtEl>
                                          <p:spTgt spid="317455"/>
                                        </p:tgtEl>
                                        <p:attrNameLst>
                                          <p:attrName>ppt_w</p:attrName>
                                        </p:attrNameLst>
                                      </p:cBhvr>
                                      <p:tavLst>
                                        <p:tav tm="0">
                                          <p:val>
                                            <p:strVal val="#ppt_w+.3"/>
                                          </p:val>
                                        </p:tav>
                                        <p:tav tm="50000">
                                          <p:val>
                                            <p:strVal val="#ppt_w+.3"/>
                                          </p:val>
                                        </p:tav>
                                        <p:tav tm="100000">
                                          <p:val>
                                            <p:strVal val="#ppt_w"/>
                                          </p:val>
                                        </p:tav>
                                      </p:tavLst>
                                    </p:anim>
                                    <p:anim calcmode="lin" valueType="num">
                                      <p:cBhvr>
                                        <p:cTn id="92" dur="500" fill="hold"/>
                                        <p:tgtEl>
                                          <p:spTgt spid="317455"/>
                                        </p:tgtEl>
                                        <p:attrNameLst>
                                          <p:attrName>ppt_x</p:attrName>
                                        </p:attrNameLst>
                                      </p:cBhvr>
                                      <p:tavLst>
                                        <p:tav tm="0">
                                          <p:val>
                                            <p:strVal val="#ppt_x-.3"/>
                                          </p:val>
                                        </p:tav>
                                        <p:tav tm="50000">
                                          <p:val>
                                            <p:strVal val="#ppt_x"/>
                                          </p:val>
                                        </p:tav>
                                        <p:tav tm="100000">
                                          <p:val>
                                            <p:strVal val="#ppt_x"/>
                                          </p:val>
                                        </p:tav>
                                      </p:tavLst>
                                    </p:anim>
                                    <p:anim calcmode="lin" valueType="num">
                                      <p:cBhvr>
                                        <p:cTn id="93" dur="500" fill="hold"/>
                                        <p:tgtEl>
                                          <p:spTgt spid="317455"/>
                                        </p:tgtEl>
                                        <p:attrNameLst>
                                          <p:attrName>ppt_y</p:attrName>
                                        </p:attrNameLst>
                                      </p:cBhvr>
                                      <p:tavLst>
                                        <p:tav tm="0">
                                          <p:val>
                                            <p:strVal val="#ppt_y"/>
                                          </p:val>
                                        </p:tav>
                                        <p:tav tm="100000">
                                          <p:val>
                                            <p:strVal val="#ppt_y"/>
                                          </p:val>
                                        </p:tav>
                                      </p:tavLst>
                                    </p:anim>
                                  </p:childTnLst>
                                </p:cTn>
                              </p:par>
                            </p:childTnLst>
                          </p:cTn>
                        </p:par>
                      </p:childTnLst>
                    </p:cTn>
                  </p:par>
                  <p:par>
                    <p:cTn id="94" fill="hold" nodeType="clickPar">
                      <p:stCondLst>
                        <p:cond delay="indefinite"/>
                      </p:stCondLst>
                      <p:childTnLst>
                        <p:par>
                          <p:cTn id="95" fill="hold" nodeType="withGroup">
                            <p:stCondLst>
                              <p:cond delay="0"/>
                            </p:stCondLst>
                            <p:childTnLst>
                              <p:par>
                                <p:cTn id="96" presetID="34" presetClass="entr" presetSubtype="0" fill="hold" grpId="0" nodeType="clickEffect">
                                  <p:stCondLst>
                                    <p:cond delay="0"/>
                                  </p:stCondLst>
                                  <p:childTnLst>
                                    <p:set>
                                      <p:cBhvr>
                                        <p:cTn id="97" dur="1" fill="hold">
                                          <p:stCondLst>
                                            <p:cond delay="0"/>
                                          </p:stCondLst>
                                        </p:cTn>
                                        <p:tgtEl>
                                          <p:spTgt spid="317456"/>
                                        </p:tgtEl>
                                        <p:attrNameLst>
                                          <p:attrName>style.visibility</p:attrName>
                                        </p:attrNameLst>
                                      </p:cBhvr>
                                      <p:to>
                                        <p:strVal val="visible"/>
                                      </p:to>
                                    </p:set>
                                    <p:anim from="(-#ppt_w/2)" to="(#ppt_x)" calcmode="lin" valueType="num">
                                      <p:cBhvr>
                                        <p:cTn id="98" dur="600" fill="hold">
                                          <p:stCondLst>
                                            <p:cond delay="0"/>
                                          </p:stCondLst>
                                        </p:cTn>
                                        <p:tgtEl>
                                          <p:spTgt spid="317456"/>
                                        </p:tgtEl>
                                        <p:attrNameLst>
                                          <p:attrName>ppt_x</p:attrName>
                                        </p:attrNameLst>
                                      </p:cBhvr>
                                    </p:anim>
                                    <p:anim from="0" to="-1.0" calcmode="lin" valueType="num">
                                      <p:cBhvr>
                                        <p:cTn id="99" dur="200" decel="50000" autoRev="1" fill="hold">
                                          <p:stCondLst>
                                            <p:cond delay="600"/>
                                          </p:stCondLst>
                                        </p:cTn>
                                        <p:tgtEl>
                                          <p:spTgt spid="317456"/>
                                        </p:tgtEl>
                                        <p:attrNameLst>
                                          <p:attrName>xshear</p:attrName>
                                        </p:attrNameLst>
                                      </p:cBhvr>
                                    </p:anim>
                                    <p:animScale>
                                      <p:cBhvr>
                                        <p:cTn id="100" dur="200" decel="100000" autoRev="1" fill="hold">
                                          <p:stCondLst>
                                            <p:cond delay="600"/>
                                          </p:stCondLst>
                                        </p:cTn>
                                        <p:tgtEl>
                                          <p:spTgt spid="317456"/>
                                        </p:tgtEl>
                                      </p:cBhvr>
                                      <p:from x="100000" y="100000"/>
                                      <p:to x="80000" y="100000"/>
                                    </p:animScale>
                                    <p:anim by="(#ppt_h/3+#ppt_w*0.1)" calcmode="lin" valueType="num">
                                      <p:cBhvr additive="sum">
                                        <p:cTn id="101" dur="200" decel="100000" autoRev="1" fill="hold">
                                          <p:stCondLst>
                                            <p:cond delay="600"/>
                                          </p:stCondLst>
                                        </p:cTn>
                                        <p:tgtEl>
                                          <p:spTgt spid="317456"/>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43" grpId="0"/>
      <p:bldP spid="317444" grpId="0"/>
      <p:bldP spid="317445" grpId="0"/>
      <p:bldP spid="317446" grpId="0"/>
      <p:bldP spid="317447" grpId="0"/>
      <p:bldP spid="317448" grpId="0"/>
      <p:bldP spid="317449" grpId="0"/>
      <p:bldP spid="317450" grpId="0"/>
      <p:bldP spid="317451" grpId="0"/>
      <p:bldP spid="317452" grpId="0"/>
      <p:bldP spid="317453" grpId="0"/>
      <p:bldP spid="317454" grpId="0"/>
      <p:bldP spid="317455" grpId="0"/>
      <p:bldP spid="31745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 name="Picture 20" descr="Description: Picture"/>
          <p:cNvPicPr>
            <a:picLocks noChangeAspect="1" noChangeArrowheads="1"/>
          </p:cNvPicPr>
          <p:nvPr/>
        </p:nvPicPr>
        <p:blipFill rotWithShape="1">
          <a:blip r:embed="rId2">
            <a:extLst>
              <a:ext uri="{28A0092B-C50C-407E-A947-70E740481C1C}">
                <a14:useLocalDpi xmlns:a14="http://schemas.microsoft.com/office/drawing/2010/main" val="0"/>
              </a:ext>
            </a:extLst>
          </a:blip>
          <a:srcRect r="28719"/>
          <a:stretch/>
        </p:blipFill>
        <p:spPr bwMode="auto">
          <a:xfrm>
            <a:off x="1119188" y="1949638"/>
            <a:ext cx="6805612" cy="445116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5"/>
          <p:cNvSpPr>
            <a:spLocks noChangeArrowheads="1"/>
          </p:cNvSpPr>
          <p:nvPr/>
        </p:nvSpPr>
        <p:spPr bwMode="auto">
          <a:xfrm>
            <a:off x="10886" y="150671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16"/>
          <p:cNvSpPr>
            <a:spLocks noChangeArrowheads="1"/>
          </p:cNvSpPr>
          <p:nvPr/>
        </p:nvSpPr>
        <p:spPr bwMode="auto">
          <a:xfrm>
            <a:off x="0" y="4606925"/>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t/>
            </a:r>
            <a:b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br>
            <a: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t/>
            </a:r>
            <a:b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br>
            <a: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t/>
            </a:r>
            <a:b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b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17"/>
          <p:cNvSpPr>
            <a:spLocks noChangeArrowheads="1"/>
          </p:cNvSpPr>
          <p:nvPr/>
        </p:nvSpPr>
        <p:spPr bwMode="auto">
          <a:xfrm>
            <a:off x="0" y="8131175"/>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18"/>
          <p:cNvSpPr>
            <a:spLocks noChangeArrowheads="1"/>
          </p:cNvSpPr>
          <p:nvPr/>
        </p:nvSpPr>
        <p:spPr bwMode="auto">
          <a:xfrm>
            <a:off x="0" y="1166495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t/>
            </a:r>
            <a:b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br>
            <a: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t/>
            </a:r>
            <a:b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br>
            <a: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t/>
            </a:r>
            <a:b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br>
            <a: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t/>
            </a:r>
            <a:b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19"/>
          <p:cNvSpPr>
            <a:spLocks noChangeArrowheads="1"/>
          </p:cNvSpPr>
          <p:nvPr/>
        </p:nvSpPr>
        <p:spPr bwMode="auto">
          <a:xfrm>
            <a:off x="0" y="1520825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20"/>
          <p:cNvSpPr>
            <a:spLocks noChangeArrowheads="1"/>
          </p:cNvSpPr>
          <p:nvPr/>
        </p:nvSpPr>
        <p:spPr bwMode="auto">
          <a:xfrm>
            <a:off x="0" y="19484975"/>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t/>
            </a:r>
            <a:b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br>
            <a: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t/>
            </a:r>
            <a:b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br>
            <a: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t/>
            </a:r>
            <a:b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21"/>
          <p:cNvSpPr>
            <a:spLocks noChangeArrowheads="1"/>
          </p:cNvSpPr>
          <p:nvPr/>
        </p:nvSpPr>
        <p:spPr bwMode="auto">
          <a:xfrm>
            <a:off x="0" y="2374265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22"/>
          <p:cNvSpPr>
            <a:spLocks noChangeArrowheads="1"/>
          </p:cNvSpPr>
          <p:nvPr/>
        </p:nvSpPr>
        <p:spPr bwMode="auto">
          <a:xfrm>
            <a:off x="0" y="2799080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23"/>
          <p:cNvSpPr>
            <a:spLocks noChangeArrowheads="1"/>
          </p:cNvSpPr>
          <p:nvPr/>
        </p:nvSpPr>
        <p:spPr bwMode="auto">
          <a:xfrm>
            <a:off x="0" y="3223895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24"/>
          <p:cNvSpPr>
            <a:spLocks noChangeArrowheads="1"/>
          </p:cNvSpPr>
          <p:nvPr/>
        </p:nvSpPr>
        <p:spPr bwMode="auto">
          <a:xfrm>
            <a:off x="0" y="3572510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t/>
            </a:r>
            <a:b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br>
            <a: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t/>
            </a:r>
            <a:b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br>
            <a: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t/>
            </a:r>
            <a:b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br>
            <a: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t/>
            </a:r>
            <a:b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br>
            <a: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t/>
            </a:r>
            <a:b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br>
            <a: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t/>
            </a:r>
            <a:b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br>
            <a: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t/>
            </a:r>
            <a:b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br>
            <a: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t/>
            </a:r>
            <a:b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25"/>
          <p:cNvSpPr>
            <a:spLocks noChangeArrowheads="1"/>
          </p:cNvSpPr>
          <p:nvPr/>
        </p:nvSpPr>
        <p:spPr bwMode="auto">
          <a:xfrm>
            <a:off x="0" y="39220775"/>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FFFFF"/>
                </a:solidFill>
                <a:effectLst/>
                <a:latin typeface="ProximaNova"/>
                <a:ea typeface="Times New Roman" pitchFamily="18" charset="0"/>
                <a:cs typeface="Arial" pitchFamily="34" charset="0"/>
              </a:rPr>
              <a:t>CREATE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16"/>
          <p:cNvSpPr/>
          <p:nvPr/>
        </p:nvSpPr>
        <p:spPr>
          <a:xfrm>
            <a:off x="342899" y="685800"/>
            <a:ext cx="8458200" cy="923330"/>
          </a:xfrm>
          <a:prstGeom prst="rect">
            <a:avLst/>
          </a:prstGeom>
        </p:spPr>
        <p:txBody>
          <a:bodyPr wrap="square">
            <a:spAutoFit/>
          </a:bodyPr>
          <a:lstStyle/>
          <a:p>
            <a:pPr lvl="0" fontAlgn="base">
              <a:spcBef>
                <a:spcPct val="0"/>
              </a:spcBef>
              <a:spcAft>
                <a:spcPct val="0"/>
              </a:spcAft>
            </a:pPr>
            <a:r>
              <a:rPr kumimoji="0" lang="en-US" b="0" i="0" u="none" strike="noStrike" cap="none" normalizeH="0" baseline="0" dirty="0" smtClean="0">
                <a:ln>
                  <a:noFill/>
                </a:ln>
                <a:solidFill>
                  <a:srgbClr val="24678D"/>
                </a:solidFill>
                <a:effectLst/>
                <a:latin typeface="Tahoma" pitchFamily="34" charset="0"/>
                <a:ea typeface="Times New Roman" pitchFamily="18" charset="0"/>
                <a:cs typeface="Tahoma" pitchFamily="34" charset="0"/>
              </a:rPr>
              <a:t>"In this tutorial we will investigate the shapes of simple covalent</a:t>
            </a:r>
            <a:r>
              <a:rPr kumimoji="0" lang="en-US" b="0" i="0" u="none" strike="noStrike" cap="none" normalizeH="0" dirty="0" smtClean="0">
                <a:ln>
                  <a:noFill/>
                </a:ln>
                <a:solidFill>
                  <a:srgbClr val="24678D"/>
                </a:solidFill>
                <a:effectLst/>
                <a:latin typeface="Tahoma" pitchFamily="34" charset="0"/>
                <a:ea typeface="Times New Roman" pitchFamily="18" charset="0"/>
                <a:cs typeface="Tahoma" pitchFamily="34" charset="0"/>
              </a:rPr>
              <a:t> molecules </a:t>
            </a:r>
            <a:r>
              <a:rPr kumimoji="0" lang="en-US" b="0" i="0" u="none" strike="noStrike" cap="none" normalizeH="0" baseline="0" dirty="0" smtClean="0">
                <a:ln>
                  <a:noFill/>
                </a:ln>
                <a:solidFill>
                  <a:srgbClr val="24678D"/>
                </a:solidFill>
                <a:effectLst/>
                <a:latin typeface="Tahoma" pitchFamily="34" charset="0"/>
                <a:ea typeface="Times New Roman" pitchFamily="18" charset="0"/>
                <a:cs typeface="Tahoma" pitchFamily="34" charset="0"/>
              </a:rPr>
              <a:t>Specifically, we will be learning about something called VSEPR theory and how it allows us to predict the shapes that covalently bonded molecules will have."</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670417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9" descr="Description: Picture"/>
          <p:cNvPicPr>
            <a:picLocks noChangeAspect="1" noChangeArrowheads="1"/>
          </p:cNvPicPr>
          <p:nvPr/>
        </p:nvPicPr>
        <p:blipFill rotWithShape="1">
          <a:blip r:embed="rId2">
            <a:extLst>
              <a:ext uri="{28A0092B-C50C-407E-A947-70E740481C1C}">
                <a14:useLocalDpi xmlns:a14="http://schemas.microsoft.com/office/drawing/2010/main" val="0"/>
              </a:ext>
            </a:extLst>
          </a:blip>
          <a:srcRect r="27932"/>
          <a:stretch/>
        </p:blipFill>
        <p:spPr bwMode="auto">
          <a:xfrm>
            <a:off x="990599" y="908504"/>
            <a:ext cx="7407753" cy="4730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64301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8" descr="Description: Picture"/>
          <p:cNvPicPr>
            <a:picLocks noChangeAspect="1" noChangeArrowheads="1"/>
          </p:cNvPicPr>
          <p:nvPr/>
        </p:nvPicPr>
        <p:blipFill rotWithShape="1">
          <a:blip r:embed="rId2">
            <a:extLst>
              <a:ext uri="{28A0092B-C50C-407E-A947-70E740481C1C}">
                <a14:useLocalDpi xmlns:a14="http://schemas.microsoft.com/office/drawing/2010/main" val="0"/>
              </a:ext>
            </a:extLst>
          </a:blip>
          <a:srcRect r="27415"/>
          <a:stretch/>
        </p:blipFill>
        <p:spPr bwMode="auto">
          <a:xfrm>
            <a:off x="152400" y="381000"/>
            <a:ext cx="8762999" cy="5577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91446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7" descr="Description: Picture"/>
          <p:cNvPicPr>
            <a:picLocks noChangeAspect="1" noChangeArrowheads="1"/>
          </p:cNvPicPr>
          <p:nvPr/>
        </p:nvPicPr>
        <p:blipFill rotWithShape="1">
          <a:blip r:embed="rId2">
            <a:extLst>
              <a:ext uri="{28A0092B-C50C-407E-A947-70E740481C1C}">
                <a14:useLocalDpi xmlns:a14="http://schemas.microsoft.com/office/drawing/2010/main" val="0"/>
              </a:ext>
            </a:extLst>
          </a:blip>
          <a:srcRect r="28269"/>
          <a:stretch/>
        </p:blipFill>
        <p:spPr bwMode="auto">
          <a:xfrm>
            <a:off x="838200" y="895350"/>
            <a:ext cx="7391399" cy="4773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46628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14" descr="Description: P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742650"/>
            <a:ext cx="7648575" cy="424815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13" descr="Description: 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990800"/>
            <a:ext cx="7629525" cy="424815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12" descr="Description: Pic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2238950"/>
            <a:ext cx="7639050" cy="3486150"/>
          </a:xfrm>
          <a:prstGeom prst="rect">
            <a:avLst/>
          </a:prstGeom>
          <a:noFill/>
          <a:extLst>
            <a:ext uri="{909E8E84-426E-40DD-AFC4-6F175D3DCCD1}">
              <a14:hiddenFill xmlns:a14="http://schemas.microsoft.com/office/drawing/2010/main">
                <a:solidFill>
                  <a:srgbClr val="FFFFFF"/>
                </a:solidFill>
              </a14:hiddenFill>
            </a:ext>
          </a:extLst>
        </p:spPr>
      </p:pic>
      <p:pic>
        <p:nvPicPr>
          <p:cNvPr id="3073" name="Picture 11" descr="Description: Pictu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5725100"/>
            <a:ext cx="7629525" cy="34956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5"/>
          <p:cNvSpPr>
            <a:spLocks noChangeArrowheads="1"/>
          </p:cNvSpPr>
          <p:nvPr/>
        </p:nvSpPr>
        <p:spPr bwMode="auto">
          <a:xfrm>
            <a:off x="0" y="9302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16"/>
          <p:cNvSpPr>
            <a:spLocks noChangeArrowheads="1"/>
          </p:cNvSpPr>
          <p:nvPr/>
        </p:nvSpPr>
        <p:spPr bwMode="auto">
          <a:xfrm>
            <a:off x="0" y="4606925"/>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t/>
            </a:r>
            <a:b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br>
            <a: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t/>
            </a:r>
            <a:b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br>
            <a: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t/>
            </a:r>
            <a:b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b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17"/>
          <p:cNvSpPr>
            <a:spLocks noChangeArrowheads="1"/>
          </p:cNvSpPr>
          <p:nvPr/>
        </p:nvSpPr>
        <p:spPr bwMode="auto">
          <a:xfrm>
            <a:off x="0" y="8131175"/>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18"/>
          <p:cNvSpPr>
            <a:spLocks noChangeArrowheads="1"/>
          </p:cNvSpPr>
          <p:nvPr/>
        </p:nvSpPr>
        <p:spPr bwMode="auto">
          <a:xfrm>
            <a:off x="0" y="1166495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t/>
            </a:r>
            <a:b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br>
            <a: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t/>
            </a:r>
            <a:b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br>
            <a: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t/>
            </a:r>
            <a:b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br>
            <a: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t/>
            </a:r>
            <a:b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19"/>
          <p:cNvSpPr>
            <a:spLocks noChangeArrowheads="1"/>
          </p:cNvSpPr>
          <p:nvPr/>
        </p:nvSpPr>
        <p:spPr bwMode="auto">
          <a:xfrm>
            <a:off x="0" y="1520825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20"/>
          <p:cNvSpPr>
            <a:spLocks noChangeArrowheads="1"/>
          </p:cNvSpPr>
          <p:nvPr/>
        </p:nvSpPr>
        <p:spPr bwMode="auto">
          <a:xfrm>
            <a:off x="0" y="19484975"/>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t/>
            </a:r>
            <a:b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br>
            <a: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t/>
            </a:r>
            <a:b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br>
            <a: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t/>
            </a:r>
            <a:b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21"/>
          <p:cNvSpPr>
            <a:spLocks noChangeArrowheads="1"/>
          </p:cNvSpPr>
          <p:nvPr/>
        </p:nvSpPr>
        <p:spPr bwMode="auto">
          <a:xfrm>
            <a:off x="0" y="2374265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22"/>
          <p:cNvSpPr>
            <a:spLocks noChangeArrowheads="1"/>
          </p:cNvSpPr>
          <p:nvPr/>
        </p:nvSpPr>
        <p:spPr bwMode="auto">
          <a:xfrm>
            <a:off x="0" y="2799080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23"/>
          <p:cNvSpPr>
            <a:spLocks noChangeArrowheads="1"/>
          </p:cNvSpPr>
          <p:nvPr/>
        </p:nvSpPr>
        <p:spPr bwMode="auto">
          <a:xfrm>
            <a:off x="0" y="3223895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24"/>
          <p:cNvSpPr>
            <a:spLocks noChangeArrowheads="1"/>
          </p:cNvSpPr>
          <p:nvPr/>
        </p:nvSpPr>
        <p:spPr bwMode="auto">
          <a:xfrm>
            <a:off x="0" y="3572510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t/>
            </a:r>
            <a:b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br>
            <a: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t/>
            </a:r>
            <a:b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br>
            <a: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t/>
            </a:r>
            <a:b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br>
            <a: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t/>
            </a:r>
            <a:b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br>
            <a: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t/>
            </a:r>
            <a:b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br>
            <a: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t/>
            </a:r>
            <a:b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br>
            <a: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t/>
            </a:r>
            <a:b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br>
            <a: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t/>
            </a:r>
            <a:b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25"/>
          <p:cNvSpPr>
            <a:spLocks noChangeArrowheads="1"/>
          </p:cNvSpPr>
          <p:nvPr/>
        </p:nvSpPr>
        <p:spPr bwMode="auto">
          <a:xfrm>
            <a:off x="0" y="39220775"/>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FFFFF"/>
                </a:solidFill>
                <a:effectLst/>
                <a:latin typeface="ProximaNova"/>
                <a:ea typeface="Times New Roman" pitchFamily="18" charset="0"/>
                <a:cs typeface="Arial" pitchFamily="34" charset="0"/>
              </a:rPr>
              <a:t>CREATE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28" name="Picture 16" descr="Description: Picture"/>
          <p:cNvPicPr>
            <a:picLocks noChangeAspect="1" noChangeArrowheads="1"/>
          </p:cNvPicPr>
          <p:nvPr/>
        </p:nvPicPr>
        <p:blipFill rotWithShape="1">
          <a:blip r:embed="rId6">
            <a:extLst>
              <a:ext uri="{28A0092B-C50C-407E-A947-70E740481C1C}">
                <a14:useLocalDpi xmlns:a14="http://schemas.microsoft.com/office/drawing/2010/main" val="0"/>
              </a:ext>
            </a:extLst>
          </a:blip>
          <a:srcRect r="23999"/>
          <a:stretch/>
        </p:blipFill>
        <p:spPr bwMode="auto">
          <a:xfrm>
            <a:off x="762000" y="838200"/>
            <a:ext cx="7620000" cy="5606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86158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6"/>
          <p:cNvSpPr>
            <a:spLocks noChangeArrowheads="1"/>
          </p:cNvSpPr>
          <p:nvPr/>
        </p:nvSpPr>
        <p:spPr bwMode="auto">
          <a:xfrm>
            <a:off x="0" y="4606925"/>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t/>
            </a:r>
            <a:b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br>
            <a: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t/>
            </a:r>
            <a:b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br>
            <a: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t/>
            </a:r>
            <a:b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b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17"/>
          <p:cNvSpPr>
            <a:spLocks noChangeArrowheads="1"/>
          </p:cNvSpPr>
          <p:nvPr/>
        </p:nvSpPr>
        <p:spPr bwMode="auto">
          <a:xfrm>
            <a:off x="0" y="8131175"/>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18"/>
          <p:cNvSpPr>
            <a:spLocks noChangeArrowheads="1"/>
          </p:cNvSpPr>
          <p:nvPr/>
        </p:nvSpPr>
        <p:spPr bwMode="auto">
          <a:xfrm>
            <a:off x="0" y="1166495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t/>
            </a:r>
            <a:b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br>
            <a: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t/>
            </a:r>
            <a:b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br>
            <a: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t/>
            </a:r>
            <a:b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br>
            <a: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t/>
            </a:r>
            <a:b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19"/>
          <p:cNvSpPr>
            <a:spLocks noChangeArrowheads="1"/>
          </p:cNvSpPr>
          <p:nvPr/>
        </p:nvSpPr>
        <p:spPr bwMode="auto">
          <a:xfrm>
            <a:off x="0" y="1520825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20"/>
          <p:cNvSpPr>
            <a:spLocks noChangeArrowheads="1"/>
          </p:cNvSpPr>
          <p:nvPr/>
        </p:nvSpPr>
        <p:spPr bwMode="auto">
          <a:xfrm>
            <a:off x="0" y="19484975"/>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t/>
            </a:r>
            <a:b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br>
            <a: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t/>
            </a:r>
            <a:b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br>
            <a: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t/>
            </a:r>
            <a:b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21"/>
          <p:cNvSpPr>
            <a:spLocks noChangeArrowheads="1"/>
          </p:cNvSpPr>
          <p:nvPr/>
        </p:nvSpPr>
        <p:spPr bwMode="auto">
          <a:xfrm>
            <a:off x="0" y="2374265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22"/>
          <p:cNvSpPr>
            <a:spLocks noChangeArrowheads="1"/>
          </p:cNvSpPr>
          <p:nvPr/>
        </p:nvSpPr>
        <p:spPr bwMode="auto">
          <a:xfrm>
            <a:off x="0" y="2799080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23"/>
          <p:cNvSpPr>
            <a:spLocks noChangeArrowheads="1"/>
          </p:cNvSpPr>
          <p:nvPr/>
        </p:nvSpPr>
        <p:spPr bwMode="auto">
          <a:xfrm>
            <a:off x="0" y="3223895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24"/>
          <p:cNvSpPr>
            <a:spLocks noChangeArrowheads="1"/>
          </p:cNvSpPr>
          <p:nvPr/>
        </p:nvSpPr>
        <p:spPr bwMode="auto">
          <a:xfrm>
            <a:off x="0" y="3572510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t/>
            </a:r>
            <a:b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br>
            <a: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t/>
            </a:r>
            <a:b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br>
            <a: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t/>
            </a:r>
            <a:b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br>
            <a: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t/>
            </a:r>
            <a:b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br>
            <a: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t/>
            </a:r>
            <a:b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br>
            <a: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t/>
            </a:r>
            <a:b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br>
            <a: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t/>
            </a:r>
            <a:b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br>
            <a: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t/>
            </a:r>
            <a:b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27" name="Picture 15" descr="Description: Picture"/>
          <p:cNvPicPr>
            <a:picLocks noChangeAspect="1" noChangeArrowheads="1"/>
          </p:cNvPicPr>
          <p:nvPr/>
        </p:nvPicPr>
        <p:blipFill rotWithShape="1">
          <a:blip r:embed="rId2">
            <a:extLst>
              <a:ext uri="{28A0092B-C50C-407E-A947-70E740481C1C}">
                <a14:useLocalDpi xmlns:a14="http://schemas.microsoft.com/office/drawing/2010/main" val="0"/>
              </a:ext>
            </a:extLst>
          </a:blip>
          <a:srcRect r="24284"/>
          <a:stretch/>
        </p:blipFill>
        <p:spPr bwMode="auto">
          <a:xfrm>
            <a:off x="533400" y="685800"/>
            <a:ext cx="7848599" cy="5770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86158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14" descr="Description: Picture"/>
          <p:cNvPicPr>
            <a:picLocks noChangeAspect="1" noChangeArrowheads="1"/>
          </p:cNvPicPr>
          <p:nvPr/>
        </p:nvPicPr>
        <p:blipFill rotWithShape="1">
          <a:blip r:embed="rId2">
            <a:extLst>
              <a:ext uri="{28A0092B-C50C-407E-A947-70E740481C1C}">
                <a14:useLocalDpi xmlns:a14="http://schemas.microsoft.com/office/drawing/2010/main" val="0"/>
              </a:ext>
            </a:extLst>
          </a:blip>
          <a:srcRect r="24996" b="10846"/>
          <a:stretch/>
        </p:blipFill>
        <p:spPr bwMode="auto">
          <a:xfrm>
            <a:off x="685800" y="762000"/>
            <a:ext cx="7848600" cy="51816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13" descr="Description: 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990800"/>
            <a:ext cx="7629525" cy="424815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12" descr="Description: Pic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2238950"/>
            <a:ext cx="7639050" cy="3486150"/>
          </a:xfrm>
          <a:prstGeom prst="rect">
            <a:avLst/>
          </a:prstGeom>
          <a:noFill/>
          <a:extLst>
            <a:ext uri="{909E8E84-426E-40DD-AFC4-6F175D3DCCD1}">
              <a14:hiddenFill xmlns:a14="http://schemas.microsoft.com/office/drawing/2010/main">
                <a:solidFill>
                  <a:srgbClr val="FFFFFF"/>
                </a:solidFill>
              </a14:hiddenFill>
            </a:ext>
          </a:extLst>
        </p:spPr>
      </p:pic>
      <p:pic>
        <p:nvPicPr>
          <p:cNvPr id="3073" name="Picture 11" descr="Description: Pictu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5725100"/>
            <a:ext cx="7629525" cy="349567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16"/>
          <p:cNvSpPr>
            <a:spLocks noChangeArrowheads="1"/>
          </p:cNvSpPr>
          <p:nvPr/>
        </p:nvSpPr>
        <p:spPr bwMode="auto">
          <a:xfrm>
            <a:off x="0" y="4606925"/>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t/>
            </a:r>
            <a:b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br>
            <a: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t/>
            </a:r>
            <a:b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br>
            <a: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t/>
            </a:r>
            <a:b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b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17"/>
          <p:cNvSpPr>
            <a:spLocks noChangeArrowheads="1"/>
          </p:cNvSpPr>
          <p:nvPr/>
        </p:nvSpPr>
        <p:spPr bwMode="auto">
          <a:xfrm>
            <a:off x="0" y="8131175"/>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18"/>
          <p:cNvSpPr>
            <a:spLocks noChangeArrowheads="1"/>
          </p:cNvSpPr>
          <p:nvPr/>
        </p:nvSpPr>
        <p:spPr bwMode="auto">
          <a:xfrm>
            <a:off x="0" y="1166495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t/>
            </a:r>
            <a:b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br>
            <a: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t/>
            </a:r>
            <a:b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br>
            <a: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t/>
            </a:r>
            <a:b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br>
            <a: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t/>
            </a:r>
            <a:b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19"/>
          <p:cNvSpPr>
            <a:spLocks noChangeArrowheads="1"/>
          </p:cNvSpPr>
          <p:nvPr/>
        </p:nvSpPr>
        <p:spPr bwMode="auto">
          <a:xfrm>
            <a:off x="0" y="1520825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20"/>
          <p:cNvSpPr>
            <a:spLocks noChangeArrowheads="1"/>
          </p:cNvSpPr>
          <p:nvPr/>
        </p:nvSpPr>
        <p:spPr bwMode="auto">
          <a:xfrm>
            <a:off x="0" y="19484975"/>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t/>
            </a:r>
            <a:b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br>
            <a: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t/>
            </a:r>
            <a:b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br>
            <a: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t/>
            </a:r>
            <a:b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21"/>
          <p:cNvSpPr>
            <a:spLocks noChangeArrowheads="1"/>
          </p:cNvSpPr>
          <p:nvPr/>
        </p:nvSpPr>
        <p:spPr bwMode="auto">
          <a:xfrm>
            <a:off x="0" y="2374265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22"/>
          <p:cNvSpPr>
            <a:spLocks noChangeArrowheads="1"/>
          </p:cNvSpPr>
          <p:nvPr/>
        </p:nvSpPr>
        <p:spPr bwMode="auto">
          <a:xfrm>
            <a:off x="0" y="2799080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23"/>
          <p:cNvSpPr>
            <a:spLocks noChangeArrowheads="1"/>
          </p:cNvSpPr>
          <p:nvPr/>
        </p:nvSpPr>
        <p:spPr bwMode="auto">
          <a:xfrm>
            <a:off x="0" y="3223895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24"/>
          <p:cNvSpPr>
            <a:spLocks noChangeArrowheads="1"/>
          </p:cNvSpPr>
          <p:nvPr/>
        </p:nvSpPr>
        <p:spPr bwMode="auto">
          <a:xfrm>
            <a:off x="0" y="3572510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t/>
            </a:r>
            <a:b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br>
            <a: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t/>
            </a:r>
            <a:b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br>
            <a: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t/>
            </a:r>
            <a:b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br>
            <a: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t/>
            </a:r>
            <a:b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br>
            <a: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t/>
            </a:r>
            <a:b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br>
            <a: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t/>
            </a:r>
            <a:b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br>
            <a: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t/>
            </a:r>
            <a:b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br>
            <a: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t/>
            </a:r>
            <a:br>
              <a:rPr kumimoji="0" lang="en-US" sz="1000" b="0" i="0" u="none" strike="noStrike" cap="none" normalizeH="0" baseline="0" smtClean="0">
                <a:ln>
                  <a:noFill/>
                </a:ln>
                <a:solidFill>
                  <a:srgbClr val="868686"/>
                </a:solidFill>
                <a:effectLst/>
                <a:latin typeface="Tahoma" pitchFamily="34" charset="0"/>
                <a:ea typeface="Times New Roman" pitchFamily="18" charset="0"/>
                <a:cs typeface="Tahoma"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25"/>
          <p:cNvSpPr>
            <a:spLocks noChangeArrowheads="1"/>
          </p:cNvSpPr>
          <p:nvPr/>
        </p:nvSpPr>
        <p:spPr bwMode="auto">
          <a:xfrm>
            <a:off x="0" y="39220775"/>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FFFFF"/>
                </a:solidFill>
                <a:effectLst/>
                <a:latin typeface="ProximaNova"/>
                <a:ea typeface="Times New Roman" pitchFamily="18" charset="0"/>
                <a:cs typeface="Arial" pitchFamily="34" charset="0"/>
              </a:rPr>
              <a:t>CREATE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1486158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TotalTime>
  <Words>1521</Words>
  <Application>Microsoft Office PowerPoint</Application>
  <PresentationFormat>On-screen Show (4:3)</PresentationFormat>
  <Paragraphs>529</Paragraphs>
  <Slides>24</Slides>
  <Notes>12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Molecular Geometry</vt:lpstr>
      <vt:lpstr>PowerPoint Presentation</vt:lpstr>
      <vt:lpstr>Molecular Shapes</vt:lpstr>
      <vt:lpstr>Bonding and Shape of Molecules</vt:lpstr>
      <vt:lpstr>Molecular Shapes</vt:lpstr>
      <vt:lpstr>Valence Shell Electron Pair Repulsion    Theory  </vt:lpstr>
      <vt:lpstr>The VSEPR Model</vt:lpstr>
      <vt:lpstr>Molecular Shapes</vt:lpstr>
      <vt:lpstr>Geometry of Covalent Molecules ABn, and ABnEm</vt:lpstr>
      <vt:lpstr>Predicting the Geometry of Molecules</vt:lpstr>
      <vt:lpstr>Introduction to Lewis Structures</vt:lpstr>
      <vt:lpstr>Lewis Structures</vt:lpstr>
    </vt:vector>
  </TitlesOfParts>
  <Company>McLean County Unit District No. 5</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Christopherson, Jeff</dc:creator>
  <cp:lastModifiedBy>Christopherson, Jeff</cp:lastModifiedBy>
  <cp:revision>3</cp:revision>
  <dcterms:created xsi:type="dcterms:W3CDTF">2015-01-08T15:48:29Z</dcterms:created>
  <dcterms:modified xsi:type="dcterms:W3CDTF">2015-01-08T17:41:09Z</dcterms:modified>
</cp:coreProperties>
</file>